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486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C:/Users/admin/AppData/Local/Temp/figmazip/slide_45cd150778d0cd30\datas\&#35013;&#39280;-10547&amp;7036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C:/Users/admin/AppData/Local/Temp/figmazip/slide_bd6dadc365ccbb1b\datas\&#27675;&#22260;&#22270;-12001&amp;6503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80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image" Target="C:/Users/admin/AppData/Local/Temp/figmazip/slide_2356a4041b96e297\datas\&#35013;&#39280;-10076&amp;137744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25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image" Target="C:/Users/admin/AppData/Local/Temp/figmazip/slide_c342dcde116cf72c\datas\&#35013;&#39280;-12001&amp;65190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admin/AppData/Local/Temp/figmazip/slide_45cd150778d0cd30\datas\装饰-10547&amp;7036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8432165" cy="6858000"/>
          </a:xfrm>
          <a:prstGeom prst="rect">
            <a:avLst/>
          </a:prstGeom>
          <a:solidFill>
            <a:srgbClr val="08253F">
              <a:alpha val="90000"/>
            </a:srgb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6"/>
            </p:custDataLst>
          </p:nvPr>
        </p:nvSpPr>
        <p:spPr>
          <a:xfrm>
            <a:off x="914400" y="4622804"/>
            <a:ext cx="7517765" cy="762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7"/>
            </p:custDataLst>
          </p:nvPr>
        </p:nvSpPr>
        <p:spPr>
          <a:xfrm>
            <a:off x="508004" y="5384801"/>
            <a:ext cx="406400" cy="4057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>
            <a:off x="330199" y="330199"/>
            <a:ext cx="406400" cy="406400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9"/>
            </p:custDataLst>
          </p:nvPr>
        </p:nvSpPr>
        <p:spPr>
          <a:xfrm>
            <a:off x="6807196" y="5638803"/>
            <a:ext cx="1117600" cy="628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914400" y="1587499"/>
            <a:ext cx="6807196" cy="2235196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5000"/>
              </a:lnSpc>
              <a:buNone/>
              <a:defRPr sz="6400" b="1">
                <a:solidFill>
                  <a:schemeClr val="bg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职场通用模板
年终工作述职报告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  <p:custDataLst>
              <p:tags r:id="rId14"/>
            </p:custDataLst>
          </p:nvPr>
        </p:nvSpPr>
        <p:spPr>
          <a:xfrm>
            <a:off x="914400" y="1054102"/>
            <a:ext cx="8369302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>
                    <a:lumMod val="65000"/>
                    <a:lumOff val="35000"/>
                  </a:schemeClr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5" hasCustomPrompt="1"/>
            <p:custDataLst>
              <p:tags r:id="rId15"/>
            </p:custDataLst>
          </p:nvPr>
        </p:nvSpPr>
        <p:spPr>
          <a:xfrm>
            <a:off x="1219197" y="4775198"/>
            <a:ext cx="52578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admin/AppData/Local/Temp/figmazip/slide_bd6dadc365ccbb1b\datas\氛围图-12001&amp;65034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58801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5880104" y="0"/>
            <a:ext cx="6311900" cy="685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8"/>
            </p:custDataLst>
          </p:nvPr>
        </p:nvSpPr>
        <p:spPr>
          <a:xfrm>
            <a:off x="330199" y="330199"/>
            <a:ext cx="406400" cy="406400"/>
          </a:xfrm>
          <a:prstGeom prst="rect">
            <a:avLst/>
          </a:prstGeom>
          <a:solidFill>
            <a:srgbClr val="0E2E48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736604" y="736604"/>
            <a:ext cx="406400" cy="406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7023104" y="4292596"/>
            <a:ext cx="41656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bg1">
                    <a:lumMod val="85000"/>
                    <a:lumOff val="15000"/>
                  </a:schemeClr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7023104" y="490941"/>
            <a:ext cx="3308354" cy="2868116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9000"/>
              </a:lnSpc>
              <a:buNone/>
              <a:defRPr sz="13000" b="0">
                <a:solidFill>
                  <a:schemeClr val="bg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admin/AppData/Local/Temp/figmazip/slide_2356a4041b96e297\datas\装饰-10076&amp;137744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0" y="2692396"/>
            <a:ext cx="12191365" cy="4165600"/>
          </a:xfrm>
          <a:custGeom>
            <a:avLst/>
            <a:gdLst>
              <a:gd name="connisteX0" fmla="*/ 0 w 12191996"/>
              <a:gd name="connsiteY0" fmla="*/ 0 h 4165604"/>
              <a:gd name="connisteX1" fmla="*/ 0 w 12191996"/>
              <a:gd name="connsiteY1" fmla="*/ 4165604 h 4165604"/>
              <a:gd name="connisteX2" fmla="*/ 12191996 w 12191996"/>
              <a:gd name="connsiteY2" fmla="*/ 4165604 h 4165604"/>
              <a:gd name="connisteX3" fmla="*/ 12191996 w 12191996"/>
              <a:gd name="connsiteY3" fmla="*/ 0 h 4165604"/>
              <a:gd name="connisteX4" fmla="*/ 0 w 12191996"/>
              <a:gd name="connsiteY4" fmla="*/ 0 h 41656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4165604">
                <a:moveTo>
                  <a:pt x="0" y="0"/>
                </a:moveTo>
                <a:lnTo>
                  <a:pt x="0" y="4165604"/>
                </a:lnTo>
                <a:lnTo>
                  <a:pt x="12191997" y="4165604"/>
                </a:lnTo>
                <a:lnTo>
                  <a:pt x="1219199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6"/>
            </p:custDataLst>
          </p:nvPr>
        </p:nvSpPr>
        <p:spPr>
          <a:xfrm>
            <a:off x="888998" y="5295903"/>
            <a:ext cx="5791200" cy="50800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888998" y="3556001"/>
            <a:ext cx="406400" cy="405765"/>
          </a:xfrm>
          <a:prstGeom prst="rect">
            <a:avLst/>
          </a:pr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7061198" y="4356101"/>
            <a:ext cx="41402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bg1">
                    <a:lumMod val="65000"/>
                    <a:lumOff val="35000"/>
                  </a:schemeClr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2" name="标题 11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6934197" y="4813301"/>
            <a:ext cx="4267203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bg1">
                    <a:lumMod val="85000"/>
                    <a:lumOff val="15000"/>
                  </a:schemeClr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2"/>
            </p:custDataLst>
          </p:nvPr>
        </p:nvSpPr>
        <p:spPr>
          <a:xfrm>
            <a:off x="888998" y="2667003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accent2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6" name="副标题 5"/>
          <p:cNvSpPr>
            <a:spLocks noGrp="1"/>
          </p:cNvSpPr>
          <p:nvPr>
            <p:ph type="subTitle" idx="14" hasCustomPrompt="1"/>
            <p:custDataLst>
              <p:tags r:id="rId3"/>
            </p:custDataLst>
          </p:nvPr>
        </p:nvSpPr>
        <p:spPr>
          <a:xfrm>
            <a:off x="888998" y="2197102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accent2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7" name="图片 6" descr="C:/Users/admin/AppData/Local/Temp/figmazip/slide_c342dcde116cf72c\datas\装饰-12001&amp;65190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0" y="0"/>
            <a:ext cx="12191365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C:/Users/admin/AppData/Local/Temp/figmazip/slide_345377ded94e6235\datas\earth-12001&amp;221173.svg" TargetMode="External"/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image" Target="C:/Users/admin/AppData/Local/Temp/figmazip/slide_345377ded94e6235\datas\&#35013;&#39280;-12001&amp;221129.png" TargetMode="External"/><Relationship Id="rId34" Type="http://schemas.openxmlformats.org/officeDocument/2006/relationships/slideLayout" Target="../slideLayouts/slideLayout18.xml"/><Relationship Id="rId33" Type="http://schemas.openxmlformats.org/officeDocument/2006/relationships/tags" Target="../tags/tag267.xml"/><Relationship Id="rId32" Type="http://schemas.openxmlformats.org/officeDocument/2006/relationships/tags" Target="../tags/tag266.xml"/><Relationship Id="rId31" Type="http://schemas.openxmlformats.org/officeDocument/2006/relationships/tags" Target="../tags/tag265.xml"/><Relationship Id="rId30" Type="http://schemas.openxmlformats.org/officeDocument/2006/relationships/image" Target="C:/Users/admin/AppData/Local/Temp/figmazip/slide_345377ded94e6235\datas\earth-12001&amp;221275.svg" TargetMode="External"/><Relationship Id="rId3" Type="http://schemas.openxmlformats.org/officeDocument/2006/relationships/image" Target="../media/image11.png"/><Relationship Id="rId29" Type="http://schemas.openxmlformats.org/officeDocument/2006/relationships/image" Target="../media/image27.svg"/><Relationship Id="rId28" Type="http://schemas.openxmlformats.org/officeDocument/2006/relationships/image" Target="../media/image26.png"/><Relationship Id="rId27" Type="http://schemas.openxmlformats.org/officeDocument/2006/relationships/tags" Target="../tags/tag264.xml"/><Relationship Id="rId26" Type="http://schemas.openxmlformats.org/officeDocument/2006/relationships/tags" Target="../tags/tag263.xml"/><Relationship Id="rId25" Type="http://schemas.openxmlformats.org/officeDocument/2006/relationships/tags" Target="../tags/tag262.xml"/><Relationship Id="rId24" Type="http://schemas.openxmlformats.org/officeDocument/2006/relationships/tags" Target="../tags/tag261.xml"/><Relationship Id="rId23" Type="http://schemas.openxmlformats.org/officeDocument/2006/relationships/image" Target="C:/Users/admin/AppData/Local/Temp/figmazip/slide_345377ded94e6235\datas\earth-12001&amp;221247.svg" TargetMode="External"/><Relationship Id="rId22" Type="http://schemas.openxmlformats.org/officeDocument/2006/relationships/image" Target="../media/image25.svg"/><Relationship Id="rId21" Type="http://schemas.openxmlformats.org/officeDocument/2006/relationships/image" Target="../media/image24.png"/><Relationship Id="rId20" Type="http://schemas.openxmlformats.org/officeDocument/2006/relationships/tags" Target="../tags/tag260.xml"/><Relationship Id="rId2" Type="http://schemas.openxmlformats.org/officeDocument/2006/relationships/tags" Target="../tags/tag250.xml"/><Relationship Id="rId19" Type="http://schemas.openxmlformats.org/officeDocument/2006/relationships/tags" Target="../tags/tag259.xml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image" Target="C:/Users/admin/AppData/Local/Temp/figmazip/slide_345377ded94e6235\datas\earth-12001&amp;221201.svg" TargetMode="External"/><Relationship Id="rId15" Type="http://schemas.openxmlformats.org/officeDocument/2006/relationships/image" Target="../media/image23.svg"/><Relationship Id="rId14" Type="http://schemas.openxmlformats.org/officeDocument/2006/relationships/image" Target="../media/image22.png"/><Relationship Id="rId13" Type="http://schemas.openxmlformats.org/officeDocument/2006/relationships/tags" Target="../tags/tag256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C:/Users/admin/AppData/Local/Temp/figmazip/slide_24bcadcec729b081\datas\earth-12001&amp;160693.svg" TargetMode="External"/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0" Type="http://schemas.openxmlformats.org/officeDocument/2006/relationships/slideLayout" Target="../slideLayouts/slideLayout18.xml"/><Relationship Id="rId4" Type="http://schemas.openxmlformats.org/officeDocument/2006/relationships/tags" Target="../tags/tag272.xml"/><Relationship Id="rId39" Type="http://schemas.openxmlformats.org/officeDocument/2006/relationships/tags" Target="../tags/tag295.xml"/><Relationship Id="rId38" Type="http://schemas.openxmlformats.org/officeDocument/2006/relationships/tags" Target="../tags/tag294.xml"/><Relationship Id="rId37" Type="http://schemas.openxmlformats.org/officeDocument/2006/relationships/tags" Target="../tags/tag293.xml"/><Relationship Id="rId36" Type="http://schemas.openxmlformats.org/officeDocument/2006/relationships/tags" Target="../tags/tag292.xml"/><Relationship Id="rId35" Type="http://schemas.openxmlformats.org/officeDocument/2006/relationships/tags" Target="../tags/tag291.xml"/><Relationship Id="rId34" Type="http://schemas.openxmlformats.org/officeDocument/2006/relationships/tags" Target="../tags/tag290.xml"/><Relationship Id="rId33" Type="http://schemas.openxmlformats.org/officeDocument/2006/relationships/image" Target="C:/Users/admin/AppData/Local/Temp/figmazip/slide_24bcadcec729b081\datas\earth-12001&amp;160809.svg" TargetMode="External"/><Relationship Id="rId32" Type="http://schemas.openxmlformats.org/officeDocument/2006/relationships/image" Target="../media/image27.svg"/><Relationship Id="rId31" Type="http://schemas.openxmlformats.org/officeDocument/2006/relationships/image" Target="../media/image26.png"/><Relationship Id="rId30" Type="http://schemas.openxmlformats.org/officeDocument/2006/relationships/tags" Target="../tags/tag289.xml"/><Relationship Id="rId3" Type="http://schemas.openxmlformats.org/officeDocument/2006/relationships/image" Target="C:/Users/admin/AppData/Local/Temp/figmazip/slide_24bcadcec729b081\datas\&#35013;&#39280;-12001&amp;160643.png" TargetMode="External"/><Relationship Id="rId29" Type="http://schemas.openxmlformats.org/officeDocument/2006/relationships/tags" Target="../tags/tag288.xml"/><Relationship Id="rId28" Type="http://schemas.openxmlformats.org/officeDocument/2006/relationships/tags" Target="../tags/tag287.xml"/><Relationship Id="rId27" Type="http://schemas.openxmlformats.org/officeDocument/2006/relationships/tags" Target="../tags/tag286.xml"/><Relationship Id="rId26" Type="http://schemas.openxmlformats.org/officeDocument/2006/relationships/tags" Target="../tags/tag285.xml"/><Relationship Id="rId25" Type="http://schemas.openxmlformats.org/officeDocument/2006/relationships/image" Target="C:/Users/admin/AppData/Local/Temp/figmazip/slide_24bcadcec729b081\datas\earth-12001&amp;160777.svg" TargetMode="External"/><Relationship Id="rId24" Type="http://schemas.openxmlformats.org/officeDocument/2006/relationships/image" Target="../media/image31.svg"/><Relationship Id="rId23" Type="http://schemas.openxmlformats.org/officeDocument/2006/relationships/image" Target="../media/image30.png"/><Relationship Id="rId22" Type="http://schemas.openxmlformats.org/officeDocument/2006/relationships/tags" Target="../tags/tag284.xml"/><Relationship Id="rId21" Type="http://schemas.openxmlformats.org/officeDocument/2006/relationships/tags" Target="../tags/tag283.xml"/><Relationship Id="rId20" Type="http://schemas.openxmlformats.org/officeDocument/2006/relationships/tags" Target="../tags/tag282.xml"/><Relationship Id="rId2" Type="http://schemas.openxmlformats.org/officeDocument/2006/relationships/image" Target="../media/image11.png"/><Relationship Id="rId19" Type="http://schemas.openxmlformats.org/officeDocument/2006/relationships/tags" Target="../tags/tag281.xml"/><Relationship Id="rId18" Type="http://schemas.openxmlformats.org/officeDocument/2006/relationships/tags" Target="../tags/tag280.xml"/><Relationship Id="rId17" Type="http://schemas.openxmlformats.org/officeDocument/2006/relationships/image" Target="C:/Users/admin/AppData/Local/Temp/figmazip/slide_24bcadcec729b081\datas\earth-12001&amp;160725.svg" TargetMode="External"/><Relationship Id="rId16" Type="http://schemas.openxmlformats.org/officeDocument/2006/relationships/image" Target="../media/image29.svg"/><Relationship Id="rId15" Type="http://schemas.openxmlformats.org/officeDocument/2006/relationships/image" Target="../media/image28.png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tags" Target="../tags/tag27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tags" Target="../tags/tag297.xml"/><Relationship Id="rId3" Type="http://schemas.openxmlformats.org/officeDocument/2006/relationships/image" Target="C:/Users/admin/AppData/Local/Temp/figmazip/slide_e30a7c27085b2c42\datas\&#35013;&#39280;-12001&amp;604192.png" TargetMode="External"/><Relationship Id="rId2" Type="http://schemas.openxmlformats.org/officeDocument/2006/relationships/image" Target="../media/image32.pn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tags" Target="../tags/tag306.xml"/><Relationship Id="rId14" Type="http://schemas.openxmlformats.org/officeDocument/2006/relationships/tags" Target="../tags/tag305.xml"/><Relationship Id="rId13" Type="http://schemas.openxmlformats.org/officeDocument/2006/relationships/tags" Target="../tags/tag304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tags" Target="../tags/tag29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image" Target="C:/Users/admin/AppData/Local/Temp/figmazip/slide_4c6cf114f742beef\datas\earth-12001&amp;93165.svg" TargetMode="External"/><Relationship Id="rId7" Type="http://schemas.openxmlformats.org/officeDocument/2006/relationships/image" Target="../media/image21.svg"/><Relationship Id="rId6" Type="http://schemas.openxmlformats.org/officeDocument/2006/relationships/image" Target="../media/image20.png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3" Type="http://schemas.openxmlformats.org/officeDocument/2006/relationships/slideLayout" Target="../slideLayouts/slideLayout18.xml"/><Relationship Id="rId32" Type="http://schemas.openxmlformats.org/officeDocument/2006/relationships/tags" Target="../tags/tag328.xml"/><Relationship Id="rId31" Type="http://schemas.openxmlformats.org/officeDocument/2006/relationships/tags" Target="../tags/tag327.xml"/><Relationship Id="rId30" Type="http://schemas.openxmlformats.org/officeDocument/2006/relationships/tags" Target="../tags/tag326.xml"/><Relationship Id="rId3" Type="http://schemas.openxmlformats.org/officeDocument/2006/relationships/tags" Target="../tags/tag311.xml"/><Relationship Id="rId29" Type="http://schemas.openxmlformats.org/officeDocument/2006/relationships/image" Target="C:/Users/admin/AppData/Local/Temp/figmazip/slide_4c6cf114f742beef\datas\earth-12001&amp;93265.svg" TargetMode="External"/><Relationship Id="rId28" Type="http://schemas.openxmlformats.org/officeDocument/2006/relationships/image" Target="../media/image27.svg"/><Relationship Id="rId27" Type="http://schemas.openxmlformats.org/officeDocument/2006/relationships/image" Target="../media/image26.png"/><Relationship Id="rId26" Type="http://schemas.openxmlformats.org/officeDocument/2006/relationships/tags" Target="../tags/tag325.xml"/><Relationship Id="rId25" Type="http://schemas.openxmlformats.org/officeDocument/2006/relationships/tags" Target="../tags/tag324.xml"/><Relationship Id="rId24" Type="http://schemas.openxmlformats.org/officeDocument/2006/relationships/tags" Target="../tags/tag323.xml"/><Relationship Id="rId23" Type="http://schemas.openxmlformats.org/officeDocument/2006/relationships/tags" Target="../tags/tag322.xml"/><Relationship Id="rId22" Type="http://schemas.openxmlformats.org/officeDocument/2006/relationships/image" Target="C:/Users/admin/AppData/Local/Temp/figmazip/slide_4c6cf114f742beef\datas\earth-12001&amp;93237.svg" TargetMode="External"/><Relationship Id="rId21" Type="http://schemas.openxmlformats.org/officeDocument/2006/relationships/image" Target="../media/image31.svg"/><Relationship Id="rId20" Type="http://schemas.openxmlformats.org/officeDocument/2006/relationships/image" Target="../media/image30.png"/><Relationship Id="rId2" Type="http://schemas.openxmlformats.org/officeDocument/2006/relationships/tags" Target="../tags/tag310.xml"/><Relationship Id="rId19" Type="http://schemas.openxmlformats.org/officeDocument/2006/relationships/tags" Target="../tags/tag321.xml"/><Relationship Id="rId18" Type="http://schemas.openxmlformats.org/officeDocument/2006/relationships/tags" Target="../tags/tag320.xml"/><Relationship Id="rId17" Type="http://schemas.openxmlformats.org/officeDocument/2006/relationships/tags" Target="../tags/tag319.xml"/><Relationship Id="rId16" Type="http://schemas.openxmlformats.org/officeDocument/2006/relationships/tags" Target="../tags/tag318.xml"/><Relationship Id="rId15" Type="http://schemas.openxmlformats.org/officeDocument/2006/relationships/image" Target="C:/Users/admin/AppData/Local/Temp/figmazip/slide_4c6cf114f742beef\datas\earth-12001&amp;93193.svg" TargetMode="External"/><Relationship Id="rId14" Type="http://schemas.openxmlformats.org/officeDocument/2006/relationships/image" Target="../media/image29.svg"/><Relationship Id="rId13" Type="http://schemas.openxmlformats.org/officeDocument/2006/relationships/image" Target="../media/image28.png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0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4.jpeg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image" Target="C:/Users/admin/AppData/Local/Temp/figmazip/slide_6b4169b414ee42ea\datas\&#35013;&#39280;-12001&amp;335094.png" TargetMode="External"/><Relationship Id="rId20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19" Type="http://schemas.openxmlformats.org/officeDocument/2006/relationships/tags" Target="../tags/tag346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tags" Target="../tags/tag338.xml"/><Relationship Id="rId10" Type="http://schemas.openxmlformats.org/officeDocument/2006/relationships/tags" Target="../tags/tag337.xml"/><Relationship Id="rId1" Type="http://schemas.openxmlformats.org/officeDocument/2006/relationships/tags" Target="../tags/tag33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53.xml"/><Relationship Id="rId8" Type="http://schemas.openxmlformats.org/officeDocument/2006/relationships/tags" Target="../tags/tag352.xml"/><Relationship Id="rId7" Type="http://schemas.openxmlformats.org/officeDocument/2006/relationships/tags" Target="../tags/tag351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3" Type="http://schemas.openxmlformats.org/officeDocument/2006/relationships/image" Target="C:/Users/admin/AppData/Local/Temp/figmazip/slide_074f56eb955f724f\datas\&#35013;&#39280;-12001&amp;192991.png" TargetMode="Externa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366.xml"/><Relationship Id="rId21" Type="http://schemas.openxmlformats.org/officeDocument/2006/relationships/tags" Target="../tags/tag365.xml"/><Relationship Id="rId20" Type="http://schemas.openxmlformats.org/officeDocument/2006/relationships/tags" Target="../tags/tag364.xml"/><Relationship Id="rId2" Type="http://schemas.openxmlformats.org/officeDocument/2006/relationships/image" Target="../media/image11.png"/><Relationship Id="rId19" Type="http://schemas.openxmlformats.org/officeDocument/2006/relationships/tags" Target="../tags/tag363.xml"/><Relationship Id="rId18" Type="http://schemas.openxmlformats.org/officeDocument/2006/relationships/tags" Target="../tags/tag362.xml"/><Relationship Id="rId17" Type="http://schemas.openxmlformats.org/officeDocument/2006/relationships/tags" Target="../tags/tag361.xml"/><Relationship Id="rId16" Type="http://schemas.openxmlformats.org/officeDocument/2006/relationships/tags" Target="../tags/tag360.xml"/><Relationship Id="rId15" Type="http://schemas.openxmlformats.org/officeDocument/2006/relationships/tags" Target="../tags/tag359.xml"/><Relationship Id="rId14" Type="http://schemas.openxmlformats.org/officeDocument/2006/relationships/tags" Target="../tags/tag358.xml"/><Relationship Id="rId13" Type="http://schemas.openxmlformats.org/officeDocument/2006/relationships/tags" Target="../tags/tag357.xml"/><Relationship Id="rId12" Type="http://schemas.openxmlformats.org/officeDocument/2006/relationships/tags" Target="../tags/tag356.xml"/><Relationship Id="rId11" Type="http://schemas.openxmlformats.org/officeDocument/2006/relationships/tags" Target="../tags/tag355.xml"/><Relationship Id="rId10" Type="http://schemas.openxmlformats.org/officeDocument/2006/relationships/tags" Target="../tags/tag354.xml"/><Relationship Id="rId1" Type="http://schemas.openxmlformats.org/officeDocument/2006/relationships/tags" Target="../tags/tag34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image" Target="C:/Users/admin/AppData/Local/Temp/figmazip/slide_ccd02ee135c73d45\datas\&#35013;&#39280;-12001&amp;317364.png" TargetMode="External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389.xml"/><Relationship Id="rId24" Type="http://schemas.openxmlformats.org/officeDocument/2006/relationships/tags" Target="../tags/tag388.xml"/><Relationship Id="rId23" Type="http://schemas.openxmlformats.org/officeDocument/2006/relationships/tags" Target="../tags/tag387.xml"/><Relationship Id="rId22" Type="http://schemas.openxmlformats.org/officeDocument/2006/relationships/tags" Target="../tags/tag386.xml"/><Relationship Id="rId21" Type="http://schemas.openxmlformats.org/officeDocument/2006/relationships/tags" Target="../tags/tag385.xml"/><Relationship Id="rId20" Type="http://schemas.openxmlformats.org/officeDocument/2006/relationships/tags" Target="../tags/tag384.xml"/><Relationship Id="rId2" Type="http://schemas.openxmlformats.org/officeDocument/2006/relationships/image" Target="../media/image35.png"/><Relationship Id="rId19" Type="http://schemas.openxmlformats.org/officeDocument/2006/relationships/tags" Target="../tags/tag383.xml"/><Relationship Id="rId18" Type="http://schemas.openxmlformats.org/officeDocument/2006/relationships/tags" Target="../tags/tag382.xml"/><Relationship Id="rId17" Type="http://schemas.openxmlformats.org/officeDocument/2006/relationships/tags" Target="../tags/tag381.xml"/><Relationship Id="rId16" Type="http://schemas.openxmlformats.org/officeDocument/2006/relationships/tags" Target="../tags/tag380.xml"/><Relationship Id="rId15" Type="http://schemas.openxmlformats.org/officeDocument/2006/relationships/tags" Target="../tags/tag379.xml"/><Relationship Id="rId14" Type="http://schemas.openxmlformats.org/officeDocument/2006/relationships/tags" Target="../tags/tag378.xml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2" Type="http://schemas.openxmlformats.org/officeDocument/2006/relationships/slideLayout" Target="../slideLayouts/slideLayout23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tags" Target="../tags/tag148.xml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01.xml"/><Relationship Id="rId8" Type="http://schemas.openxmlformats.org/officeDocument/2006/relationships/tags" Target="../tags/tag400.xml"/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404.xml"/><Relationship Id="rId13" Type="http://schemas.openxmlformats.org/officeDocument/2006/relationships/image" Target="../media/image6.png"/><Relationship Id="rId12" Type="http://schemas.openxmlformats.org/officeDocument/2006/relationships/image" Target="../media/image36.jpeg"/><Relationship Id="rId11" Type="http://schemas.openxmlformats.org/officeDocument/2006/relationships/tags" Target="../tags/tag403.xml"/><Relationship Id="rId10" Type="http://schemas.openxmlformats.org/officeDocument/2006/relationships/tags" Target="../tags/tag402.xml"/><Relationship Id="rId1" Type="http://schemas.openxmlformats.org/officeDocument/2006/relationships/tags" Target="../tags/tag39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tags" Target="../tags/tag410.xml"/><Relationship Id="rId7" Type="http://schemas.openxmlformats.org/officeDocument/2006/relationships/tags" Target="../tags/tag409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image" Target="C:/Users/admin/AppData/Local/Temp/figmazip/slide_176abddbdc471f8a\datas\&#35013;&#39280;-12001&amp;618978.png" TargetMode="External"/><Relationship Id="rId2" Type="http://schemas.openxmlformats.org/officeDocument/2006/relationships/image" Target="../media/image4.pn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17.xml"/><Relationship Id="rId16" Type="http://schemas.openxmlformats.org/officeDocument/2006/relationships/image" Target="../media/image6.png"/><Relationship Id="rId15" Type="http://schemas.openxmlformats.org/officeDocument/2006/relationships/image" Target="../media/image37.jpeg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tags" Target="../tags/tag413.xml"/><Relationship Id="rId10" Type="http://schemas.openxmlformats.org/officeDocument/2006/relationships/tags" Target="../tags/tag412.xml"/><Relationship Id="rId1" Type="http://schemas.openxmlformats.org/officeDocument/2006/relationships/tags" Target="../tags/tag40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39.jpeg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image" Target="C:/Users/admin/AppData/Local/Temp/figmazip/slide_86d912deebd2ef9b\datas\&#35013;&#39280;-12001&amp;592147.png" TargetMode="External"/><Relationship Id="rId20" Type="http://schemas.openxmlformats.org/officeDocument/2006/relationships/slideLayout" Target="../slideLayouts/slideLayout18.xml"/><Relationship Id="rId2" Type="http://schemas.openxmlformats.org/officeDocument/2006/relationships/image" Target="../media/image38.png"/><Relationship Id="rId19" Type="http://schemas.openxmlformats.org/officeDocument/2006/relationships/tags" Target="../tags/tag432.xml"/><Relationship Id="rId18" Type="http://schemas.openxmlformats.org/officeDocument/2006/relationships/tags" Target="../tags/tag431.xml"/><Relationship Id="rId17" Type="http://schemas.openxmlformats.org/officeDocument/2006/relationships/tags" Target="../tags/tag430.xml"/><Relationship Id="rId16" Type="http://schemas.openxmlformats.org/officeDocument/2006/relationships/tags" Target="../tags/tag429.xml"/><Relationship Id="rId15" Type="http://schemas.openxmlformats.org/officeDocument/2006/relationships/tags" Target="../tags/tag428.xml"/><Relationship Id="rId14" Type="http://schemas.openxmlformats.org/officeDocument/2006/relationships/tags" Target="../tags/tag427.xml"/><Relationship Id="rId13" Type="http://schemas.openxmlformats.org/officeDocument/2006/relationships/tags" Target="../tags/tag426.xml"/><Relationship Id="rId12" Type="http://schemas.openxmlformats.org/officeDocument/2006/relationships/tags" Target="../tags/tag425.xml"/><Relationship Id="rId11" Type="http://schemas.openxmlformats.org/officeDocument/2006/relationships/tags" Target="../tags/tag424.xml"/><Relationship Id="rId10" Type="http://schemas.openxmlformats.org/officeDocument/2006/relationships/tags" Target="../tags/tag423.xml"/><Relationship Id="rId1" Type="http://schemas.openxmlformats.org/officeDocument/2006/relationships/tags" Target="../tags/tag41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435.xml"/><Relationship Id="rId2" Type="http://schemas.openxmlformats.org/officeDocument/2006/relationships/tags" Target="../tags/tag434.xml"/><Relationship Id="rId1" Type="http://schemas.openxmlformats.org/officeDocument/2006/relationships/tags" Target="../tags/tag43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tags" Target="../tags/tag437.xml"/><Relationship Id="rId3" Type="http://schemas.openxmlformats.org/officeDocument/2006/relationships/image" Target="C:/Users/admin/AppData/Local/Temp/figmazip/slide_d8d27539b725c66e\datas\&#35013;&#39280;-12001&amp;572273.png" TargetMode="External"/><Relationship Id="rId2" Type="http://schemas.openxmlformats.org/officeDocument/2006/relationships/image" Target="../media/image38.pn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48.xml"/><Relationship Id="rId16" Type="http://schemas.openxmlformats.org/officeDocument/2006/relationships/tags" Target="../tags/tag447.xml"/><Relationship Id="rId15" Type="http://schemas.openxmlformats.org/officeDocument/2006/relationships/tags" Target="../tags/tag446.xml"/><Relationship Id="rId14" Type="http://schemas.openxmlformats.org/officeDocument/2006/relationships/tags" Target="../tags/tag445.xml"/><Relationship Id="rId13" Type="http://schemas.openxmlformats.org/officeDocument/2006/relationships/tags" Target="../tags/tag444.xml"/><Relationship Id="rId12" Type="http://schemas.openxmlformats.org/officeDocument/2006/relationships/tags" Target="../tags/tag443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tags" Target="../tags/tag43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52.xml"/><Relationship Id="rId8" Type="http://schemas.openxmlformats.org/officeDocument/2006/relationships/image" Target="../media/image42.jpeg"/><Relationship Id="rId7" Type="http://schemas.openxmlformats.org/officeDocument/2006/relationships/tags" Target="../tags/tag451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tags" Target="../tags/tag450.xml"/><Relationship Id="rId3" Type="http://schemas.openxmlformats.org/officeDocument/2006/relationships/image" Target="C:/Users/admin/AppData/Local/Temp/figmazip/slide_2249b99cfa3dade0\datas\&#35013;&#39280;-12001&amp;180833.png" TargetMode="Externa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463.xml"/><Relationship Id="rId21" Type="http://schemas.openxmlformats.org/officeDocument/2006/relationships/tags" Target="../tags/tag462.xml"/><Relationship Id="rId20" Type="http://schemas.openxmlformats.org/officeDocument/2006/relationships/tags" Target="../tags/tag461.xml"/><Relationship Id="rId2" Type="http://schemas.openxmlformats.org/officeDocument/2006/relationships/image" Target="../media/image11.png"/><Relationship Id="rId19" Type="http://schemas.openxmlformats.org/officeDocument/2006/relationships/tags" Target="../tags/tag460.xml"/><Relationship Id="rId18" Type="http://schemas.openxmlformats.org/officeDocument/2006/relationships/tags" Target="../tags/tag459.xml"/><Relationship Id="rId17" Type="http://schemas.openxmlformats.org/officeDocument/2006/relationships/tags" Target="../tags/tag458.xml"/><Relationship Id="rId16" Type="http://schemas.openxmlformats.org/officeDocument/2006/relationships/tags" Target="../tags/tag457.xml"/><Relationship Id="rId15" Type="http://schemas.openxmlformats.org/officeDocument/2006/relationships/tags" Target="../tags/tag456.xml"/><Relationship Id="rId14" Type="http://schemas.openxmlformats.org/officeDocument/2006/relationships/image" Target="../media/image44.jpeg"/><Relationship Id="rId13" Type="http://schemas.openxmlformats.org/officeDocument/2006/relationships/tags" Target="../tags/tag455.xml"/><Relationship Id="rId12" Type="http://schemas.openxmlformats.org/officeDocument/2006/relationships/image" Target="../media/image43.jpeg"/><Relationship Id="rId11" Type="http://schemas.openxmlformats.org/officeDocument/2006/relationships/tags" Target="../tags/tag454.xml"/><Relationship Id="rId10" Type="http://schemas.openxmlformats.org/officeDocument/2006/relationships/tags" Target="../tags/tag453.xml"/><Relationship Id="rId1" Type="http://schemas.openxmlformats.org/officeDocument/2006/relationships/tags" Target="../tags/tag44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68.xml"/><Relationship Id="rId8" Type="http://schemas.openxmlformats.org/officeDocument/2006/relationships/tags" Target="../tags/tag467.xml"/><Relationship Id="rId7" Type="http://schemas.openxmlformats.org/officeDocument/2006/relationships/image" Target="../media/image6.png"/><Relationship Id="rId6" Type="http://schemas.openxmlformats.org/officeDocument/2006/relationships/image" Target="../media/image45.jpeg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3" Type="http://schemas.openxmlformats.org/officeDocument/2006/relationships/image" Target="C:/Users/admin/AppData/Local/Temp/figmazip/slide_9d155d7624dada54\datas\&#35013;&#39280;-12001&amp;292800.png" TargetMode="Externa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482.xml"/><Relationship Id="rId25" Type="http://schemas.openxmlformats.org/officeDocument/2006/relationships/tags" Target="../tags/tag481.xml"/><Relationship Id="rId24" Type="http://schemas.openxmlformats.org/officeDocument/2006/relationships/tags" Target="../tags/tag480.xml"/><Relationship Id="rId23" Type="http://schemas.openxmlformats.org/officeDocument/2006/relationships/tags" Target="../tags/tag479.xml"/><Relationship Id="rId22" Type="http://schemas.openxmlformats.org/officeDocument/2006/relationships/tags" Target="../tags/tag478.xml"/><Relationship Id="rId21" Type="http://schemas.openxmlformats.org/officeDocument/2006/relationships/tags" Target="../tags/tag477.xml"/><Relationship Id="rId20" Type="http://schemas.openxmlformats.org/officeDocument/2006/relationships/tags" Target="../tags/tag476.xml"/><Relationship Id="rId2" Type="http://schemas.openxmlformats.org/officeDocument/2006/relationships/image" Target="../media/image35.png"/><Relationship Id="rId19" Type="http://schemas.openxmlformats.org/officeDocument/2006/relationships/tags" Target="../tags/tag475.xml"/><Relationship Id="rId18" Type="http://schemas.openxmlformats.org/officeDocument/2006/relationships/image" Target="../media/image48.jpeg"/><Relationship Id="rId17" Type="http://schemas.openxmlformats.org/officeDocument/2006/relationships/tags" Target="../tags/tag474.xml"/><Relationship Id="rId16" Type="http://schemas.openxmlformats.org/officeDocument/2006/relationships/tags" Target="../tags/tag473.xml"/><Relationship Id="rId15" Type="http://schemas.openxmlformats.org/officeDocument/2006/relationships/image" Target="../media/image47.jpeg"/><Relationship Id="rId14" Type="http://schemas.openxmlformats.org/officeDocument/2006/relationships/tags" Target="../tags/tag472.xml"/><Relationship Id="rId13" Type="http://schemas.openxmlformats.org/officeDocument/2006/relationships/tags" Target="../tags/tag471.xml"/><Relationship Id="rId12" Type="http://schemas.openxmlformats.org/officeDocument/2006/relationships/tags" Target="../tags/tag470.xml"/><Relationship Id="rId11" Type="http://schemas.openxmlformats.org/officeDocument/2006/relationships/tags" Target="../tags/tag469.xml"/><Relationship Id="rId10" Type="http://schemas.openxmlformats.org/officeDocument/2006/relationships/image" Target="../media/image46.jpeg"/><Relationship Id="rId1" Type="http://schemas.openxmlformats.org/officeDocument/2006/relationships/tags" Target="../tags/tag46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7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image" Target="../media/image6.png"/><Relationship Id="rId6" Type="http://schemas.openxmlformats.org/officeDocument/2006/relationships/image" Target="../media/image8.jpe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image" Target="C:/Users/admin/AppData/Local/Temp/figmazip/slide_ef7fa3ba3ec91568\datas\&#35013;&#39280;-12001&amp;135019.png" TargetMode="Externa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199.xml"/><Relationship Id="rId20" Type="http://schemas.openxmlformats.org/officeDocument/2006/relationships/tags" Target="../tags/tag198.xml"/><Relationship Id="rId2" Type="http://schemas.openxmlformats.org/officeDocument/2006/relationships/image" Target="../media/image7.png"/><Relationship Id="rId19" Type="http://schemas.openxmlformats.org/officeDocument/2006/relationships/tags" Target="../tags/tag197.xml"/><Relationship Id="rId18" Type="http://schemas.openxmlformats.org/officeDocument/2006/relationships/tags" Target="../tags/tag196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image" Target="../media/image10.jpeg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image" Target="../media/image9.jpeg"/><Relationship Id="rId1" Type="http://schemas.openxmlformats.org/officeDocument/2006/relationships/tags" Target="../tags/tag18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tags" Target="../tags/tag201.xml"/><Relationship Id="rId3" Type="http://schemas.openxmlformats.org/officeDocument/2006/relationships/image" Target="C:/Users/admin/AppData/Local/Temp/figmazip/slide_392f68de6cc700db\datas\&#35013;&#39280;-12001&amp;598626.png" TargetMode="External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20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image" Target="C:/Users/admin/AppData/Local/Temp/figmazip/slide_f794ce694f4a9a22\datas\&#35013;&#39280;-12001&amp;203178.png" TargetMode="External"/><Relationship Id="rId3" Type="http://schemas.openxmlformats.org/officeDocument/2006/relationships/image" Target="../media/image11.png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231.xml"/><Relationship Id="rId25" Type="http://schemas.openxmlformats.org/officeDocument/2006/relationships/tags" Target="../tags/tag230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image" Target="../media/image16.jpeg"/><Relationship Id="rId20" Type="http://schemas.openxmlformats.org/officeDocument/2006/relationships/tags" Target="../tags/tag226.xml"/><Relationship Id="rId2" Type="http://schemas.openxmlformats.org/officeDocument/2006/relationships/tags" Target="../tags/tag214.xml"/><Relationship Id="rId19" Type="http://schemas.openxmlformats.org/officeDocument/2006/relationships/tags" Target="../tags/tag225.xml"/><Relationship Id="rId18" Type="http://schemas.openxmlformats.org/officeDocument/2006/relationships/image" Target="../media/image15.jpeg"/><Relationship Id="rId17" Type="http://schemas.openxmlformats.org/officeDocument/2006/relationships/tags" Target="../tags/tag224.xml"/><Relationship Id="rId16" Type="http://schemas.openxmlformats.org/officeDocument/2006/relationships/tags" Target="../tags/tag223.xml"/><Relationship Id="rId15" Type="http://schemas.openxmlformats.org/officeDocument/2006/relationships/tags" Target="../tags/tag222.xml"/><Relationship Id="rId14" Type="http://schemas.openxmlformats.org/officeDocument/2006/relationships/tags" Target="../tags/tag221.xml"/><Relationship Id="rId13" Type="http://schemas.openxmlformats.org/officeDocument/2006/relationships/image" Target="../media/image14.jpeg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image" Target="../media/image6.png"/><Relationship Id="rId1" Type="http://schemas.openxmlformats.org/officeDocument/2006/relationships/tags" Target="../tags/tag2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7.jpeg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image" Target="C:/Users/admin/AppData/Local/Temp/figmazip/slide_49076a6599b0decb\datas\&#35013;&#39280;-12001&amp;112654.png" TargetMode="External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248.xml"/><Relationship Id="rId22" Type="http://schemas.openxmlformats.org/officeDocument/2006/relationships/tags" Target="../tags/tag247.xml"/><Relationship Id="rId21" Type="http://schemas.openxmlformats.org/officeDocument/2006/relationships/tags" Target="../tags/tag246.xml"/><Relationship Id="rId20" Type="http://schemas.openxmlformats.org/officeDocument/2006/relationships/tags" Target="../tags/tag245.xml"/><Relationship Id="rId2" Type="http://schemas.openxmlformats.org/officeDocument/2006/relationships/image" Target="../media/image11.png"/><Relationship Id="rId19" Type="http://schemas.openxmlformats.org/officeDocument/2006/relationships/tags" Target="../tags/tag244.xml"/><Relationship Id="rId18" Type="http://schemas.openxmlformats.org/officeDocument/2006/relationships/tags" Target="../tags/tag243.xml"/><Relationship Id="rId17" Type="http://schemas.openxmlformats.org/officeDocument/2006/relationships/image" Target="../media/image19.jpeg"/><Relationship Id="rId16" Type="http://schemas.openxmlformats.org/officeDocument/2006/relationships/tags" Target="../tags/tag242.xml"/><Relationship Id="rId15" Type="http://schemas.openxmlformats.org/officeDocument/2006/relationships/image" Target="../media/image18.jpeg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tags" Target="../tags/tag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>
          <a:xfrm>
            <a:off x="914400" y="1987549"/>
            <a:ext cx="6807196" cy="2235196"/>
          </a:xfrm>
        </p:spPr>
        <p:txBody>
          <a:bodyPr/>
          <a:p>
            <a:r>
              <a:rPr lang="zh-CN" altLang="en-US"/>
              <a:t>质量管理的要素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>
          <a:xfrm>
            <a:off x="914400" y="1054102"/>
            <a:ext cx="8369302" cy="457200"/>
          </a:xfrm>
        </p:spPr>
        <p:txBody>
          <a:bodyPr/>
          <a:p>
            <a:r>
              <a:rPr lang="zh-CN" altLang="en-US"/>
              <a:t>2024/12/05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中国质量俱乐部</a:t>
            </a:r>
            <a:r>
              <a:rPr lang="zh-CN" altLang="en-US"/>
              <a:t>制作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质量管理的工具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admin/AppData/Local/Temp/figmazip/slide_345377ded94e6235\datas\装饰-12001&amp;22112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admin/AppData/Local/Temp/figmazip/slide_345377ded94e6235\datas\earth-12001&amp;221173.sv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 r:link="rId9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3280" y="338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统计过程控制（SPC）</a:t>
              </a:r>
              <a:endParaRPr lang="zh-CN" altLang="en-US" sz="22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3280" y="418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使用控制图等统计工具监控生产过程，确保产品和服务质量稳定。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960" y="6600"/>
              <a:ext cx="8399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admin/AppData/Local/Temp/figmazip/slide_345377ded94e6235\datas\earth-12001&amp;221201.sv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 r:link="rId16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3280" y="710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故障模式与影响分析（FMEA）</a:t>
              </a:r>
              <a:endParaRPr lang="zh-CN" altLang="en-US" sz="22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8"/>
              </p:custDataLst>
            </p:nvPr>
          </p:nvSpPr>
          <p:spPr>
            <a:xfrm>
              <a:off x="3280" y="790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通过分析潜在故障模式及其影响，预防问题发生，提高产品可靠性。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9"/>
              </p:custDataLst>
            </p:nvPr>
          </p:nvSpPr>
          <p:spPr>
            <a:xfrm>
              <a:off x="9840" y="2880"/>
              <a:ext cx="84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admin/AppData/Local/Temp/figmazip/slide_345377ded94e6235\datas\earth-12001&amp;221247.sv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 r:link="rId23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12160" y="338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质量功能展开（QFD）</a:t>
              </a:r>
              <a:endParaRPr lang="zh-CN" altLang="en-US" sz="22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12160" y="418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将顾客需求转化为产品特性，确保产品设计满足市场和顾客的期望。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26"/>
              </p:custDataLst>
            </p:nvPr>
          </p:nvSpPr>
          <p:spPr>
            <a:xfrm>
              <a:off x="9840" y="6600"/>
              <a:ext cx="8400" cy="32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admin/AppData/Local/Temp/figmazip/slide_345377ded94e6235\datas\earth-12001&amp;221275.svg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 r:link="rId30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31"/>
              </p:custDataLst>
            </p:nvPr>
          </p:nvSpPr>
          <p:spPr>
            <a:xfrm>
              <a:off x="12160" y="710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六西格玛方法</a:t>
              </a:r>
              <a:endParaRPr lang="zh-CN" altLang="en-US" sz="22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32"/>
              </p:custDataLst>
            </p:nvPr>
          </p:nvSpPr>
          <p:spPr>
            <a:xfrm>
              <a:off x="12160" y="7900"/>
              <a:ext cx="5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采用DMAIC（定义、测量、分析、改进、控制）流程，减少缺陷，提高流程效率。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800"/>
              <a:t>质量管理的</a:t>
            </a:r>
            <a:br>
              <a:rPr lang="zh-CN" altLang="en-US" sz="3800"/>
            </a:br>
            <a:r>
              <a:rPr lang="zh-CN" altLang="en-US" sz="3800"/>
              <a:t>技术手段</a:t>
            </a:r>
            <a:endParaRPr lang="zh-CN" altLang="en-US" sz="38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24bcadcec729b081\datas\装饰-12001&amp;16064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960" y="2880"/>
              <a:ext cx="8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1440" y="38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admin/AppData/Local/Temp/figmazip/slide_24bcadcec729b081\datas\earth-12001&amp;160693.sv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 r:link="rId9"/>
                </a:ext>
              </a:extLst>
            </a:blip>
            <a:stretch>
              <a:fillRect/>
            </a:stretch>
          </p:blipFill>
          <p:spPr>
            <a:xfrm>
              <a:off x="1775" y="4176"/>
              <a:ext cx="768" cy="76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3280" y="3240"/>
              <a:ext cx="5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统计过程控制（SPC）</a:t>
              </a:r>
              <a:endParaRPr lang="zh-CN" altLang="en-US" sz="22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3280" y="3960"/>
              <a:ext cx="5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通过收集和分析生产过程中的数据，使用控制图等统计工具来监控和控制生产过程，确保产品质量稳定。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960" y="6480"/>
              <a:ext cx="8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>
              <p:custDataLst>
                <p:tags r:id="rId13"/>
              </p:custDataLst>
            </p:nvPr>
          </p:nvSpPr>
          <p:spPr>
            <a:xfrm>
              <a:off x="1440" y="74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admin/AppData/Local/Temp/figmazip/slide_24bcadcec729b081\datas\earth-12001&amp;160725.sv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 r:link="rId17"/>
                </a:ext>
              </a:extLst>
            </a:blip>
            <a:stretch>
              <a:fillRect/>
            </a:stretch>
          </p:blipFill>
          <p:spPr>
            <a:xfrm>
              <a:off x="1775" y="7775"/>
              <a:ext cx="768" cy="76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8"/>
              </p:custDataLst>
            </p:nvPr>
          </p:nvSpPr>
          <p:spPr>
            <a:xfrm>
              <a:off x="3280" y="6840"/>
              <a:ext cx="5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质量功能展开（QFD）</a:t>
              </a:r>
              <a:endParaRPr lang="zh-CN" altLang="en-US" sz="22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3280" y="7560"/>
              <a:ext cx="5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将顾客需求转化为产品特性，通过矩阵图解的方式，确保产品设计和制造过程满足客户需求。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20"/>
              </p:custDataLst>
            </p:nvPr>
          </p:nvSpPr>
          <p:spPr>
            <a:xfrm>
              <a:off x="9720" y="2880"/>
              <a:ext cx="8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>
              <p:custDataLst>
                <p:tags r:id="rId21"/>
              </p:custDataLst>
            </p:nvPr>
          </p:nvSpPr>
          <p:spPr>
            <a:xfrm>
              <a:off x="10200" y="38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admin/AppData/Local/Temp/figmazip/slide_24bcadcec729b081\datas\earth-12001&amp;160777.svg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 r:link="rId25"/>
                </a:ext>
              </a:extLst>
            </a:blip>
            <a:stretch>
              <a:fillRect/>
            </a:stretch>
          </p:blipFill>
          <p:spPr>
            <a:xfrm>
              <a:off x="10535" y="4176"/>
              <a:ext cx="768" cy="76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26"/>
              </p:custDataLst>
            </p:nvPr>
          </p:nvSpPr>
          <p:spPr>
            <a:xfrm>
              <a:off x="12040" y="3240"/>
              <a:ext cx="5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故障模式与影响分析（FMEA）</a:t>
              </a:r>
              <a:endParaRPr lang="zh-CN" altLang="en-US" sz="22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7"/>
              </p:custDataLst>
            </p:nvPr>
          </p:nvSpPr>
          <p:spPr>
            <a:xfrm>
              <a:off x="12040" y="3960"/>
              <a:ext cx="5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在产品设计和制造过程中，系统地分析潜在的故障模式及其影响，采取预防措施以降低风险。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28"/>
              </p:custDataLst>
            </p:nvPr>
          </p:nvSpPr>
          <p:spPr>
            <a:xfrm>
              <a:off x="9720" y="6480"/>
              <a:ext cx="8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>
              <p:custDataLst>
                <p:tags r:id="rId29"/>
              </p:custDataLst>
            </p:nvPr>
          </p:nvSpPr>
          <p:spPr>
            <a:xfrm>
              <a:off x="10200" y="74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admin/AppData/Local/Temp/figmazip/slide_24bcadcec729b081\datas\earth-12001&amp;160809.svg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 r:link="rId33"/>
                </a:ext>
              </a:extLst>
            </a:blip>
            <a:stretch>
              <a:fillRect/>
            </a:stretch>
          </p:blipFill>
          <p:spPr>
            <a:xfrm>
              <a:off x="10535" y="7775"/>
              <a:ext cx="768" cy="76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34"/>
              </p:custDataLst>
            </p:nvPr>
          </p:nvSpPr>
          <p:spPr>
            <a:xfrm>
              <a:off x="12040" y="6840"/>
              <a:ext cx="5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2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六西格玛方法</a:t>
              </a:r>
              <a:endParaRPr lang="zh-CN" altLang="en-US" sz="22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35"/>
              </p:custDataLst>
            </p:nvPr>
          </p:nvSpPr>
          <p:spPr>
            <a:xfrm>
              <a:off x="12040" y="7560"/>
              <a:ext cx="5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采用DMAIC（定义、测量、分析、改进、控制）流程，通过减少过程变异来提高产品和服务的质量。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>
            <p:custDataLst>
              <p:tags r:id="rId36"/>
            </p:custDataLst>
          </p:nvPr>
        </p:nvSpPr>
        <p:spPr>
          <a:xfrm>
            <a:off x="609603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质量控制技术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37"/>
            </p:custDataLst>
          </p:nvPr>
        </p:nvSpPr>
        <p:spPr>
          <a:xfrm>
            <a:off x="0" y="533397"/>
            <a:ext cx="177165" cy="45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38"/>
            </p:custDataLst>
          </p:nvPr>
        </p:nvSpPr>
        <p:spPr>
          <a:xfrm>
            <a:off x="0" y="990597"/>
            <a:ext cx="177165" cy="4572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e30a7c27085b2c42\datas\装饰-12001&amp;60419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259016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</p:grpSp>
      <p:pic>
        <p:nvPicPr>
          <p:cNvPr id="3" name="图片 2" descr="C:/Users/admin/AppData/Roaming/Kingsoft/office6/wppai/generateppt/20ff491e3eb5466eb4656f13fe3770bf.jpg20ff491e3eb5466eb4656f13fe3770bf"/>
          <p:cNvPicPr preferRelativeResize="0"/>
          <p:nvPr>
            <p:custDataLst>
              <p:tags r:id="rId4"/>
            </p:custDataLst>
          </p:nvPr>
        </p:nvPicPr>
        <p:blipFill>
          <a:blip r:embed="rId5"/>
          <a:srcRect l="520" r="520"/>
        </p:blipFill>
        <p:spPr>
          <a:xfrm>
            <a:off x="609603" y="609603"/>
            <a:ext cx="10972800" cy="23876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质量保证技术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统计过程控制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运用统计方法监控生产过程，确保产品和服务质量稳定，如使用控制图来预防缺陷。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质量审核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定期进行内部或第三方质量审核，评估质量管理体系的有效性，如ISO 9001标准审核。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故障模式与影响分析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通过分析潜在故障模式及其影响，提前采取措施预防质量问题，如汽车行业广泛应用的FMEA。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质量改进技术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096003" y="0"/>
            <a:ext cx="1651000" cy="152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444999" y="0"/>
            <a:ext cx="1651635" cy="152400"/>
          </a:xfrm>
          <a:prstGeom prst="rect">
            <a:avLst/>
          </a:prstGeom>
          <a:solidFill>
            <a:srgbClr val="0E2E4A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21" name="组合 20"/>
          <p:cNvGrpSpPr/>
          <p:nvPr/>
        </p:nvGrpSpPr>
        <p:grpSpPr>
          <a:xfrm>
            <a:off x="609600" y="2311400"/>
            <a:ext cx="11049000" cy="3454400"/>
            <a:chOff x="960" y="3640"/>
            <a:chExt cx="17400" cy="544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960" y="40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C:/Users/admin/AppData/Local/Temp/figmazip/slide_4c6cf114f742beef\datas\earth-12001&amp;93165.sv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 r:link="rId8"/>
                </a:ext>
              </a:extLst>
            </a:blip>
            <a:stretch>
              <a:fillRect/>
            </a:stretch>
          </p:blipFill>
          <p:spPr>
            <a:xfrm>
              <a:off x="1296" y="4376"/>
              <a:ext cx="768" cy="76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2800" y="36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统计过程控制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2800" y="44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运用统计方法监控生产过程，及时发现并纠正偏差，确保产品质量稳定。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11"/>
              </p:custDataLst>
            </p:nvPr>
          </p:nvSpPr>
          <p:spPr>
            <a:xfrm>
              <a:off x="960" y="72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admin/AppData/Local/Temp/figmazip/slide_4c6cf114f742beef\datas\earth-12001&amp;93193.sv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 r:link="rId15"/>
                </a:ext>
              </a:extLst>
            </a:blip>
            <a:stretch>
              <a:fillRect/>
            </a:stretch>
          </p:blipFill>
          <p:spPr>
            <a:xfrm>
              <a:off x="1296" y="7575"/>
              <a:ext cx="768" cy="7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280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故障模式与影响分析（FMEA）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2800" y="76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通过分析产品潜在故障模式及其影响，提前采取措施预防质量问题的发生。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8"/>
              </p:custDataLst>
            </p:nvPr>
          </p:nvSpPr>
          <p:spPr>
            <a:xfrm>
              <a:off x="10080" y="40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admin/AppData/Local/Temp/figmazip/slide_4c6cf114f742beef\datas\earth-12001&amp;93237.sv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 r:link="rId22"/>
                </a:ext>
              </a:extLst>
            </a:blip>
            <a:stretch>
              <a:fillRect/>
            </a:stretch>
          </p:blipFill>
          <p:spPr>
            <a:xfrm>
              <a:off x="10415" y="4376"/>
              <a:ext cx="768" cy="76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23"/>
              </p:custDataLst>
            </p:nvPr>
          </p:nvSpPr>
          <p:spPr>
            <a:xfrm>
              <a:off x="11920" y="36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六西格玛方法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4"/>
              </p:custDataLst>
            </p:nvPr>
          </p:nvSpPr>
          <p:spPr>
            <a:xfrm>
              <a:off x="11920" y="44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采用DMAIC（定义、测量、分析、改进、控制）流程，系统性地提升产品和服务质量。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25"/>
              </p:custDataLst>
            </p:nvPr>
          </p:nvSpPr>
          <p:spPr>
            <a:xfrm>
              <a:off x="10080" y="72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8" name="图片 17" descr="C:/Users/admin/AppData/Local/Temp/figmazip/slide_4c6cf114f742beef\datas\earth-12001&amp;93265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415" y="7575"/>
              <a:ext cx="768" cy="76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30"/>
              </p:custDataLst>
            </p:nvPr>
          </p:nvSpPr>
          <p:spPr>
            <a:xfrm>
              <a:off x="11920" y="68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持续改进的PDCA循环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31"/>
              </p:custDataLst>
            </p:nvPr>
          </p:nvSpPr>
          <p:spPr>
            <a:xfrm>
              <a:off x="11920" y="7640"/>
              <a:ext cx="6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通过计划（Plan）、执行（Do）、检查（Check）、行动（Act）的循环，不断优化质量管理过程。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800"/>
              <a:t>质量管理的</a:t>
            </a:r>
            <a:br>
              <a:rPr lang="zh-CN" altLang="en-US" sz="3800"/>
            </a:br>
            <a:r>
              <a:rPr lang="zh-CN" altLang="en-US" sz="3800"/>
              <a:t>工具应用</a:t>
            </a:r>
            <a:endParaRPr lang="zh-CN" altLang="en-US" sz="38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6b4169b414ee42ea\datas\装饰-12001&amp;3350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统计过程控制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533397"/>
            <a:ext cx="177165" cy="45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0" y="990597"/>
            <a:ext cx="177165" cy="4572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admin/AppData/Roaming/Kingsoft/office6/wppai/generateppt/de913e6ac09082a0e715655dac458790.jpgde913e6ac09082a0e715655dac458790"/>
          <p:cNvPicPr preferRelativeResize="0"/>
          <p:nvPr>
            <p:custDataLst>
              <p:tags r:id="rId7"/>
            </p:custDataLst>
          </p:nvPr>
        </p:nvPicPr>
        <p:blipFill>
          <a:blip r:embed="rId8"/>
          <a:srcRect l="10311" r="10311"/>
        </p:blipFill>
        <p:spPr>
          <a:xfrm>
            <a:off x="609603" y="1828800"/>
            <a:ext cx="3581400" cy="441896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4190997" y="1828800"/>
            <a:ext cx="73914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控制图的使用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通过绘制控制图，监控生产过程中的质量波动，及时发现异常，防止不合格品产生。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过程能力分析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评估生产过程是否能够满足质量标准，通过过程能力指数（Cpk）来量化过程性能。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统计抽样技术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采用统计抽样方法，减少检验成本，同时确保样本能够代表整体产品质量。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SPC软件应用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利用统计过程控制软件，自动化收集数据，分析趋势，快速响应生产过程中的质量问题。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074f56eb955f724f\datas\装饰-12001&amp;19299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413000" y="1981200"/>
            <a:ext cx="9245600" cy="4114800"/>
            <a:chOff x="3800" y="3120"/>
            <a:chExt cx="14560" cy="6480"/>
          </a:xfrm>
        </p:grpSpPr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3800" y="34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zh-CN" altLang="en-US" sz="36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5120" y="3120"/>
              <a:ext cx="5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定义阶段（Define）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5120" y="3840"/>
              <a:ext cx="56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确定项目目标和顾客需求，明确项目范围，制定详细的项目计划。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800" y="58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zh-CN" altLang="en-US" sz="36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5120" y="5520"/>
              <a:ext cx="5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分析阶段（Analyze）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5120" y="6240"/>
              <a:ext cx="56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分析数据，识别流程中的关键变量和问题的根本原因。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3800" y="82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zh-CN" altLang="en-US" sz="36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5120" y="7920"/>
              <a:ext cx="5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控制阶段（Control）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5120" y="8640"/>
              <a:ext cx="56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监控改进后的流程，确保持续稳定，防止流程退化。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1360" y="34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zh-CN" altLang="en-US" sz="36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2680" y="3120"/>
              <a:ext cx="5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测量阶段（Measure）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2680" y="3840"/>
              <a:ext cx="56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收集相关数据，评估现有流程性能，确定测量系统是否准确可靠。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1360" y="58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zh-CN" altLang="en-US" sz="36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2680" y="5520"/>
              <a:ext cx="5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改进阶段（Improve）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680" y="6240"/>
              <a:ext cx="56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基于分析结果，设计并实施解决方案，优化流程，减少缺陷。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19"/>
            </p:custDataLst>
          </p:nvPr>
        </p:nvSpPr>
        <p:spPr>
          <a:xfrm>
            <a:off x="2438403" y="609603"/>
            <a:ext cx="8267703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六西格玛方法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20"/>
            </p:custDataLst>
          </p:nvPr>
        </p:nvSpPr>
        <p:spPr>
          <a:xfrm>
            <a:off x="11582403" y="203198"/>
            <a:ext cx="405765" cy="406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21"/>
            </p:custDataLst>
          </p:nvPr>
        </p:nvSpPr>
        <p:spPr>
          <a:xfrm>
            <a:off x="11175998" y="609603"/>
            <a:ext cx="406400" cy="4057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ccd02ee135c73d45\datas\装饰-12001&amp;31736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39752" y="609603"/>
            <a:ext cx="111125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故障模式与影响分析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2006600"/>
            <a:ext cx="11049000" cy="4064000"/>
            <a:chOff x="960" y="3160"/>
            <a:chExt cx="17400" cy="6400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960" y="3160"/>
              <a:ext cx="1440" cy="14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160" y="337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zh-CN" altLang="en-US" sz="36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2800" y="316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故障模式识别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2800" y="3960"/>
              <a:ext cx="35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通过系统性检查，识别产品或服务中可能出现的故障模式，如机械磨损、软件错误等。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960" y="6840"/>
              <a:ext cx="1440" cy="14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60" y="70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zh-CN" altLang="en-US" sz="36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2800" y="684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预防措施制定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2800" y="7640"/>
              <a:ext cx="35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针对高风险故障模式，制定预防措施，如设计改进、过程控制和员工培训等。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6960" y="3160"/>
              <a:ext cx="1440" cy="14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7160" y="337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zh-CN" altLang="en-US" sz="36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800" y="316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影响评估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8800" y="3960"/>
              <a:ext cx="35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评估每种故障模式对产品性能和安全性的潜在影响，确定优先级和应对措施。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7"/>
              </p:custDataLst>
            </p:nvPr>
          </p:nvSpPr>
          <p:spPr>
            <a:xfrm>
              <a:off x="6960" y="6840"/>
              <a:ext cx="1440" cy="14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160" y="70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zh-CN" altLang="en-US" sz="36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8800" y="684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持续监控与改进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8800" y="7640"/>
              <a:ext cx="35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实施故障模式与影响分析后，持续监控系统性能，根据反馈进行必要的改进措施。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21"/>
              </p:custDataLst>
            </p:nvPr>
          </p:nvSpPr>
          <p:spPr>
            <a:xfrm>
              <a:off x="12960" y="3160"/>
              <a:ext cx="1440" cy="14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22"/>
              </p:custDataLst>
            </p:nvPr>
          </p:nvSpPr>
          <p:spPr>
            <a:xfrm>
              <a:off x="13160" y="337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36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zh-CN" altLang="en-US" sz="36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14800" y="316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风险优先级排序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4800" y="3960"/>
              <a:ext cx="35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根据故障发生的可能性和影响程度，对风险进行排序，以确定改进和预防措施的优先顺序。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800"/>
              <a:t>质量管理的</a:t>
            </a:r>
            <a:br>
              <a:rPr lang="zh-CN" altLang="en-US" sz="3800"/>
            </a:br>
            <a:r>
              <a:rPr lang="zh-CN" altLang="en-US" sz="3800"/>
              <a:t>人力资源</a:t>
            </a:r>
            <a:endParaRPr lang="zh-CN" altLang="en-US" sz="38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05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标题 20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283077" y="2223537"/>
            <a:ext cx="7375523" cy="4024860"/>
            <a:chOff x="6745" y="3502"/>
            <a:chExt cx="11615" cy="6338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6745" y="35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58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zh-CN" altLang="en-US" sz="58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8700" y="360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120" y="3600"/>
              <a:ext cx="3408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质量管理的哲学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2915" y="35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58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zh-CN" altLang="en-US" sz="58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4870" y="360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5290" y="36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方法论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745" y="59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58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zh-CN" altLang="en-US" sz="58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8700" y="600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9120" y="60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技术手段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915" y="59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58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zh-CN" altLang="en-US" sz="58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4870" y="600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290" y="60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工具应用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6745" y="83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58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zh-CN" altLang="en-US" sz="58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8700" y="840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9120" y="84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人力资源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915" y="83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zh-CN" altLang="en-US" sz="58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06</a:t>
              </a:r>
              <a:endParaRPr lang="zh-CN" altLang="en-US" sz="58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14870" y="840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5290" y="84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持续改进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9603" y="609603"/>
            <a:ext cx="5016499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质量管理团队建设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团队成员的选拔与培训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选择具备专业技能和质量管理知识的人员，通过定期培训提升团队整体的专业水平。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团队沟通与协作机制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建立有效的沟通渠道和协作流程，确保团队成员间信息共享，提升决策效率和执行力。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团队激励与绩效管理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通过绩效考核和激励措施，提高团队成员的工作积极性，确保质量管理目标的实现。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2" name="图片 11" descr="C:/Users/admin/AppData/Roaming/Kingsoft/office6/wppai/generateppt/f8ad5259722ab136e657ca5ece36ea2e.jpgf8ad5259722ab136e657ca5ece36ea2e"/>
          <p:cNvPicPr preferRelativeResize="0"/>
          <p:nvPr>
            <p:custDataLst>
              <p:tags r:id="rId11"/>
            </p:custDataLst>
          </p:nvPr>
        </p:nvPicPr>
        <p:blipFill>
          <a:blip r:embed="rId12"/>
          <a:srcRect l="1351" r="1351"/>
        </p:blipFill>
        <p:spPr>
          <a:xfrm>
            <a:off x="6096003" y="609603"/>
            <a:ext cx="5486400" cy="5638800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176abddbdc471f8a\datas\装饰-12001&amp;61897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5029200"/>
            <a:ext cx="12191365" cy="1828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员工培训与教育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新员工入职培训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新员工入职时，公司会提供质量管理基础培训，确保他们理解质量标准和工作流程。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680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在职员工技能提升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定期组织在职员工参加质量管理相关的技能提升课程，以适应不断变化的质量要求。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1264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质量意识教育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通过案例分析、研讨会等形式，强化员工的质量意识，确保他们在日常工作中持续关注质量。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3" name="图片 12" descr="C:/Users/admin/AppData/Roaming/Kingsoft/office6/wppai/generateppt/79475c4e4402439a9600ba340a075225.jpg79475c4e4402439a9600ba340a075225"/>
          <p:cNvPicPr preferRelativeResize="0"/>
          <p:nvPr>
            <p:custDataLst>
              <p:tags r:id="rId14"/>
            </p:custDataLst>
          </p:nvPr>
        </p:nvPicPr>
        <p:blipFill>
          <a:blip r:embed="rId15"/>
          <a:srcRect t="57" b="57"/>
        </p:blipFill>
        <p:spPr>
          <a:xfrm>
            <a:off x="609603" y="4063996"/>
            <a:ext cx="10972800" cy="218440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86d912deebd2ef9b\datas\装饰-12001&amp;59214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09600" y="4521200"/>
            <a:ext cx="9220200" cy="1727200"/>
            <a:chOff x="960" y="7120"/>
            <a:chExt cx="14520" cy="2720"/>
          </a:xfrm>
        </p:grpSpPr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质量意识的培养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533397"/>
            <a:ext cx="177165" cy="45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0" y="990597"/>
            <a:ext cx="177165" cy="4572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admin/AppData/Roaming/Kingsoft/office6/wppai/generateppt/557365b5a4f64737aa95e4697bab638d.jpg557365b5a4f64737aa95e4697bab638d"/>
          <p:cNvPicPr preferRelativeResize="0"/>
          <p:nvPr>
            <p:custDataLst>
              <p:tags r:id="rId7"/>
            </p:custDataLst>
          </p:nvPr>
        </p:nvPicPr>
        <p:blipFill>
          <a:blip r:embed="rId8"/>
          <a:srcRect l="548" r="548"/>
        </p:blipFill>
        <p:spPr>
          <a:xfrm>
            <a:off x="609603" y="1828800"/>
            <a:ext cx="10972800" cy="223456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18" name="组合 17"/>
          <p:cNvGrpSpPr/>
          <p:nvPr/>
        </p:nvGrpSpPr>
        <p:grpSpPr>
          <a:xfrm>
            <a:off x="609600" y="4521200"/>
            <a:ext cx="9220200" cy="1727200"/>
            <a:chOff x="960" y="7120"/>
            <a:chExt cx="14520" cy="272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0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12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定期培训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792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组织定期的质量管理培训，提升员工对质量标准的认识和理解。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104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240" y="712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质量文化建设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6240" y="792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通过宣传和活动，营造重视质量的企业文化氛围，增强员工的质量意识。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80" y="712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激励与奖励机制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80" y="792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设立质量相关的激励措施，对质量表现优秀的个人或团队给予奖励，鼓励全员参与质量管理。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800"/>
              <a:t>质量管理的持续改进</a:t>
            </a:r>
            <a:endParaRPr lang="zh-CN" altLang="en-US" sz="38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06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d8d27539b725c66e\datas\装饰-12001&amp;57227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pic>
        <p:nvPicPr>
          <p:cNvPr id="3" name="图片 2" descr="C:/Users/admin/AppData/Roaming/Kingsoft/office6/wppai/generateppt/93df914914932af20faf8c19bab344d5.jpg93df914914932af20faf8c19bab344d5"/>
          <p:cNvPicPr preferRelativeResize="0"/>
          <p:nvPr>
            <p:custDataLst>
              <p:tags r:id="rId4"/>
            </p:custDataLst>
          </p:nvPr>
        </p:nvPicPr>
        <p:blipFill>
          <a:blip r:embed="rId5"/>
          <a:srcRect l="14914" r="15032"/>
        </p:blipFill>
        <p:spPr>
          <a:xfrm>
            <a:off x="609602" y="609603"/>
            <a:ext cx="5486400" cy="56388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705597" y="609603"/>
            <a:ext cx="5016499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持续改进的理念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顾客满意度导向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持续改进应以提高顾客满意度为核心，通过收集顾客反馈，不断优化产品和服务。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数据驱动的决策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利用数据分析来指导改进措施，确保决策基于客观事实，提高改进的准确性和效率。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全员参与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鼓励组织内所有员工参与改进活动，通过团队合作和知识共享，激发创新和改进的动力。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2249b99cfa3dade0\datas\装饰-12001&amp;18083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8400" y="2006600"/>
            <a:ext cx="9220200" cy="4064000"/>
            <a:chOff x="3840" y="3160"/>
            <a:chExt cx="14520" cy="6400"/>
          </a:xfrm>
        </p:grpSpPr>
      </p:grpSp>
      <p:grpSp>
        <p:nvGrpSpPr>
          <p:cNvPr id="24" name="组合 23"/>
          <p:cNvGrpSpPr/>
          <p:nvPr/>
        </p:nvGrpSpPr>
        <p:grpSpPr>
          <a:xfrm>
            <a:off x="2438400" y="2006596"/>
            <a:ext cx="9220200" cy="4064005"/>
            <a:chOff x="3840" y="3160"/>
            <a:chExt cx="14520" cy="6400"/>
          </a:xfrm>
        </p:grpSpPr>
        <p:pic>
          <p:nvPicPr>
            <p:cNvPr id="3" name="图片 2" descr="C:/Users/admin/AppData/Roaming/Kingsoft/office6/wppai/generateppt/d03f3490dc074f189a1f63d4f0438b06.jpgd03f3490dc074f189a1f63d4f0438b06"/>
            <p:cNvPicPr preferRelativeResize="0"/>
            <p:nvPr>
              <p:custDataLst>
                <p:tags r:id="rId4"/>
              </p:custDataLst>
            </p:nvPr>
          </p:nvPicPr>
          <p:blipFill>
            <a:blip r:embed="rId5"/>
            <a:srcRect/>
          </p:blipFill>
          <p:spPr>
            <a:xfrm>
              <a:off x="3840" y="3560"/>
              <a:ext cx="1920" cy="192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pic>
          <p:nvPicPr>
            <p:cNvPr id="8" name="图片 7" descr="C:/Users/admin/AppData/Roaming/Kingsoft/office6/wppai/generateppt/815b8646797a4f3aa6887107d4275506.jpg815b8646797a4f3aa6887107d4275506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rcRect t="52"/>
          </p:blipFill>
          <p:spPr>
            <a:xfrm>
              <a:off x="3840" y="7240"/>
              <a:ext cx="1920" cy="1919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6160" y="316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实施PDCA循环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960"/>
              <a:ext cx="44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通过计划(Plan)、执行(Do)、检查(Check)、行动(Act)循环，持续优化质量管理流程。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3" name="图片 12" descr="C:/Users/admin/AppData/Roaming/Kingsoft/office6/wppai/generateppt/24b88d5922f7451285e43abd2268598d.jpg24b88d5922f7451285e43abd2268598d"/>
            <p:cNvPicPr preferRelativeResize="0"/>
            <p:nvPr>
              <p:custDataLst>
                <p:tags r:id="rId11"/>
              </p:custDataLst>
            </p:nvPr>
          </p:nvPicPr>
          <p:blipFill>
            <a:blip r:embed="rId12"/>
            <a:srcRect l="26" r="26"/>
          </p:blipFill>
          <p:spPr>
            <a:xfrm>
              <a:off x="11520" y="3560"/>
              <a:ext cx="1919" cy="192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pic>
          <p:nvPicPr>
            <p:cNvPr id="18" name="图片 17" descr="C:/Users/admin/AppData/Roaming/Kingsoft/office6/wppai/generateppt/7f7c8beba16b47398b71d2670e7677be.jpg7f7c8beba16b47398b71d2670e7677be"/>
            <p:cNvPicPr preferRelativeResize="0"/>
            <p:nvPr>
              <p:custDataLst>
                <p:tags r:id="rId13"/>
              </p:custDataLst>
            </p:nvPr>
          </p:nvPicPr>
          <p:blipFill>
            <a:blip r:embed="rId14"/>
            <a:srcRect l="-26" r="26"/>
          </p:blipFill>
          <p:spPr>
            <a:xfrm>
              <a:off x="11520" y="7240"/>
              <a:ext cx="1919" cy="1919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采用六西格玛方法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7640"/>
              <a:ext cx="44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六西格玛强调减少缺陷率，通过DMAIC（定义、测量、分析、改进、控制）流程实现质量改进。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840" y="316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开展质量审核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960"/>
              <a:ext cx="44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定期进行内部和外部质量审核，确保质量管理体系的有效性和合规性。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9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员工培训与发展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7640"/>
              <a:ext cx="44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提供持续的员工培训，增强团队对质量改进的认识和技能，促进个人和组织成长。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>
            <p:custDataLst>
              <p:tags r:id="rId21"/>
            </p:custDataLst>
          </p:nvPr>
        </p:nvSpPr>
        <p:spPr>
          <a:xfrm>
            <a:off x="2438403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改进过程的实施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9d155d7624dada54\datas\装饰-12001&amp;29280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改进效果的评估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admin/AppData/Roaming/Kingsoft/office6/wppai/generateppt/aa2c1e1a5c0844540f19ea10349376ad.jpgaa2c1e1a5c0844540f19ea10349376ad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rcRect t="8586" b="8586"/>
          </p:blipFill>
          <p:spPr>
            <a:xfrm>
              <a:off x="960" y="2880"/>
              <a:ext cx="3960" cy="328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960" y="6160"/>
              <a:ext cx="396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admin/AppData/Roaming/Kingsoft/office6/wppai/generateppt/c8fc65be0d09937a15e317439415b639.jpgc8fc65be0d09937a15e317439415b639"/>
            <p:cNvPicPr preferRelativeResize="0"/>
            <p:nvPr>
              <p:custDataLst>
                <p:tags r:id="rId9"/>
              </p:custDataLst>
            </p:nvPr>
          </p:nvPicPr>
          <p:blipFill>
            <a:blip r:embed="rId10"/>
            <a:srcRect r="17902"/>
          </p:blipFill>
          <p:spPr>
            <a:xfrm>
              <a:off x="5400" y="2880"/>
              <a:ext cx="3960" cy="328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5400" y="6160"/>
              <a:ext cx="396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设定评估标准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明确改进目标，设定可量化的评估标准，如生产效率提升百分比、缺陷率下降等。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admin/AppData/Roaming/Kingsoft/office6/wppai/generateppt/f18d227234d19a14f1cbf76cfd830212.jpgf18d227234d19a14f1cbf76cfd830212"/>
            <p:cNvPicPr preferRelativeResize="0"/>
            <p:nvPr>
              <p:custDataLst>
                <p:tags r:id="rId14"/>
              </p:custDataLst>
            </p:nvPr>
          </p:nvPicPr>
          <p:blipFill>
            <a:blip r:embed="rId15"/>
            <a:srcRect t="5380" b="11792"/>
          </p:blipFill>
          <p:spPr>
            <a:xfrm>
              <a:off x="9840" y="2880"/>
              <a:ext cx="3960" cy="328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>
            <a:xfrm>
              <a:off x="9840" y="6160"/>
              <a:ext cx="396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admin/AppData/Roaming/Kingsoft/office6/wppai/generateppt/447299677cdef2b0b8b64a324237b49b.jpg447299677cdef2b0b8b64a324237b49b"/>
            <p:cNvPicPr preferRelativeResize="0"/>
            <p:nvPr>
              <p:custDataLst>
                <p:tags r:id="rId17"/>
              </p:custDataLst>
            </p:nvPr>
          </p:nvPicPr>
          <p:blipFill>
            <a:blip r:embed="rId18"/>
            <a:srcRect t="8586" b="8586"/>
          </p:blipFill>
          <p:spPr>
            <a:xfrm>
              <a:off x="14280" y="2880"/>
              <a:ext cx="3960" cy="328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25" name="矩形 24"/>
            <p:cNvSpPr/>
            <p:nvPr>
              <p:custDataLst>
                <p:tags r:id="rId19"/>
              </p:custDataLst>
            </p:nvPr>
          </p:nvSpPr>
          <p:spPr>
            <a:xfrm>
              <a:off x="14280" y="6160"/>
              <a:ext cx="396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588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周期性审查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88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定期进行审查会议，评估改进措施的实施效果，确保持续改进的正确方向。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032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客户反馈分析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032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收集客户反馈，通过满意度调查等手段，分析改进措施对客户体验的实际影响。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476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内部审计结果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76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利用内部审计结果，评估质量管理流程的合规性和有效性，识别新的改进机会。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300"/>
              <a:t>质量管理的哲学</a:t>
            </a:r>
            <a:endParaRPr lang="zh-CN" altLang="en-US" sz="43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</p:grp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533397"/>
            <a:ext cx="177165" cy="45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990597"/>
            <a:ext cx="177165" cy="4572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admin/AppData/Roaming/Kingsoft/office6/wppai/generateppt/99f05be6f3ce48688b95182b839dabed.jpg99f05be6f3ce48688b95182b839dabed"/>
          <p:cNvPicPr preferRelativeResize="0"/>
          <p:nvPr>
            <p:custDataLst>
              <p:tags r:id="rId4"/>
            </p:custDataLst>
          </p:nvPr>
        </p:nvPicPr>
        <p:blipFill>
          <a:blip r:embed="rId5"/>
          <a:srcRect l="466" r="466"/>
        </p:blipFill>
        <p:spPr>
          <a:xfrm>
            <a:off x="609603" y="1828800"/>
            <a:ext cx="10972800" cy="25400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17" name="组合 16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8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质量的多维度理解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质量管理不仅关注产品和服务的符合性，还包括顾客满意度、持续改进和预防措施。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质量管理体系的构建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建立有效的质量管理体系，如ISO 9001，以确保组织能够满足顾客和其他相关方的需求。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质量成本的考量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质量管理涉及成本控制，包括预防成本、评估成本和失败成本，以实现成本效益最大化。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ef7fa3ba3ec91568\datas\装饰-12001&amp;13501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09600" y="1828800"/>
            <a:ext cx="9144000" cy="4424045"/>
            <a:chOff x="960" y="2880"/>
            <a:chExt cx="14400" cy="6967"/>
          </a:xfrm>
        </p:grpSpPr>
      </p:grpSp>
      <p:grpSp>
        <p:nvGrpSpPr>
          <p:cNvPr id="22" name="组合 21"/>
          <p:cNvGrpSpPr/>
          <p:nvPr/>
        </p:nvGrpSpPr>
        <p:grpSpPr>
          <a:xfrm>
            <a:off x="609603" y="1828800"/>
            <a:ext cx="9144000" cy="4423828"/>
            <a:chOff x="960" y="2880"/>
            <a:chExt cx="14400" cy="6967"/>
          </a:xfrm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960" y="2880"/>
              <a:ext cx="14400" cy="22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图片 3" descr="C:/Users/admin/AppData/Roaming/Kingsoft/office6/wppai/generateppt/0c7eb64408d547aea9373854eceb327b.jpg0c7eb64408d547aea9373854eceb327b"/>
            <p:cNvPicPr preferRelativeResize="0"/>
            <p:nvPr>
              <p:custDataLst>
                <p:tags r:id="rId5"/>
              </p:custDataLst>
            </p:nvPr>
          </p:nvPicPr>
          <p:blipFill>
            <a:blip r:embed="rId6"/>
            <a:srcRect/>
          </p:blipFill>
          <p:spPr>
            <a:xfrm>
              <a:off x="1440" y="3267"/>
              <a:ext cx="1440" cy="144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960" y="5253"/>
              <a:ext cx="14400" cy="22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admin/AppData/Roaming/Kingsoft/office6/wppai/generateppt/04d2b1db523149379839792712ee22ac.jpg04d2b1db523149379839792712ee22ac"/>
            <p:cNvPicPr preferRelativeResize="0"/>
            <p:nvPr>
              <p:custDataLst>
                <p:tags r:id="rId9"/>
              </p:custDataLst>
            </p:nvPr>
          </p:nvPicPr>
          <p:blipFill>
            <a:blip r:embed="rId10"/>
            <a:srcRect/>
          </p:blipFill>
          <p:spPr>
            <a:xfrm>
              <a:off x="1440" y="5640"/>
              <a:ext cx="1440" cy="144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3280" y="3347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提升产品和服务质量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4147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通过质量管理，企业能够确保产品和服务满足客户需求，增强市场竞争力。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960" y="7627"/>
              <a:ext cx="14400" cy="22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admin/AppData/Roaming/Kingsoft/office6/wppai/generateppt/00e0bb6ab47c4d6d97231eb1fe3a094f.jpg00e0bb6ab47c4d6d97231eb1fe3a094f"/>
            <p:cNvPicPr preferRelativeResize="0"/>
            <p:nvPr>
              <p:custDataLst>
                <p:tags r:id="rId14"/>
              </p:custDataLst>
            </p:nvPr>
          </p:nvPicPr>
          <p:blipFill>
            <a:blip r:embed="rId15"/>
            <a:srcRect/>
          </p:blipFill>
          <p:spPr>
            <a:xfrm>
              <a:off x="1440" y="8013"/>
              <a:ext cx="1440" cy="144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3280" y="5720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降低运营成本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3280" y="6520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有效的质量管理能够减少缺陷和返工，从而降低生产成本和运营开支。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3280" y="8093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增强客户满意度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3280" y="8893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持续的质量改进有助于提高客户满意度，建立品牌忠诚度，促进客户重复购买。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20"/>
            </p:custDataLst>
          </p:nvPr>
        </p:nvSpPr>
        <p:spPr>
          <a:xfrm>
            <a:off x="609603" y="609603"/>
            <a:ext cx="7531099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392f68de6cc700db\datas\装饰-12001&amp;59862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438400" y="4775200"/>
            <a:ext cx="9220200" cy="1473200"/>
            <a:chOff x="3840" y="7520"/>
            <a:chExt cx="14520" cy="2320"/>
          </a:xfrm>
        </p:grpSpPr>
      </p:grpSp>
      <p:pic>
        <p:nvPicPr>
          <p:cNvPr id="3" name="图片 2" descr="C:/Users/admin/AppData/Roaming/Kingsoft/office6/wppai/generateppt/76a1c9d4f22449e1a17d1f8f946fef8f.jpg76a1c9d4f22449e1a17d1f8f946fef8f"/>
          <p:cNvPicPr preferRelativeResize="0"/>
          <p:nvPr>
            <p:custDataLst>
              <p:tags r:id="rId4"/>
            </p:custDataLst>
          </p:nvPr>
        </p:nvPicPr>
        <p:blipFill>
          <a:blip r:embed="rId5"/>
          <a:srcRect l="507" r="507"/>
        </p:blipFill>
        <p:spPr>
          <a:xfrm>
            <a:off x="2438403" y="609603"/>
            <a:ext cx="9144000" cy="23368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2438403" y="3556001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质量管理的目标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8400" y="4775200"/>
            <a:ext cx="9220200" cy="1473200"/>
            <a:chOff x="3840" y="7520"/>
            <a:chExt cx="14520" cy="2320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84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满足客户需求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4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通过持续改进产品和服务，确保满足甚至超越客户的期望和需求。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888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持续改进过程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888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建立和维护有效的质量管理体系，不断优化流程，以实现持续改进和效率提升。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392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预防缺陷产生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92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采用预防措施和风险管理，减少缺陷和错误的发生，确保产品和服务的高质量标准。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800"/>
              <a:t>质量管理的方法论</a:t>
            </a:r>
            <a:endParaRPr lang="zh-CN" altLang="en-US" sz="38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质量管理的原则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</p:grpSp>
      <p:pic>
        <p:nvPicPr>
          <p:cNvPr id="3" name="图片 2" descr="C:/Users/admin/AppData/Local/Temp/figmazip/slide_f794ce694f4a9a22\datas\装饰-12001&amp;20317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以顾客为中心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始终将顾客需求和满意度作为质量改进的出发点和归宿，确保产品和服务满足市场要求。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admin/AppData/Roaming/Kingsoft/office6/wppai/generateppt/2200fa4b824b3178b8f3f1a9c3521c00.jpg2200fa4b824b3178b8f3f1a9c3521c00"/>
            <p:cNvPicPr preferRelativeResize="0"/>
            <p:nvPr>
              <p:custDataLst>
                <p:tags r:id="rId8"/>
              </p:custDataLst>
            </p:nvPr>
          </p:nvPicPr>
          <p:blipFill>
            <a:blip r:embed="rId9"/>
            <a:srcRect l="12963" r="12963"/>
          </p:blipFill>
          <p:spPr>
            <a:xfrm>
              <a:off x="6960" y="288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admin/AppData/Roaming/Kingsoft/office6/wppai/generateppt/5718272668a222890595830e92cc6b53.jpg5718272668a222890595830e92cc6b53"/>
            <p:cNvPicPr preferRelativeResize="0"/>
            <p:nvPr>
              <p:custDataLst>
                <p:tags r:id="rId12"/>
              </p:custDataLst>
            </p:nvPr>
          </p:nvPicPr>
          <p:blipFill>
            <a:blip r:embed="rId13"/>
            <a:srcRect l="11696" r="14055"/>
          </p:blipFill>
          <p:spPr>
            <a:xfrm>
              <a:off x="6960" y="660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持续改进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建立持续改进的机制，鼓励创新思维，不断优化流程和产品，以适应变化的市场和顾客需求。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admin/AppData/Roaming/Kingsoft/office6/wppai/generateppt/d54aa6dc03b13cb6937d30d39fb3c06a.jpgd54aa6dc03b13cb6937d30d39fb3c06a"/>
            <p:cNvPicPr preferRelativeResize="0"/>
            <p:nvPr>
              <p:custDataLst>
                <p:tags r:id="rId17"/>
              </p:custDataLst>
            </p:nvPr>
          </p:nvPicPr>
          <p:blipFill>
            <a:blip r:embed="rId18"/>
            <a:srcRect l="13110" r="12816"/>
          </p:blipFill>
          <p:spPr>
            <a:xfrm>
              <a:off x="15840" y="288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22" name="矩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admin/AppData/Roaming/Kingsoft/office6/wppai/generateppt/52c2be1ee3c3c6a7b2de4afee8977fcf.jpg52c2be1ee3c3c6a7b2de4afee8977fcf"/>
            <p:cNvPicPr preferRelativeResize="0"/>
            <p:nvPr>
              <p:custDataLst>
                <p:tags r:id="rId20"/>
              </p:custDataLst>
            </p:nvPr>
          </p:nvPicPr>
          <p:blipFill>
            <a:blip r:embed="rId21"/>
            <a:srcRect l="12963" r="12963"/>
          </p:blipFill>
          <p:spPr>
            <a:xfrm>
              <a:off x="15840" y="6600"/>
              <a:ext cx="2400" cy="32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过程方法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采用系统化的方法管理组织内的过程，确保过程的有效性和效率，从而提升整体质量水平。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基于事实的决策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在决策过程中使用数据和信息分析，确保决策基于客观事实，减少主观臆断带来的风险。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/AppData/Local/Temp/figmazip/slide_49076a6599b0decb\datas\装饰-12001&amp;11265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质量管理的方法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533397"/>
            <a:ext cx="177165" cy="45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0" y="990597"/>
            <a:ext cx="177165" cy="4572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2"/>
            <a:chOff x="960" y="2880"/>
            <a:chExt cx="14400" cy="6960"/>
          </a:xfrm>
        </p:grpSpPr>
        <p:pic>
          <p:nvPicPr>
            <p:cNvPr id="6" name="图片 5" descr="C:/Users/admin/AppData/Roaming/Kingsoft/office6/wppai/generateppt/e7cd978ddc9817642ca3fb4919d1ea45.jpge7cd978ddc9817642ca3fb4919d1ea45"/>
            <p:cNvPicPr preferRelativeResize="0"/>
            <p:nvPr>
              <p:custDataLst>
                <p:tags r:id="rId7"/>
              </p:custDataLst>
            </p:nvPr>
          </p:nvPicPr>
          <p:blipFill>
            <a:blip r:embed="rId8"/>
            <a:srcRect l="15799"/>
          </p:blipFill>
          <p:spPr>
            <a:xfrm>
              <a:off x="960" y="2880"/>
              <a:ext cx="4480" cy="32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960" y="616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持续改进过程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采用PDCA（计划-执行-检查-行动）循环，不断优化流程，提高产品和服务质量。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admin/AppData/Roaming/Kingsoft/office6/wppai/generateppt/510b71f2c067f135c0419c0fda922f10.jpg510b71f2c067f135c0419c0fda922f10"/>
            <p:cNvPicPr preferRelativeResize="0"/>
            <p:nvPr>
              <p:custDataLst>
                <p:tags r:id="rId14"/>
              </p:custDataLst>
            </p:nvPr>
          </p:nvPicPr>
          <p:blipFill>
            <a:blip r:embed="rId15"/>
            <a:srcRect l="11" t="13393" r="-11" b="13393"/>
          </p:blipFill>
          <p:spPr>
            <a:xfrm>
              <a:off x="5920" y="6560"/>
              <a:ext cx="4480" cy="32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pic>
          <p:nvPicPr>
            <p:cNvPr id="18" name="图片 17" descr="C:/Users/admin/AppData/Roaming/Kingsoft/office6/wppai/generateppt/b123258505bfed7770c886b989b1ae51.jpgb123258505bfed7770c886b989b1ae51"/>
            <p:cNvPicPr preferRelativeResize="0"/>
            <p:nvPr>
              <p:custDataLst>
                <p:tags r:id="rId16"/>
              </p:custDataLst>
            </p:nvPr>
          </p:nvPicPr>
          <p:blipFill>
            <a:blip r:embed="rId17"/>
            <a:srcRect l="4405" t="-15" r="4405" b="15"/>
          </p:blipFill>
          <p:spPr>
            <a:xfrm>
              <a:off x="10880" y="2880"/>
              <a:ext cx="4480" cy="32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pic>
        <p:sp>
          <p:nvSpPr>
            <p:cNvPr id="21" name="矩形 20"/>
            <p:cNvSpPr/>
            <p:nvPr>
              <p:custDataLst>
                <p:tags r:id="rId18"/>
              </p:custDataLst>
            </p:nvPr>
          </p:nvSpPr>
          <p:spPr>
            <a:xfrm>
              <a:off x="10880" y="616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统计过程控制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运用统计工具监控生产过程，确保产品符合质量标准，及时发现并纠正偏差。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质量成本管理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分析和控制质量成本，包括预防成本、评估成本和失败成本，以实现成本效益最大化。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41c35d6f072c421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45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6.xml><?xml version="1.0" encoding="utf-8"?>
<p:tagLst xmlns:p="http://schemas.openxmlformats.org/presentationml/2006/main">
  <p:tag name="KSO_WM_FIGMA_SLIDE_GROUP" val="1"/>
  <p:tag name="KSO_WM_SLIDE_TYPE" val="title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  <p:tag name="KSO_WM_UNIT_PRESET_TEXT" val="0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  <p:tag name="KSO_WM_UNIT_PRESET_TEXT" val="02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  <p:tag name="KSO_WM_UNIT_PRESET_TEXT" val="03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SUBTYPE" val="d"/>
  <p:tag name="KSO_WM_UNIT_TYPE" val="l_h_i"/>
  <p:tag name="KSO_WM_UNIT_PRESET_TEXT" val="04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SUBTYPE" val="d"/>
  <p:tag name="KSO_WM_UNIT_TYPE" val="l_h_i"/>
  <p:tag name="KSO_WM_UNIT_PRESET_TEXT" val="05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5_2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PRESET_TEXT" val="单击此处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6_1"/>
  <p:tag name="KSO_WM_UNIT_SUBTYPE" val="d"/>
  <p:tag name="KSO_WM_UNIT_TYPE" val="l_h_i"/>
  <p:tag name="KSO_WM_UNIT_PRESET_TEXT" val="06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6_2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6_1"/>
  <p:tag name="KSO_WM_UNIT_PRESET_TEXT" val="单击此处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FIGMA_SLIDE_GROUP" val="1"/>
  <p:tag name="KSO_WM_SLIDE_TYPE" val="contents"/>
</p:tagLst>
</file>

<file path=ppt/tags/tag16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FIGMA_SLIDE_GROUP" val="1"/>
  <p:tag name="KSO_WM_SLIDE_TYPE" val="sectionTitle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TextGenerateImg**1733369408988_0.110_a1b904da209a-slide-3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FIGMA_SLIDE_GROUP" val="47"/>
  <p:tag name="KSO_WM_SLIDE_TYPE" val="text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ai_match*TextGenerateImg**1733369408988_0.110_a1b904da209a-slide-4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ai_match*TextGenerateImg**1733369408988_0.110_a1b904da209a-slide-4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ai_match*TextGenerateImg**1733369408988_0.110_a1b904da209a-slide-4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199.xml><?xml version="1.0" encoding="utf-8"?>
<p:tagLst xmlns:p="http://schemas.openxmlformats.org/presentationml/2006/main">
  <p:tag name="KSO_WM_FIGMA_SLIDE_GROUP" val="34"/>
  <p:tag name="KSO_WM_SLIDE_TYPE" val="text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TextGenerateImg**1733369408988_0.110_a1b904da209a-slide-5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FIGMA_SLIDE_GROUP" val="57"/>
  <p:tag name="KSO_WM_SLIDE_TYPE" val="text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12.xml><?xml version="1.0" encoding="utf-8"?>
<p:tagLst xmlns:p="http://schemas.openxmlformats.org/presentationml/2006/main">
  <p:tag name="KSO_WM_FIGMA_SLIDE_GROUP" val="1"/>
  <p:tag name="KSO_WM_SLIDE_TYPE" val="sectionTitle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ai_match*VCG41N1180113620**1733369408988_0.110_a1b904da209a-slide-7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ai_match*VCG41N1326530603**1733369408988_0.110_a1b904da209a-slide-7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ai_match*VCG211234415454**1733369408988_0.110_a1b904da209a-slide-7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ai_match*VCG211294063364**1733369408988_0.110_a1b904da209a-slide-7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FIGMA_SLIDE_GROUP" val="43"/>
  <p:tag name="KSO_WM_SLIDE_TYPE" val="text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3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23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ai_match*VCG41N1425951655**1733369408988_0.110_a1b904da209a-slide-8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ai_match*VCG41N1424559204**1733369408988_0.110_a1b904da209a-slide-8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ai_match*VCG41N621844180**1733369408988_0.110_a1b904da209a-slide-8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FIGMA_SLIDE_GROUP" val="28"/>
  <p:tag name="KSO_WM_SLIDE_TYPE" val="text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FIGMA_SLIDE_GROUP" val="44"/>
  <p:tag name="KSO_WM_SLIDE_TYPE" val="text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FIGMA_SLIDE_GROUP" val="1"/>
  <p:tag name="KSO_WM_SLIDE_TYPE" val="sectionTitle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单击此处输入项正文，文字是您思想的提炼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29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5.xml><?xml version="1.0" encoding="utf-8"?>
<p:tagLst xmlns:p="http://schemas.openxmlformats.org/presentationml/2006/main">
  <p:tag name="KSO_WM_FIGMA_SLIDE_GROUP" val="35"/>
  <p:tag name="KSO_WM_SLIDE_TYPE" val="text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TextGenerateImg**1733369408988_0.110_a1b904da209a-slide-12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8.xml><?xml version="1.0" encoding="utf-8"?>
<p:tagLst xmlns:p="http://schemas.openxmlformats.org/presentationml/2006/main">
  <p:tag name="KSO_WM_FIGMA_SLIDE_GROUP" val="69"/>
  <p:tag name="KSO_WM_SLIDE_TYPE" val="text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FIGMA_SLIDE_GROUP" val="3"/>
  <p:tag name="KSO_WM_SLIDE_TYPE" val="text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1.xml><?xml version="1.0" encoding="utf-8"?>
<p:tagLst xmlns:p="http://schemas.openxmlformats.org/presentationml/2006/main">
  <p:tag name="KSO_WM_FIGMA_SLIDE_GROUP" val="1"/>
  <p:tag name="KSO_WM_SLIDE_TYPE" val="sectionTitle"/>
</p:tagLst>
</file>

<file path=ppt/tags/tag33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33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VCG41N691467706**1733369408988_0.110_a1b904da209a-slide-15"/>
</p:tagLst>
</file>

<file path=ppt/tags/tag33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6.xml><?xml version="1.0" encoding="utf-8"?>
<p:tagLst xmlns:p="http://schemas.openxmlformats.org/presentationml/2006/main">
  <p:tag name="KSO_WM_FIGMA_SLIDE_GROUP" val="74"/>
  <p:tag name="KSO_WM_SLIDE_TYPE" val="text"/>
</p:tagLst>
</file>

<file path=ppt/tags/tag3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SUBTYPE" val="d"/>
  <p:tag name="KSO_WM_UNIT_TYPE" val="l_h_i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PRESET_TEXT" val="添加项标题"/>
  <p:tag name="KSO_WM_UNIT_TEXT_TYPE" val="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SUBTYPE" val="d"/>
  <p:tag name="KSO_WM_UNIT_TYPE" val="l_h_i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3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3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66.xml><?xml version="1.0" encoding="utf-8"?>
<p:tagLst xmlns:p="http://schemas.openxmlformats.org/presentationml/2006/main">
  <p:tag name="KSO_WM_FIGMA_SLIDE_GROUP" val="39"/>
  <p:tag name="KSO_WM_SLIDE_TYPE" val="text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8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TYPE" val="l_h_i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5_2"/>
  <p:tag name="KSO_WM_UNIT_SUBTYPE" val="d"/>
  <p:tag name="KSO_WM_UNIT_TYPE" val="l_h_i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PRESET_TEXT" val="单击添加项标题"/>
  <p:tag name="KSO_WM_UNIT_TEXT_TYPE" val="1"/>
  <p:tag name="KSO_WM_UNIT_TYPE" val="l_h_a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5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9.xml><?xml version="1.0" encoding="utf-8"?>
<p:tagLst xmlns:p="http://schemas.openxmlformats.org/presentationml/2006/main">
  <p:tag name="KSO_WM_FIGMA_SLIDE_GROUP" val="71"/>
  <p:tag name="KSO_WM_SLIDE_TYPE" val="text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92.xml><?xml version="1.0" encoding="utf-8"?>
<p:tagLst xmlns:p="http://schemas.openxmlformats.org/presentationml/2006/main">
  <p:tag name="KSO_WM_FIGMA_SLIDE_GROUP" val="1"/>
  <p:tag name="KSO_WM_SLIDE_TYPE" val="sectionTitle"/>
</p:tagLst>
</file>

<file path=ppt/tags/tag393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"/>
  <p:tag name="KSO_WM_UNIT_TEXT_TYPE" val="1"/>
  <p:tag name="KSO_WM_UNIT_TYPE" val="a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VCG41N522775839**1733369408988_0.110_a1b904da209a-slide-19"/>
</p:tagLst>
</file>

<file path=ppt/tags/tag404.xml><?xml version="1.0" encoding="utf-8"?>
<p:tagLst xmlns:p="http://schemas.openxmlformats.org/presentationml/2006/main">
  <p:tag name="KSO_WM_FIGMA_SLIDE_GROUP" val="6"/>
  <p:tag name="KSO_WM_SLIDE_TYPE" val="text"/>
</p:tagLst>
</file>

<file path=ppt/tags/tag4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06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TextGenerateImg**1733369408988_0.110_a1b904da209a-slide-20"/>
</p:tagLst>
</file>

<file path=ppt/tags/tag417.xml><?xml version="1.0" encoding="utf-8"?>
<p:tagLst xmlns:p="http://schemas.openxmlformats.org/presentationml/2006/main">
  <p:tag name="KSO_WM_FIGMA_SLIDE_GROUP" val="72"/>
  <p:tag name="KSO_WM_SLIDE_TYPE" val="text"/>
</p:tagLst>
</file>

<file path=ppt/tags/tag41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19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TextGenerateImg**1733369408988_0.110_a1b904da209a-slide-21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2.xml><?xml version="1.0" encoding="utf-8"?>
<p:tagLst xmlns:p="http://schemas.openxmlformats.org/presentationml/2006/main">
  <p:tag name="KSO_WM_FIGMA_SLIDE_GROUP" val="53"/>
  <p:tag name="KSO_WM_SLIDE_TYPE" val="text"/>
</p:tagLst>
</file>

<file path=ppt/tags/tag43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34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435.xml><?xml version="1.0" encoding="utf-8"?>
<p:tagLst xmlns:p="http://schemas.openxmlformats.org/presentationml/2006/main">
  <p:tag name="KSO_WM_FIGMA_SLIDE_GROUP" val="1"/>
  <p:tag name="KSO_WM_SLIDE_TYPE" val="sectionTitle"/>
</p:tagLst>
</file>

<file path=ppt/tags/tag43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ai_match*VCG41N1322712242**1733369408988_0.110_a1b904da209a-slide-23"/>
</p:tagLst>
</file>

<file path=ppt/tags/tag438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"/>
  <p:tag name="KSO_WM_UNIT_TEXT_TYPE" val="1"/>
  <p:tag name="KSO_WM_UNIT_TYPE" val="a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8.xml><?xml version="1.0" encoding="utf-8"?>
<p:tagLst xmlns:p="http://schemas.openxmlformats.org/presentationml/2006/main">
  <p:tag name="KSO_WM_FIGMA_SLIDE_GROUP" val="37"/>
  <p:tag name="KSO_WM_SLIDE_TYPE" val="text"/>
</p:tagLst>
</file>

<file path=ppt/tags/tag4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ai_match*TextGenerateImg**1733369408988_0.110_a1b904da209a-slide-24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ai_match*TextGenerateImg**1733369408988_0.110_a1b904da209a-slide-24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ai_match*TextGenerateImg**1733369408988_0.110_a1b904da209a-slide-24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ai_match*TextGenerateImg**1733369408988_0.110_a1b904da209a-slide-24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2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463.xml><?xml version="1.0" encoding="utf-8"?>
<p:tagLst xmlns:p="http://schemas.openxmlformats.org/presentationml/2006/main">
  <p:tag name="KSO_WM_FIGMA_SLIDE_GROUP" val="38"/>
  <p:tag name="KSO_WM_SLIDE_TYPE" val="text"/>
</p:tagLst>
</file>

<file path=ppt/tags/tag46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65.xml><?xml version="1.0" encoding="utf-8"?>
<p:tagLst xmlns:p="http://schemas.openxmlformats.org/presentationml/2006/main">
  <p:tag name="KSO_WM_BEAUTIFY_FLAG" val="#wm#"/>
  <p:tag name="KSO_WM_UNIT_INDEX" val="1"/>
  <p:tag name="KSO_WM_UNIT_PRESET_TEXT" val="单击此处添加标题内容"/>
  <p:tag name="KSO_WM_UNIT_TEXT_TYPE" val="1"/>
  <p:tag name="KSO_WM_UNIT_TYPE" val="a"/>
</p:tagLst>
</file>

<file path=ppt/tags/tag4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ai_match*VCG41N1420941003**1733369408988_0.110_a1b904da209a-slide-25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ai_match*VCG41N1326530432**1733369408988_0.110_a1b904da209a-slide-25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ai_match*VCG211394403588**1733369408988_0.110_a1b904da209a-slide-25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ai_match*VCG41N872057942**1733369408988_0.110_a1b904da209a-slide-25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82.xml><?xml version="1.0" encoding="utf-8"?>
<p:tagLst xmlns:p="http://schemas.openxmlformats.org/presentationml/2006/main">
  <p:tag name="KSO_WM_FIGMA_SLIDE_GROUP" val="70"/>
  <p:tag name="KSO_WM_SLIDE_TYPE" val="text"/>
</p:tagLst>
</file>

<file path=ppt/tags/tag4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48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85.xml><?xml version="1.0" encoding="utf-8"?>
<p:tagLst xmlns:p="http://schemas.openxmlformats.org/presentationml/2006/main">
  <p:tag name="KSO_WM_FIGMA_SLIDE_GROUP" val="1"/>
  <p:tag name="KSO_WM_SLIDE_TYPE" val="endPage"/>
</p:tagLst>
</file>

<file path=ppt/tags/tag486.xml><?xml version="1.0" encoding="utf-8"?>
<p:tagLst xmlns:p="http://schemas.openxmlformats.org/presentationml/2006/main">
  <p:tag name="KSO_WM_PRESENTATION_SOURCE" val="WPPAIGeneratePPT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67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68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3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工作汇报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2E4A"/>
      </a:accent1>
      <a:accent2>
        <a:srgbClr val="B59158"/>
      </a:accent2>
      <a:accent3>
        <a:srgbClr val="D5BF93"/>
      </a:accent3>
      <a:accent4>
        <a:srgbClr val="8498AA"/>
      </a:accent4>
      <a:accent5>
        <a:srgbClr val="A0BBF0"/>
      </a:accent5>
      <a:accent6>
        <a:srgbClr val="E4420E"/>
      </a:accent6>
      <a:hlink>
        <a:srgbClr val="00B5EE"/>
      </a:hlink>
      <a:folHlink>
        <a:srgbClr val="0C327A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3187</Words>
  <Application>WPS 演示</Application>
  <PresentationFormat>宽屏</PresentationFormat>
  <Paragraphs>383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Microsoft YaHei UI</vt:lpstr>
      <vt:lpstr>WPS</vt:lpstr>
      <vt:lpstr>蓝色工作汇报商务风主题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17836044494</cp:lastModifiedBy>
  <cp:revision>155</cp:revision>
  <dcterms:created xsi:type="dcterms:W3CDTF">2019-06-19T02:08:00Z</dcterms:created>
  <dcterms:modified xsi:type="dcterms:W3CDTF">2024-12-05T03:41:33Z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333D8C375E814E4393404F951E7F73EF_11</vt:lpwstr>
  </property>
</Properties>
</file>