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  <p:sldMasterId id="2147483652" r:id="rId4"/>
    <p:sldMasterId id="2147483654" r:id="rId5"/>
  </p:sldMasterIdLst>
  <p:sldIdLst>
    <p:sldId id="304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4" r:id="rId15"/>
    <p:sldId id="315" r:id="rId16"/>
    <p:sldId id="316" r:id="rId17"/>
    <p:sldId id="317" r:id="rId18"/>
    <p:sldId id="318" r:id="rId19"/>
    <p:sldId id="319" r:id="rId20"/>
    <p:sldId id="321" r:id="rId21"/>
    <p:sldId id="322" r:id="rId22"/>
    <p:sldId id="323" r:id="rId23"/>
    <p:sldId id="324" r:id="rId24"/>
    <p:sldId id="326" r:id="rId25"/>
    <p:sldId id="327" r:id="rId26"/>
    <p:sldId id="328" r:id="rId27"/>
    <p:sldId id="330" r:id="rId28"/>
    <p:sldId id="331" r:id="rId29"/>
    <p:sldId id="332" r:id="rId30"/>
    <p:sldId id="333" r:id="rId31"/>
    <p:sldId id="334" r:id="rId32"/>
    <p:sldId id="335" r:id="rId33"/>
    <p:sldId id="336" r:id="rId34"/>
    <p:sldId id="337" r:id="rId35"/>
    <p:sldId id="338" r:id="rId36"/>
    <p:sldId id="339" r:id="rId37"/>
    <p:sldId id="340" r:id="rId38"/>
    <p:sldId id="343" r:id="rId39"/>
    <p:sldId id="345" r:id="rId40"/>
    <p:sldId id="346" r:id="rId41"/>
    <p:sldId id="347" r:id="rId42"/>
    <p:sldId id="348" r:id="rId43"/>
    <p:sldId id="350" r:id="rId44"/>
  </p:sldIdLst>
  <p:sldSz cx="12192000" cy="6858000"/>
  <p:notesSz cx="6858000" cy="9144000"/>
  <p:custDataLst>
    <p:tags r:id="rId4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8" Type="http://schemas.openxmlformats.org/officeDocument/2006/relationships/tags" Target="tags/tag55.xml"/><Relationship Id="rId47" Type="http://schemas.openxmlformats.org/officeDocument/2006/relationships/tableStyles" Target="tableStyles.xml"/><Relationship Id="rId46" Type="http://schemas.openxmlformats.org/officeDocument/2006/relationships/viewProps" Target="viewProps.xml"/><Relationship Id="rId45" Type="http://schemas.openxmlformats.org/officeDocument/2006/relationships/presProps" Target="presProps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0" Type="http://schemas.openxmlformats.org/officeDocument/2006/relationships/slide" Target="slides/slide35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71" y="1122467"/>
            <a:ext cx="9144423" cy="238782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71" y="3602372"/>
            <a:ext cx="9144423" cy="16559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2235" indent="0" algn="ctr">
              <a:buNone/>
              <a:defRPr sz="1600"/>
            </a:lvl4pPr>
            <a:lvl5pPr marL="1829435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8235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39" y="6356939"/>
            <a:ext cx="2743327" cy="365159"/>
          </a:xfrm>
          <a:prstGeom prst="rect">
            <a:avLst/>
          </a:prstGeom>
        </p:spPr>
        <p:txBody>
          <a:bodyPr/>
          <a:lstStyle/>
          <a:p>
            <a:fld id="{CF813B64-5138-4AE8-AD10-6FAF621C243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787" y="6356939"/>
            <a:ext cx="4114990" cy="36515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998" y="6356939"/>
            <a:ext cx="2743327" cy="365159"/>
          </a:xfrm>
          <a:prstGeom prst="rect">
            <a:avLst/>
          </a:prstGeom>
        </p:spPr>
        <p:txBody>
          <a:bodyPr/>
          <a:lstStyle/>
          <a:p>
            <a:fld id="{75F09A69-4372-47BE-BA92-906EC1F982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71" y="1122467"/>
            <a:ext cx="9144423" cy="238782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71" y="3602372"/>
            <a:ext cx="9144423" cy="16559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2235" indent="0" algn="ctr">
              <a:buNone/>
              <a:defRPr sz="1600"/>
            </a:lvl4pPr>
            <a:lvl5pPr marL="1829435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8235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39" y="6356939"/>
            <a:ext cx="2743327" cy="365159"/>
          </a:xfrm>
          <a:prstGeom prst="rect">
            <a:avLst/>
          </a:prstGeom>
        </p:spPr>
        <p:txBody>
          <a:bodyPr/>
          <a:lstStyle/>
          <a:p>
            <a:fld id="{B2C6339B-FAA5-43EF-B671-AC444B2010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787" y="6356939"/>
            <a:ext cx="4114990" cy="36515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998" y="6356939"/>
            <a:ext cx="2743327" cy="365159"/>
          </a:xfrm>
          <a:prstGeom prst="rect">
            <a:avLst/>
          </a:prstGeom>
        </p:spPr>
        <p:txBody>
          <a:bodyPr/>
          <a:lstStyle/>
          <a:p>
            <a:fld id="{6DB1664C-4C8D-4F66-9EBB-F3A1DE6D093E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974135" y="4741985"/>
            <a:ext cx="406418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7281247" y="5727596"/>
            <a:ext cx="406418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7" Type="http://schemas.openxmlformats.org/officeDocument/2006/relationships/image" Target="../media/image5.jpeg"/><Relationship Id="rId6" Type="http://schemas.openxmlformats.org/officeDocument/2006/relationships/image" Target="../media/image4.jpeg"/><Relationship Id="rId5" Type="http://schemas.openxmlformats.org/officeDocument/2006/relationships/tags" Target="../tags/tag1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4" Type="http://schemas.openxmlformats.org/officeDocument/2006/relationships/theme" Target="../theme/theme3.xml"/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7" Type="http://schemas.openxmlformats.org/officeDocument/2006/relationships/theme" Target="../theme/theme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98" y="504872"/>
            <a:ext cx="7480647" cy="374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910" y="198773"/>
            <a:ext cx="1841586" cy="870666"/>
          </a:xfrm>
          <a:prstGeom prst="rect">
            <a:avLst/>
          </a:prstGeom>
        </p:spPr>
      </p:pic>
      <p:sp>
        <p:nvSpPr>
          <p:cNvPr id="5" name="矩形 259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1183060" y="1929309"/>
            <a:ext cx="10039179" cy="110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buNone/>
            </a:pPr>
            <a:r>
              <a:rPr lang="en-US" altLang="zh-CN" sz="720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</a:t>
            </a:r>
            <a:r>
              <a:rPr sz="720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如何做好质量管理</a:t>
            </a:r>
            <a:endParaRPr sz="7200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8912002" y="3859888"/>
            <a:ext cx="3280562" cy="1994085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5384414" y="3871954"/>
            <a:ext cx="3297707" cy="1994085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2040350" y="3859888"/>
            <a:ext cx="3114184" cy="20029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20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10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10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835" indent="-228600" algn="l" defTabSz="914400" rtl="0" eaLnBrk="1" latinLnBrk="0" hangingPunct="1">
        <a:lnSpc>
          <a:spcPct val="90000"/>
        </a:lnSpc>
        <a:spcBef>
          <a:spcPct val="10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10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10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10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10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ct val="10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2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4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"/>
          <p:cNvSpPr/>
          <p:nvPr userDrawn="1"/>
        </p:nvSpPr>
        <p:spPr bwMode="auto">
          <a:xfrm flipH="1">
            <a:off x="0" y="0"/>
            <a:ext cx="4942887" cy="6858636"/>
          </a:xfrm>
          <a:custGeom>
            <a:avLst/>
            <a:gdLst>
              <a:gd name="T0" fmla="*/ 2097118 w 5769204"/>
              <a:gd name="T1" fmla="*/ 9427 h 6858000"/>
              <a:gd name="T2" fmla="*/ 6423025 w 5769204"/>
              <a:gd name="T3" fmla="*/ 0 h 6858000"/>
              <a:gd name="T4" fmla="*/ 6423025 w 5769204"/>
              <a:gd name="T5" fmla="*/ 6858000 h 6858000"/>
              <a:gd name="T6" fmla="*/ 0 w 5769204"/>
              <a:gd name="T7" fmla="*/ 6858000 h 6858000"/>
              <a:gd name="T8" fmla="*/ 2097118 w 5769204"/>
              <a:gd name="T9" fmla="*/ 9427 h 6858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9204" h="6858000">
                <a:moveTo>
                  <a:pt x="1883645" y="9427"/>
                </a:moveTo>
                <a:lnTo>
                  <a:pt x="5769204" y="0"/>
                </a:lnTo>
                <a:lnTo>
                  <a:pt x="5769204" y="6858000"/>
                </a:lnTo>
                <a:lnTo>
                  <a:pt x="0" y="6858000"/>
                </a:lnTo>
                <a:lnTo>
                  <a:pt x="1883645" y="9427"/>
                </a:lnTo>
                <a:close/>
              </a:path>
            </a:pathLst>
          </a:custGeom>
          <a:solidFill>
            <a:srgbClr val="6C9D2F"/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pic>
        <p:nvPicPr>
          <p:cNvPr id="8" name="图片 5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4" t="984" r="7621" b="-984"/>
          <a:stretch>
            <a:fillRect/>
          </a:stretch>
        </p:blipFill>
        <p:spPr bwMode="auto">
          <a:xfrm>
            <a:off x="0" y="4316857"/>
            <a:ext cx="4687200" cy="2568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696" y="135902"/>
            <a:ext cx="1101776" cy="5207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20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10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10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835" indent="-228600" algn="l" defTabSz="914400" rtl="0" eaLnBrk="1" latinLnBrk="0" hangingPunct="1">
        <a:lnSpc>
          <a:spcPct val="90000"/>
        </a:lnSpc>
        <a:spcBef>
          <a:spcPct val="10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10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10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10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10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ct val="10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2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4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838239" y="6356939"/>
            <a:ext cx="2743327" cy="365159"/>
          </a:xfrm>
          <a:prstGeom prst="rect">
            <a:avLst/>
          </a:prstGeom>
        </p:spPr>
        <p:txBody>
          <a:bodyPr/>
          <a:lstStyle/>
          <a:p>
            <a:fld id="{A604524A-5D4D-43F2-810B-7C36169C87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787" y="6356939"/>
            <a:ext cx="4114990" cy="36515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998" y="6356939"/>
            <a:ext cx="2743327" cy="365159"/>
          </a:xfrm>
          <a:prstGeom prst="rect">
            <a:avLst/>
          </a:prstGeom>
        </p:spPr>
        <p:txBody>
          <a:bodyPr/>
          <a:lstStyle/>
          <a:p>
            <a:fld id="{D1EBEFFF-7E3F-4E52-8809-F657FA77D75F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98" y="504872"/>
            <a:ext cx="7480647" cy="374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6"/>
          <p:cNvSpPr>
            <a:spLocks noChangeArrowheads="1"/>
          </p:cNvSpPr>
          <p:nvPr userDrawn="1"/>
        </p:nvSpPr>
        <p:spPr bwMode="auto">
          <a:xfrm>
            <a:off x="0" y="4902654"/>
            <a:ext cx="12192564" cy="1955982"/>
          </a:xfrm>
          <a:prstGeom prst="rect">
            <a:avLst/>
          </a:prstGeom>
          <a:solidFill>
            <a:srgbClr val="6C9D2F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16" name="组合 13"/>
          <p:cNvGrpSpPr>
            <a:grpSpLocks noChangeAspect="1"/>
          </p:cNvGrpSpPr>
          <p:nvPr userDrawn="1"/>
        </p:nvGrpSpPr>
        <p:grpSpPr bwMode="auto">
          <a:xfrm>
            <a:off x="5582985" y="2815334"/>
            <a:ext cx="6777352" cy="4229492"/>
            <a:chOff x="0" y="0"/>
            <a:chExt cx="5324474" cy="3322983"/>
          </a:xfrm>
        </p:grpSpPr>
        <p:pic>
          <p:nvPicPr>
            <p:cNvPr id="17" name="图片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040"/>
            <a:stretch>
              <a:fillRect/>
            </a:stretch>
          </p:blipFill>
          <p:spPr bwMode="auto">
            <a:xfrm>
              <a:off x="6345" y="0"/>
              <a:ext cx="5318129" cy="1642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图片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633" r="2628"/>
            <a:stretch>
              <a:fillRect/>
            </a:stretch>
          </p:blipFill>
          <p:spPr bwMode="auto">
            <a:xfrm>
              <a:off x="0" y="1632435"/>
              <a:ext cx="5178427" cy="1690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矩形 15"/>
          <p:cNvSpPr>
            <a:spLocks noChangeArrowheads="1"/>
          </p:cNvSpPr>
          <p:nvPr userDrawn="1"/>
        </p:nvSpPr>
        <p:spPr bwMode="auto">
          <a:xfrm>
            <a:off x="2761071" y="1423100"/>
            <a:ext cx="6961740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269875" algn="ctr" rtl="0" eaLnBrk="0">
              <a:lnSpc>
                <a:spcPct val="97000"/>
              </a:lnSpc>
              <a:spcBef>
                <a:spcPts val="5"/>
              </a:spcBef>
            </a:pPr>
            <a:r>
              <a:rPr lang="zh-CN" sz="5280" b="1" kern="0" dirty="0">
                <a:solidFill>
                  <a:schemeClr val="tx1">
                    <a:lumMod val="85000"/>
                    <a:lumOff val="15000"/>
                    <a:alpha val="100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微软雅黑" panose="020B0503020204020204" charset="-122"/>
                <a:sym typeface="+mn-ea"/>
              </a:rPr>
              <a:t>谢谢您的参与</a:t>
            </a:r>
            <a:endParaRPr lang="zh-CN" sz="5280" b="1" kern="0" spc="0" dirty="0">
              <a:solidFill>
                <a:schemeClr val="tx1">
                  <a:lumMod val="85000"/>
                  <a:lumOff val="15000"/>
                  <a:alpha val="100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微软雅黑" panose="020B0503020204020204" charset="-122"/>
            </a:endParaRPr>
          </a:p>
          <a:p>
            <a:pPr marL="269875" algn="ctr" rtl="0" eaLnBrk="0">
              <a:lnSpc>
                <a:spcPct val="97000"/>
              </a:lnSpc>
              <a:spcBef>
                <a:spcPts val="5"/>
              </a:spcBef>
            </a:pPr>
            <a:endParaRPr lang="zh-CN" sz="3840" b="1" kern="0" spc="0" dirty="0">
              <a:solidFill>
                <a:schemeClr val="tx1">
                  <a:lumMod val="85000"/>
                  <a:lumOff val="15000"/>
                  <a:alpha val="100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微软雅黑" panose="020B0503020204020204" charset="-122"/>
            </a:endParaRPr>
          </a:p>
          <a:p>
            <a:pPr marL="269875" algn="ctr" rtl="0" eaLnBrk="0">
              <a:lnSpc>
                <a:spcPct val="97000"/>
              </a:lnSpc>
              <a:spcBef>
                <a:spcPts val="5"/>
              </a:spcBef>
            </a:pPr>
            <a:r>
              <a:rPr lang="zh-CN" sz="3360" b="1" kern="0" dirty="0">
                <a:solidFill>
                  <a:schemeClr val="tx1">
                    <a:lumMod val="85000"/>
                    <a:lumOff val="15000"/>
                    <a:alpha val="100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微软雅黑" panose="020B0503020204020204" charset="-122"/>
                <a:sym typeface="+mn-ea"/>
              </a:rPr>
              <a:t>关注公众号：中国质量俱乐部</a:t>
            </a:r>
            <a:endParaRPr lang="zh-CN" sz="3360" b="1" kern="0" dirty="0">
              <a:solidFill>
                <a:schemeClr val="tx1">
                  <a:lumMod val="85000"/>
                  <a:lumOff val="15000"/>
                  <a:alpha val="100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微软雅黑" panose="020B0503020204020204" charset="-122"/>
            </a:endParaRPr>
          </a:p>
          <a:p>
            <a:pPr marL="269875" algn="ctr" rtl="0" eaLnBrk="0">
              <a:lnSpc>
                <a:spcPct val="97000"/>
              </a:lnSpc>
              <a:spcBef>
                <a:spcPts val="5"/>
              </a:spcBef>
            </a:pPr>
            <a:r>
              <a:rPr lang="zh-CN" sz="3360" b="1" kern="0" dirty="0">
                <a:solidFill>
                  <a:schemeClr val="tx1">
                    <a:lumMod val="85000"/>
                    <a:lumOff val="15000"/>
                    <a:alpha val="100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微软雅黑" panose="020B0503020204020204" charset="-122"/>
                <a:sym typeface="+mn-ea"/>
              </a:rPr>
              <a:t>获取更多学习资料</a:t>
            </a:r>
            <a:endParaRPr lang="zh-CN" altLang="zh-CN" sz="3360" b="1" kern="0" dirty="0">
              <a:solidFill>
                <a:schemeClr val="tx1">
                  <a:lumMod val="85000"/>
                  <a:lumOff val="15000"/>
                  <a:alpha val="100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2" name="文本框 21"/>
          <p:cNvSpPr txBox="1"/>
          <p:nvPr userDrawn="1"/>
        </p:nvSpPr>
        <p:spPr>
          <a:xfrm>
            <a:off x="4343943" y="6345288"/>
            <a:ext cx="14365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官方公众号</a:t>
            </a:r>
            <a:endParaRPr lang="zh-CN" altLang="en-US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文本框 23"/>
          <p:cNvSpPr txBox="1"/>
          <p:nvPr userDrawn="1"/>
        </p:nvSpPr>
        <p:spPr>
          <a:xfrm>
            <a:off x="6542128" y="6345548"/>
            <a:ext cx="120167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官方咨询</a:t>
            </a:r>
            <a:endParaRPr lang="zh-CN" altLang="en-US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7" name="图片 2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587" y="198773"/>
            <a:ext cx="1841586" cy="87066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485213" y="5125560"/>
            <a:ext cx="1157024" cy="115707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488479" y="5119502"/>
            <a:ext cx="1159147" cy="11800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20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10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10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835" indent="-228600" algn="l" defTabSz="914400" rtl="0" eaLnBrk="1" latinLnBrk="0" hangingPunct="1">
        <a:lnSpc>
          <a:spcPct val="90000"/>
        </a:lnSpc>
        <a:spcBef>
          <a:spcPct val="10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10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10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10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10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ct val="10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2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4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9" Type="http://schemas.openxmlformats.org/officeDocument/2006/relationships/slideLayout" Target="../slideLayouts/slideLayout3.xml"/><Relationship Id="rId28" Type="http://schemas.openxmlformats.org/officeDocument/2006/relationships/tags" Target="../tags/tag29.xml"/><Relationship Id="rId27" Type="http://schemas.openxmlformats.org/officeDocument/2006/relationships/tags" Target="../tags/tag28.xml"/><Relationship Id="rId26" Type="http://schemas.openxmlformats.org/officeDocument/2006/relationships/tags" Target="../tags/tag27.xml"/><Relationship Id="rId25" Type="http://schemas.openxmlformats.org/officeDocument/2006/relationships/tags" Target="../tags/tag26.xml"/><Relationship Id="rId24" Type="http://schemas.openxmlformats.org/officeDocument/2006/relationships/tags" Target="../tags/tag25.xml"/><Relationship Id="rId23" Type="http://schemas.openxmlformats.org/officeDocument/2006/relationships/tags" Target="../tags/tag24.xml"/><Relationship Id="rId22" Type="http://schemas.openxmlformats.org/officeDocument/2006/relationships/tags" Target="../tags/tag23.xml"/><Relationship Id="rId21" Type="http://schemas.openxmlformats.org/officeDocument/2006/relationships/tags" Target="../tags/tag22.xml"/><Relationship Id="rId20" Type="http://schemas.openxmlformats.org/officeDocument/2006/relationships/tags" Target="../tags/tag21.xml"/><Relationship Id="rId2" Type="http://schemas.openxmlformats.org/officeDocument/2006/relationships/tags" Target="../tags/tag3.xml"/><Relationship Id="rId19" Type="http://schemas.openxmlformats.org/officeDocument/2006/relationships/tags" Target="../tags/tag20.xml"/><Relationship Id="rId18" Type="http://schemas.openxmlformats.org/officeDocument/2006/relationships/tags" Target="../tags/tag19.xml"/><Relationship Id="rId17" Type="http://schemas.openxmlformats.org/officeDocument/2006/relationships/tags" Target="../tags/tag18.xml"/><Relationship Id="rId16" Type="http://schemas.openxmlformats.org/officeDocument/2006/relationships/tags" Target="../tags/tag17.xml"/><Relationship Id="rId15" Type="http://schemas.openxmlformats.org/officeDocument/2006/relationships/tags" Target="../tags/tag16.xml"/><Relationship Id="rId14" Type="http://schemas.openxmlformats.org/officeDocument/2006/relationships/tags" Target="../tags/tag15.xml"/><Relationship Id="rId13" Type="http://schemas.openxmlformats.org/officeDocument/2006/relationships/tags" Target="../tags/tag14.xml"/><Relationship Id="rId12" Type="http://schemas.openxmlformats.org/officeDocument/2006/relationships/tags" Target="../tags/tag13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58.png"/><Relationship Id="rId8" Type="http://schemas.openxmlformats.org/officeDocument/2006/relationships/image" Target="../media/image57.png"/><Relationship Id="rId7" Type="http://schemas.openxmlformats.org/officeDocument/2006/relationships/image" Target="../media/image56.png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61.png"/><Relationship Id="rId11" Type="http://schemas.openxmlformats.org/officeDocument/2006/relationships/image" Target="../media/image60.png"/><Relationship Id="rId10" Type="http://schemas.openxmlformats.org/officeDocument/2006/relationships/image" Target="../media/image59.png"/><Relationship Id="rId1" Type="http://schemas.openxmlformats.org/officeDocument/2006/relationships/tags" Target="../tags/tag54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69.png"/><Relationship Id="rId7" Type="http://schemas.openxmlformats.org/officeDocument/2006/relationships/image" Target="../media/image68.png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image" Target="../media/image62.pn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image" Target="../media/image78.png"/><Relationship Id="rId8" Type="http://schemas.openxmlformats.org/officeDocument/2006/relationships/image" Target="../media/image77.png"/><Relationship Id="rId7" Type="http://schemas.openxmlformats.org/officeDocument/2006/relationships/image" Target="../media/image76.png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79.png"/><Relationship Id="rId1" Type="http://schemas.openxmlformats.org/officeDocument/2006/relationships/image" Target="../media/image7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86.png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image" Target="../media/image8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7.png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image" Target="../media/image96.jpeg"/><Relationship Id="rId8" Type="http://schemas.openxmlformats.org/officeDocument/2006/relationships/image" Target="../media/image95.jpeg"/><Relationship Id="rId7" Type="http://schemas.openxmlformats.org/officeDocument/2006/relationships/image" Target="../media/image94.png"/><Relationship Id="rId6" Type="http://schemas.openxmlformats.org/officeDocument/2006/relationships/image" Target="../media/image93.jpeg"/><Relationship Id="rId5" Type="http://schemas.openxmlformats.org/officeDocument/2006/relationships/image" Target="../media/image92.png"/><Relationship Id="rId4" Type="http://schemas.openxmlformats.org/officeDocument/2006/relationships/image" Target="../media/image91.jpeg"/><Relationship Id="rId33" Type="http://schemas.openxmlformats.org/officeDocument/2006/relationships/slideLayout" Target="../slideLayouts/slideLayout1.xml"/><Relationship Id="rId32" Type="http://schemas.openxmlformats.org/officeDocument/2006/relationships/image" Target="../media/image119.png"/><Relationship Id="rId31" Type="http://schemas.openxmlformats.org/officeDocument/2006/relationships/image" Target="../media/image118.png"/><Relationship Id="rId30" Type="http://schemas.openxmlformats.org/officeDocument/2006/relationships/image" Target="../media/image117.jpeg"/><Relationship Id="rId3" Type="http://schemas.openxmlformats.org/officeDocument/2006/relationships/image" Target="../media/image90.png"/><Relationship Id="rId29" Type="http://schemas.openxmlformats.org/officeDocument/2006/relationships/image" Target="../media/image116.png"/><Relationship Id="rId28" Type="http://schemas.openxmlformats.org/officeDocument/2006/relationships/image" Target="../media/image115.png"/><Relationship Id="rId27" Type="http://schemas.openxmlformats.org/officeDocument/2006/relationships/image" Target="../media/image114.png"/><Relationship Id="rId26" Type="http://schemas.openxmlformats.org/officeDocument/2006/relationships/image" Target="../media/image113.jpeg"/><Relationship Id="rId25" Type="http://schemas.openxmlformats.org/officeDocument/2006/relationships/image" Target="../media/image112.jpeg"/><Relationship Id="rId24" Type="http://schemas.openxmlformats.org/officeDocument/2006/relationships/image" Target="../media/image111.jpeg"/><Relationship Id="rId23" Type="http://schemas.openxmlformats.org/officeDocument/2006/relationships/image" Target="../media/image110.jpeg"/><Relationship Id="rId22" Type="http://schemas.openxmlformats.org/officeDocument/2006/relationships/image" Target="../media/image109.png"/><Relationship Id="rId21" Type="http://schemas.openxmlformats.org/officeDocument/2006/relationships/image" Target="../media/image108.png"/><Relationship Id="rId20" Type="http://schemas.openxmlformats.org/officeDocument/2006/relationships/image" Target="../media/image107.jpeg"/><Relationship Id="rId2" Type="http://schemas.openxmlformats.org/officeDocument/2006/relationships/image" Target="../media/image89.png"/><Relationship Id="rId19" Type="http://schemas.openxmlformats.org/officeDocument/2006/relationships/image" Target="../media/image106.png"/><Relationship Id="rId18" Type="http://schemas.openxmlformats.org/officeDocument/2006/relationships/image" Target="../media/image105.png"/><Relationship Id="rId17" Type="http://schemas.openxmlformats.org/officeDocument/2006/relationships/image" Target="../media/image104.png"/><Relationship Id="rId16" Type="http://schemas.openxmlformats.org/officeDocument/2006/relationships/image" Target="../media/image103.jpeg"/><Relationship Id="rId15" Type="http://schemas.openxmlformats.org/officeDocument/2006/relationships/image" Target="../media/image102.jpeg"/><Relationship Id="rId14" Type="http://schemas.openxmlformats.org/officeDocument/2006/relationships/image" Target="../media/image101.png"/><Relationship Id="rId13" Type="http://schemas.openxmlformats.org/officeDocument/2006/relationships/image" Target="../media/image100.png"/><Relationship Id="rId12" Type="http://schemas.openxmlformats.org/officeDocument/2006/relationships/image" Target="../media/image99.png"/><Relationship Id="rId11" Type="http://schemas.openxmlformats.org/officeDocument/2006/relationships/image" Target="../media/image98.png"/><Relationship Id="rId10" Type="http://schemas.openxmlformats.org/officeDocument/2006/relationships/image" Target="../media/image97.jpeg"/><Relationship Id="rId1" Type="http://schemas.openxmlformats.org/officeDocument/2006/relationships/image" Target="../media/image8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1.jpeg"/><Relationship Id="rId8" Type="http://schemas.openxmlformats.org/officeDocument/2006/relationships/image" Target="../media/image130.jpeg"/><Relationship Id="rId7" Type="http://schemas.openxmlformats.org/officeDocument/2006/relationships/image" Target="../media/image129.jpeg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2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3.png"/><Relationship Id="rId1" Type="http://schemas.openxmlformats.org/officeDocument/2006/relationships/image" Target="../media/image13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4.png"/><Relationship Id="rId1" Type="http://schemas.openxmlformats.org/officeDocument/2006/relationships/image" Target="../media/image12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png"/><Relationship Id="rId8" Type="http://schemas.openxmlformats.org/officeDocument/2006/relationships/image" Target="../media/image20.png"/><Relationship Id="rId7" Type="http://schemas.openxmlformats.org/officeDocument/2006/relationships/image" Target="../media/image19.jpe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7" Type="http://schemas.openxmlformats.org/officeDocument/2006/relationships/slideLayout" Target="../slideLayouts/slideLayout1.xml"/><Relationship Id="rId16" Type="http://schemas.openxmlformats.org/officeDocument/2006/relationships/image" Target="../media/image28.png"/><Relationship Id="rId15" Type="http://schemas.openxmlformats.org/officeDocument/2006/relationships/image" Target="../media/image27.jpeg"/><Relationship Id="rId14" Type="http://schemas.openxmlformats.org/officeDocument/2006/relationships/image" Target="../media/image26.png"/><Relationship Id="rId13" Type="http://schemas.openxmlformats.org/officeDocument/2006/relationships/image" Target="../media/image25.jpeg"/><Relationship Id="rId12" Type="http://schemas.openxmlformats.org/officeDocument/2006/relationships/image" Target="../media/image24.png"/><Relationship Id="rId11" Type="http://schemas.openxmlformats.org/officeDocument/2006/relationships/image" Target="../media/image23.jpeg"/><Relationship Id="rId10" Type="http://schemas.openxmlformats.org/officeDocument/2006/relationships/image" Target="../media/image22.jpeg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35.png"/><Relationship Id="rId8" Type="http://schemas.openxmlformats.org/officeDocument/2006/relationships/tags" Target="../tags/tag32.xml"/><Relationship Id="rId7" Type="http://schemas.openxmlformats.org/officeDocument/2006/relationships/tags" Target="../tags/tag3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tags" Target="../tags/tag30.xml"/><Relationship Id="rId36" Type="http://schemas.openxmlformats.org/officeDocument/2006/relationships/slideLayout" Target="../slideLayouts/slideLayout1.xml"/><Relationship Id="rId35" Type="http://schemas.openxmlformats.org/officeDocument/2006/relationships/image" Target="../media/image46.jpeg"/><Relationship Id="rId34" Type="http://schemas.openxmlformats.org/officeDocument/2006/relationships/tags" Target="../tags/tag47.xml"/><Relationship Id="rId33" Type="http://schemas.openxmlformats.org/officeDocument/2006/relationships/image" Target="../media/image45.jpeg"/><Relationship Id="rId32" Type="http://schemas.openxmlformats.org/officeDocument/2006/relationships/tags" Target="../tags/tag46.xml"/><Relationship Id="rId31" Type="http://schemas.openxmlformats.org/officeDocument/2006/relationships/image" Target="../media/image44.jpeg"/><Relationship Id="rId30" Type="http://schemas.openxmlformats.org/officeDocument/2006/relationships/tags" Target="../tags/tag45.xml"/><Relationship Id="rId3" Type="http://schemas.openxmlformats.org/officeDocument/2006/relationships/image" Target="../media/image32.png"/><Relationship Id="rId29" Type="http://schemas.openxmlformats.org/officeDocument/2006/relationships/image" Target="../media/image43.jpeg"/><Relationship Id="rId28" Type="http://schemas.openxmlformats.org/officeDocument/2006/relationships/tags" Target="../tags/tag44.xml"/><Relationship Id="rId27" Type="http://schemas.openxmlformats.org/officeDocument/2006/relationships/image" Target="../media/image42.png"/><Relationship Id="rId26" Type="http://schemas.openxmlformats.org/officeDocument/2006/relationships/tags" Target="../tags/tag43.xml"/><Relationship Id="rId25" Type="http://schemas.openxmlformats.org/officeDocument/2006/relationships/tags" Target="../tags/tag42.xml"/><Relationship Id="rId24" Type="http://schemas.openxmlformats.org/officeDocument/2006/relationships/tags" Target="../tags/tag41.xml"/><Relationship Id="rId23" Type="http://schemas.openxmlformats.org/officeDocument/2006/relationships/image" Target="../media/image41.png"/><Relationship Id="rId22" Type="http://schemas.openxmlformats.org/officeDocument/2006/relationships/tags" Target="../tags/tag40.xml"/><Relationship Id="rId21" Type="http://schemas.openxmlformats.org/officeDocument/2006/relationships/tags" Target="../tags/tag39.xml"/><Relationship Id="rId20" Type="http://schemas.openxmlformats.org/officeDocument/2006/relationships/image" Target="../media/image40.png"/><Relationship Id="rId2" Type="http://schemas.openxmlformats.org/officeDocument/2006/relationships/image" Target="../media/image31.jpeg"/><Relationship Id="rId19" Type="http://schemas.openxmlformats.org/officeDocument/2006/relationships/tags" Target="../tags/tag38.xml"/><Relationship Id="rId18" Type="http://schemas.openxmlformats.org/officeDocument/2006/relationships/image" Target="../media/image39.jpeg"/><Relationship Id="rId17" Type="http://schemas.openxmlformats.org/officeDocument/2006/relationships/tags" Target="../tags/tag37.xml"/><Relationship Id="rId16" Type="http://schemas.openxmlformats.org/officeDocument/2006/relationships/image" Target="../media/image38.png"/><Relationship Id="rId15" Type="http://schemas.openxmlformats.org/officeDocument/2006/relationships/tags" Target="../tags/tag36.xml"/><Relationship Id="rId14" Type="http://schemas.openxmlformats.org/officeDocument/2006/relationships/image" Target="../media/image37.jpeg"/><Relationship Id="rId13" Type="http://schemas.openxmlformats.org/officeDocument/2006/relationships/tags" Target="../tags/tag35.xml"/><Relationship Id="rId12" Type="http://schemas.openxmlformats.org/officeDocument/2006/relationships/image" Target="../media/image36.png"/><Relationship Id="rId11" Type="http://schemas.openxmlformats.org/officeDocument/2006/relationships/tags" Target="../tags/tag34.xml"/><Relationship Id="rId10" Type="http://schemas.openxmlformats.org/officeDocument/2006/relationships/tags" Target="../tags/tag33.xml"/><Relationship Id="rId1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textbox 376"/>
          <p:cNvSpPr/>
          <p:nvPr/>
        </p:nvSpPr>
        <p:spPr>
          <a:xfrm>
            <a:off x="1323068" y="1288440"/>
            <a:ext cx="3690620" cy="46240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342900" indent="-342900" algn="l" rtl="0" eaLnBrk="0" fontAlgn="auto">
              <a:lnSpc>
                <a:spcPct val="150000"/>
              </a:lnSpc>
              <a:buFont typeface="Wingdings" panose="05000000000000000000" charset="0"/>
              <a:buChar char="n"/>
            </a:pPr>
            <a:r>
              <a:rPr sz="20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由传统的大型化、</a:t>
            </a:r>
            <a:r>
              <a:rPr sz="2000" kern="0" spc="-4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</a:t>
            </a:r>
            <a:r>
              <a:rPr sz="20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用化、</a:t>
            </a:r>
            <a:r>
              <a:rPr sz="2000" kern="0" spc="-4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速度转变到小型化、</a:t>
            </a:r>
            <a:r>
              <a:rPr sz="2000" kern="0" spc="-4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专业化、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低价化。</a:t>
            </a:r>
            <a:endParaRPr sz="2000" kern="0" spc="-1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algn="l" rtl="0" eaLnBrk="0" fontAlgn="auto">
              <a:lnSpc>
                <a:spcPct val="150000"/>
              </a:lnSpc>
              <a:buFont typeface="Wingdings" panose="05000000000000000000" charset="0"/>
              <a:buChar char="n"/>
            </a:pPr>
            <a:r>
              <a:rPr sz="20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U型设备要求的原则是：</a:t>
            </a:r>
            <a:r>
              <a:rPr sz="2000" kern="0" spc="-4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速度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不快、</a:t>
            </a:r>
            <a:r>
              <a:rPr sz="2000" kern="0" spc="-2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品质稳定、</a:t>
            </a:r>
            <a:r>
              <a:rPr sz="2000" kern="0" spc="-4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故障率低、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折旧压力小。</a:t>
            </a:r>
            <a:endParaRPr sz="10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 fontAlgn="auto">
              <a:lnSpc>
                <a:spcPct val="150000"/>
              </a:lnSpc>
              <a:spcBef>
                <a:spcPts val="600"/>
              </a:spcBef>
            </a:pP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•</a:t>
            </a:r>
            <a:r>
              <a:rPr sz="2000" kern="0" spc="4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一级保养由操作人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员负责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 fontAlgn="auto">
              <a:lnSpc>
                <a:spcPct val="150000"/>
              </a:lnSpc>
              <a:spcBef>
                <a:spcPts val="1415"/>
              </a:spcBef>
            </a:pP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•</a:t>
            </a:r>
            <a:r>
              <a:rPr sz="2000" kern="0" spc="5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 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二级保养由班组长负责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 fontAlgn="auto">
              <a:lnSpc>
                <a:spcPct val="150000"/>
              </a:lnSpc>
            </a:pPr>
            <a:endParaRPr sz="1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 fontAlgn="auto">
              <a:lnSpc>
                <a:spcPct val="150000"/>
              </a:lnSpc>
              <a:spcBef>
                <a:spcPts val="5"/>
              </a:spcBef>
            </a:pP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•</a:t>
            </a:r>
            <a:r>
              <a:rPr sz="2000" kern="0" spc="4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三级保养由设备管理部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门负责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82" name="textbox 382"/>
          <p:cNvSpPr/>
          <p:nvPr/>
        </p:nvSpPr>
        <p:spPr>
          <a:xfrm>
            <a:off x="6571917" y="1370361"/>
            <a:ext cx="3700145" cy="35032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 fontAlgn="auto">
              <a:lnSpc>
                <a:spcPct val="150000"/>
              </a:lnSpc>
            </a:pP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每日工作前检查：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56845" indent="-137160" algn="l" rtl="0" eaLnBrk="0" fontAlgn="auto">
              <a:lnSpc>
                <a:spcPct val="150000"/>
              </a:lnSpc>
              <a:spcBef>
                <a:spcPts val="1055"/>
              </a:spcBef>
            </a:pPr>
            <a:r>
              <a:rPr sz="20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a)将尘埃、污物擦拭干净，</a:t>
            </a:r>
            <a:r>
              <a:rPr sz="2000" kern="0" spc="-4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滑动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部分的清洁润滑；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9845" algn="l" rtl="0" eaLnBrk="0" fontAlgn="auto">
              <a:lnSpc>
                <a:spcPct val="150000"/>
              </a:lnSpc>
              <a:spcBef>
                <a:spcPts val="1045"/>
              </a:spcBef>
            </a:pPr>
            <a:r>
              <a:rPr sz="20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b)不必要的物品不放置于设备或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56210" algn="l" rtl="0" eaLnBrk="0" fontAlgn="auto">
              <a:lnSpc>
                <a:spcPct val="150000"/>
              </a:lnSpc>
              <a:spcBef>
                <a:spcPts val="185"/>
              </a:spcBef>
            </a:pP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传动部位或管线上；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0955" algn="l" rtl="0" eaLnBrk="0" fontAlgn="auto">
              <a:lnSpc>
                <a:spcPct val="150000"/>
              </a:lnSpc>
              <a:spcBef>
                <a:spcPts val="1045"/>
              </a:spcBef>
            </a:pP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c)</a:t>
            </a:r>
            <a:r>
              <a:rPr sz="2000" kern="0" spc="-1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润滑系统是否足够；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0955" algn="l" rtl="0" eaLnBrk="0" fontAlgn="auto">
              <a:lnSpc>
                <a:spcPct val="150000"/>
              </a:lnSpc>
            </a:pP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d)各部位螺丝是否松动；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 fontAlgn="auto">
              <a:lnSpc>
                <a:spcPct val="150000"/>
              </a:lnSpc>
            </a:pPr>
            <a:endParaRPr sz="8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54940" indent="-133985" algn="l" rtl="0" eaLnBrk="0" fontAlgn="auto">
              <a:lnSpc>
                <a:spcPct val="150000"/>
              </a:lnSpc>
              <a:spcBef>
                <a:spcPts val="5"/>
              </a:spcBef>
            </a:pPr>
            <a:r>
              <a:rPr sz="20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e)空转试车正常与否，</a:t>
            </a:r>
            <a:r>
              <a:rPr sz="2000" kern="0" spc="-4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传动部分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有无异状或异声。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0" name="textbox 60"/>
          <p:cNvSpPr/>
          <p:nvPr/>
        </p:nvSpPr>
        <p:spPr>
          <a:xfrm>
            <a:off x="252095" y="220345"/>
            <a:ext cx="3332480" cy="4191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p>
            <a:pPr algn="l" rtl="0" eaLnBrk="0">
              <a:lnSpc>
                <a:spcPct val="89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ct val="93000"/>
              </a:lnSpc>
            </a:pPr>
            <a:r>
              <a:rPr sz="27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设备优化</a:t>
            </a:r>
            <a:endParaRPr lang="zh-CN" sz="27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textbox 398"/>
          <p:cNvSpPr/>
          <p:nvPr/>
        </p:nvSpPr>
        <p:spPr>
          <a:xfrm>
            <a:off x="1185435" y="1768852"/>
            <a:ext cx="4283075" cy="35826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ct val="91000"/>
              </a:lnSpc>
            </a:pP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工作中：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7780" indent="0" algn="l" rtl="0" eaLnBrk="0" fontAlgn="auto">
              <a:lnSpc>
                <a:spcPct val="150000"/>
              </a:lnSpc>
              <a:spcBef>
                <a:spcPts val="400"/>
              </a:spcBef>
            </a:pP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a)不得超越设备性能范围外的工作；</a:t>
            </a:r>
            <a:r>
              <a:rPr sz="20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b)因故离开机器时应请人照看或停</a:t>
            </a: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机；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c)注意运转情况</a:t>
            </a:r>
            <a:r>
              <a:rPr sz="2000" kern="0" spc="-1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，有否异常声音、振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2000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动、松动等情况；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7780" algn="l" rtl="0" eaLnBrk="0">
              <a:lnSpc>
                <a:spcPct val="119000"/>
              </a:lnSpc>
              <a:spcBef>
                <a:spcPts val="460"/>
              </a:spcBef>
            </a:pP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d)轴承或滑动部位有无发烫现象；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e)油路系统畅通与否；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53035" indent="-140335" algn="l" rtl="0" eaLnBrk="0">
              <a:lnSpc>
                <a:spcPct val="103000"/>
              </a:lnSpc>
              <a:spcBef>
                <a:spcPts val="285"/>
              </a:spcBef>
            </a:pPr>
            <a:r>
              <a:rPr sz="20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f)注意加工物的优劣</a:t>
            </a:r>
            <a:r>
              <a:rPr sz="20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000" kern="0" spc="-4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以决定是否停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机；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7780" algn="l" rtl="0" eaLnBrk="0">
              <a:lnSpc>
                <a:spcPts val="2590"/>
              </a:lnSpc>
              <a:spcBef>
                <a:spcPts val="445"/>
              </a:spcBef>
            </a:pP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g)发现不良</a:t>
            </a:r>
            <a:r>
              <a:rPr sz="2000" kern="0" spc="-2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，应立即报</a:t>
            </a:r>
            <a:r>
              <a:rPr sz="20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告。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02" name="textbox 402"/>
          <p:cNvSpPr/>
          <p:nvPr/>
        </p:nvSpPr>
        <p:spPr>
          <a:xfrm>
            <a:off x="6733684" y="1604285"/>
            <a:ext cx="3239770" cy="31210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4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 fontAlgn="auto">
              <a:lnSpc>
                <a:spcPct val="150000"/>
              </a:lnSpc>
            </a:pP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工作后：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6510" algn="l" rtl="0" eaLnBrk="0" fontAlgn="auto">
              <a:lnSpc>
                <a:spcPct val="150000"/>
              </a:lnSpc>
              <a:spcBef>
                <a:spcPts val="445"/>
              </a:spcBef>
            </a:pP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a)取下工作物;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49860" indent="-123190" algn="l" rtl="0" eaLnBrk="0" fontAlgn="auto">
              <a:lnSpc>
                <a:spcPct val="150000"/>
              </a:lnSpc>
              <a:spcBef>
                <a:spcPts val="425"/>
              </a:spcBef>
            </a:pPr>
            <a:r>
              <a:rPr sz="20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b)清扫铁屑</a:t>
            </a:r>
            <a:r>
              <a:rPr sz="2000" kern="0" spc="-3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2000" kern="0" spc="-4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污物</a:t>
            </a:r>
            <a:r>
              <a:rPr sz="2000" kern="0" spc="-3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2000" kern="0" spc="-4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擦拭设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备</a:t>
            </a:r>
            <a:r>
              <a:rPr sz="2000" kern="0" spc="-2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，清扫周围环境;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7780" algn="l" rtl="0" eaLnBrk="0" fontAlgn="auto">
              <a:lnSpc>
                <a:spcPct val="150000"/>
              </a:lnSpc>
              <a:spcBef>
                <a:spcPts val="480"/>
              </a:spcBef>
            </a:pP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c)检视设备各部位是否正常;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20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d)工具</a:t>
            </a:r>
            <a:r>
              <a:rPr sz="2000" kern="0" spc="-3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2000" kern="0" spc="-4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仪器及其附</a:t>
            </a:r>
            <a:r>
              <a:rPr sz="20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件等应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保持清洁并置于固定位置;</a:t>
            </a:r>
            <a:r>
              <a:rPr sz="20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20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e)擦拭滑动面干净后，</a:t>
            </a:r>
            <a:r>
              <a:rPr sz="2000" kern="0" spc="-3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并稍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1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注机油防锈。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0" name="textbox 60"/>
          <p:cNvSpPr/>
          <p:nvPr/>
        </p:nvSpPr>
        <p:spPr>
          <a:xfrm>
            <a:off x="252095" y="220345"/>
            <a:ext cx="3332480" cy="4191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p>
            <a:pPr algn="l" rtl="0" eaLnBrk="0">
              <a:lnSpc>
                <a:spcPct val="89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ct val="93000"/>
              </a:lnSpc>
            </a:pPr>
            <a:r>
              <a:rPr lang="zh-CN" sz="27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一级保养</a:t>
            </a:r>
            <a:endParaRPr lang="zh-CN" sz="2700" b="1" kern="0" spc="8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textbox 420"/>
          <p:cNvSpPr/>
          <p:nvPr/>
        </p:nvSpPr>
        <p:spPr>
          <a:xfrm>
            <a:off x="2339149" y="1173708"/>
            <a:ext cx="4961254" cy="34455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r>
              <a:rPr lang="en-US"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  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•</a:t>
            </a:r>
            <a:r>
              <a:rPr sz="2000" kern="0" spc="4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督促一级保养人员并指导；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8000"/>
              </a:lnSpc>
            </a:pPr>
            <a:endParaRPr sz="10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246380" algn="l" rtl="0" eaLnBrk="0">
              <a:lnSpc>
                <a:spcPct val="91000"/>
              </a:lnSpc>
              <a:spcBef>
                <a:spcPts val="600"/>
              </a:spcBef>
            </a:pP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•</a:t>
            </a:r>
            <a:r>
              <a:rPr sz="2000" kern="0" spc="4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特殊部位的润滑及定期换油；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8000"/>
              </a:lnSpc>
            </a:pPr>
            <a:endParaRPr sz="10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246380" algn="l" rtl="0" eaLnBrk="0">
              <a:lnSpc>
                <a:spcPct val="91000"/>
              </a:lnSpc>
              <a:spcBef>
                <a:spcPts val="600"/>
              </a:spcBef>
            </a:pP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•</a:t>
            </a:r>
            <a:r>
              <a:rPr sz="2000" kern="0" spc="4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突发故障的排除及精度的调整；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8000"/>
              </a:lnSpc>
            </a:pPr>
            <a:endParaRPr sz="10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246380" algn="l" rtl="0" eaLnBrk="0">
              <a:lnSpc>
                <a:spcPct val="91000"/>
              </a:lnSpc>
              <a:spcBef>
                <a:spcPts val="600"/>
              </a:spcBef>
            </a:pP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•</a:t>
            </a:r>
            <a:r>
              <a:rPr sz="2000" kern="0" spc="4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一级保养人员异常报告的处理；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6000"/>
              </a:lnSpc>
            </a:pPr>
            <a:endParaRPr sz="10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5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450850" indent="-204470" algn="l" rtl="0" eaLnBrk="0">
              <a:lnSpc>
                <a:spcPct val="96000"/>
              </a:lnSpc>
              <a:spcBef>
                <a:spcPts val="0"/>
              </a:spcBef>
            </a:pPr>
            <a:r>
              <a:rPr sz="20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•</a:t>
            </a:r>
            <a:r>
              <a:rPr sz="2000" kern="0" spc="4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 </a:t>
            </a:r>
            <a:r>
              <a:rPr sz="20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机件损坏时，</a:t>
            </a:r>
            <a:r>
              <a:rPr sz="2000" kern="0" spc="-4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依情况</a:t>
            </a:r>
            <a:r>
              <a:rPr sz="20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需要得自行处理或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报告上级主管处理；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28" name="textbox 428"/>
          <p:cNvSpPr/>
          <p:nvPr/>
        </p:nvSpPr>
        <p:spPr>
          <a:xfrm>
            <a:off x="2572901" y="4111769"/>
            <a:ext cx="4727575" cy="114173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66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217170" indent="-204470" algn="l" rtl="0" eaLnBrk="0">
              <a:lnSpc>
                <a:spcPct val="96000"/>
              </a:lnSpc>
            </a:pPr>
            <a:r>
              <a:rPr sz="20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•</a:t>
            </a:r>
            <a:r>
              <a:rPr sz="2000" kern="0" spc="4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 </a:t>
            </a:r>
            <a:r>
              <a:rPr sz="20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每日上午九时以前检查一级保养人员的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绩效</a:t>
            </a:r>
            <a:r>
              <a:rPr sz="2000" kern="0" spc="-2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，并做记录；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6000"/>
              </a:lnSpc>
            </a:pPr>
            <a:endParaRPr sz="10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5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ct val="92000"/>
              </a:lnSpc>
            </a:pP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•</a:t>
            </a:r>
            <a:r>
              <a:rPr sz="2000" kern="0" spc="5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 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新设备的安装与试用。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32" name="picture 4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7526654" y="3875277"/>
            <a:ext cx="2522220" cy="2186673"/>
          </a:xfrm>
          <a:prstGeom prst="rect">
            <a:avLst/>
          </a:prstGeom>
        </p:spPr>
      </p:pic>
      <p:sp>
        <p:nvSpPr>
          <p:cNvPr id="60" name="textbox 60"/>
          <p:cNvSpPr/>
          <p:nvPr/>
        </p:nvSpPr>
        <p:spPr>
          <a:xfrm>
            <a:off x="252095" y="220345"/>
            <a:ext cx="3332480" cy="4191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p>
            <a:pPr algn="l" rtl="0" eaLnBrk="0">
              <a:lnSpc>
                <a:spcPct val="89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ct val="93000"/>
              </a:lnSpc>
            </a:pPr>
            <a:r>
              <a:rPr lang="zh-CN" sz="27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保养</a:t>
            </a:r>
            <a:endParaRPr lang="zh-CN" sz="2700" b="1" kern="0" spc="8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textbox 444"/>
          <p:cNvSpPr/>
          <p:nvPr/>
        </p:nvSpPr>
        <p:spPr>
          <a:xfrm>
            <a:off x="5386705" y="2325706"/>
            <a:ext cx="4824729" cy="33134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262255" algn="l" rtl="0" eaLnBrk="0">
              <a:lnSpc>
                <a:spcPct val="95000"/>
              </a:lnSpc>
            </a:pPr>
            <a:r>
              <a:rPr sz="1900" b="1" kern="0" spc="-1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“三按”</a:t>
            </a:r>
            <a:endParaRPr sz="1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07975" indent="-295275" algn="l" rtl="0" eaLnBrk="0">
              <a:lnSpc>
                <a:spcPct val="113000"/>
              </a:lnSpc>
              <a:spcBef>
                <a:spcPts val="910"/>
              </a:spcBef>
            </a:pPr>
            <a:r>
              <a:rPr sz="1700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•   </a:t>
            </a:r>
            <a:r>
              <a:rPr sz="1700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要求员工按工艺、</a:t>
            </a:r>
            <a:r>
              <a:rPr sz="1700" kern="0" spc="-3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按图纸、</a:t>
            </a:r>
            <a:r>
              <a:rPr sz="1700" kern="0" spc="-3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按标准操作</a:t>
            </a:r>
            <a:r>
              <a:rPr sz="1700" kern="0" spc="-3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（上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岗前培训及现场指导</a:t>
            </a:r>
            <a:r>
              <a:rPr sz="17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sz="1700" kern="0" spc="-3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6000"/>
              </a:lnSpc>
              <a:spcBef>
                <a:spcPts val="645"/>
              </a:spcBef>
            </a:pP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•  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要求检验员按工艺、</a:t>
            </a:r>
            <a:r>
              <a:rPr sz="1700" kern="0" spc="-3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按图纸、</a:t>
            </a:r>
            <a:r>
              <a:rPr sz="1700" kern="0" spc="-3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按标准检验；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r" rtl="0" eaLnBrk="0">
              <a:lnSpc>
                <a:spcPct val="96000"/>
              </a:lnSpc>
              <a:spcBef>
                <a:spcPts val="800"/>
              </a:spcBef>
            </a:pPr>
            <a:r>
              <a:rPr sz="17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•   </a:t>
            </a:r>
            <a:r>
              <a:rPr sz="17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要求技术部编制工艺</a:t>
            </a:r>
            <a:r>
              <a:rPr sz="17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700" kern="0" spc="-3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绘制图纸、</a:t>
            </a:r>
            <a:r>
              <a:rPr sz="1700" kern="0" spc="-3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制定标准。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45000"/>
              </a:lnSpc>
            </a:pPr>
            <a:endParaRPr sz="10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220345" algn="l" rtl="0" eaLnBrk="0">
              <a:lnSpc>
                <a:spcPct val="94000"/>
              </a:lnSpc>
              <a:spcBef>
                <a:spcPts val="575"/>
              </a:spcBef>
            </a:pPr>
            <a:r>
              <a:rPr sz="1900" b="1" kern="0" spc="-1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“三检”</a:t>
            </a:r>
            <a:endParaRPr sz="1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0640" algn="l" rtl="0" eaLnBrk="0">
              <a:lnSpc>
                <a:spcPct val="95000"/>
              </a:lnSpc>
              <a:spcBef>
                <a:spcPts val="915"/>
              </a:spcBef>
            </a:pP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•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   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员工自主检验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0640" algn="l" rtl="0" eaLnBrk="0">
              <a:lnSpc>
                <a:spcPct val="94000"/>
              </a:lnSpc>
              <a:spcBef>
                <a:spcPts val="840"/>
              </a:spcBef>
            </a:pP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•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   </a:t>
            </a: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巡回检验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4000"/>
              </a:lnSpc>
            </a:pPr>
            <a:endParaRPr sz="6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40640" algn="l" rtl="0" eaLnBrk="0">
              <a:lnSpc>
                <a:spcPct val="95000"/>
              </a:lnSpc>
              <a:spcBef>
                <a:spcPts val="5"/>
              </a:spcBef>
            </a:pP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•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   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员工之间互检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46" name="picture 44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246319" y="1855063"/>
            <a:ext cx="5105196" cy="3991190"/>
          </a:xfrm>
          <a:prstGeom prst="rect">
            <a:avLst/>
          </a:prstGeom>
        </p:spPr>
      </p:pic>
      <p:sp>
        <p:nvSpPr>
          <p:cNvPr id="454" name="textbox 454"/>
          <p:cNvSpPr/>
          <p:nvPr/>
        </p:nvSpPr>
        <p:spPr>
          <a:xfrm>
            <a:off x="308180" y="225164"/>
            <a:ext cx="4289425" cy="109346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1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ct val="94000"/>
              </a:lnSpc>
            </a:pPr>
            <a:r>
              <a:rPr sz="2700" b="1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制定质量管理方</a:t>
            </a:r>
            <a:r>
              <a:rPr sz="2700" b="1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针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62" name="textbox 462"/>
          <p:cNvSpPr/>
          <p:nvPr/>
        </p:nvSpPr>
        <p:spPr>
          <a:xfrm>
            <a:off x="2078113" y="2302255"/>
            <a:ext cx="2601595" cy="721359"/>
          </a:xfrm>
          <a:prstGeom prst="rect">
            <a:avLst/>
          </a:prstGeom>
          <a:solidFill>
            <a:srgbClr val="FFD96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3000"/>
              </a:lnSpc>
            </a:pPr>
            <a:endParaRPr sz="6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60655" algn="l" rtl="0" eaLnBrk="0">
              <a:lnSpc>
                <a:spcPct val="101000"/>
              </a:lnSpc>
              <a:spcBef>
                <a:spcPts val="5"/>
              </a:spcBef>
            </a:pP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制定品质目标</a:t>
            </a:r>
            <a:r>
              <a:rPr sz="1700" kern="0" spc="-1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，作为交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易过程责任追溯的依据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64" name="textbox 464"/>
          <p:cNvSpPr/>
          <p:nvPr/>
        </p:nvSpPr>
        <p:spPr>
          <a:xfrm>
            <a:off x="2078113" y="3146552"/>
            <a:ext cx="2601595" cy="497205"/>
          </a:xfrm>
          <a:prstGeom prst="rect">
            <a:avLst/>
          </a:prstGeom>
          <a:solidFill>
            <a:srgbClr val="FFD96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8000"/>
              </a:lnSpc>
            </a:pPr>
            <a:endParaRPr sz="8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614680" algn="l" rtl="0" eaLnBrk="0">
              <a:lnSpc>
                <a:spcPct val="95000"/>
              </a:lnSpc>
              <a:spcBef>
                <a:spcPts val="5"/>
              </a:spcBef>
            </a:pP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企业品质目标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66" name="textbox 466"/>
          <p:cNvSpPr/>
          <p:nvPr/>
        </p:nvSpPr>
        <p:spPr>
          <a:xfrm>
            <a:off x="2078113" y="4499863"/>
            <a:ext cx="2601595" cy="497205"/>
          </a:xfrm>
          <a:prstGeom prst="rect">
            <a:avLst/>
          </a:prstGeom>
          <a:solidFill>
            <a:srgbClr val="FFD96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8000"/>
              </a:lnSpc>
            </a:pPr>
            <a:endParaRPr sz="8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616585" algn="l" rtl="0" eaLnBrk="0">
              <a:lnSpc>
                <a:spcPct val="95000"/>
              </a:lnSpc>
              <a:spcBef>
                <a:spcPts val="5"/>
              </a:spcBef>
            </a:pP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个人品质目标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68" name="textbox 468"/>
          <p:cNvSpPr/>
          <p:nvPr/>
        </p:nvSpPr>
        <p:spPr>
          <a:xfrm>
            <a:off x="2078113" y="5232844"/>
            <a:ext cx="2601595" cy="497205"/>
          </a:xfrm>
          <a:prstGeom prst="rect">
            <a:avLst/>
          </a:prstGeom>
          <a:solidFill>
            <a:srgbClr val="FFD96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8000"/>
              </a:lnSpc>
            </a:pPr>
            <a:endParaRPr sz="8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617855" algn="l" rtl="0" eaLnBrk="0">
              <a:lnSpc>
                <a:spcPct val="95000"/>
              </a:lnSpc>
              <a:spcBef>
                <a:spcPts val="0"/>
              </a:spcBef>
            </a:pP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班组品质目标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70" name="textbox 470"/>
          <p:cNvSpPr/>
          <p:nvPr/>
        </p:nvSpPr>
        <p:spPr>
          <a:xfrm>
            <a:off x="2078113" y="3767785"/>
            <a:ext cx="2601595" cy="496569"/>
          </a:xfrm>
          <a:prstGeom prst="rect">
            <a:avLst/>
          </a:prstGeom>
          <a:solidFill>
            <a:srgbClr val="FFD96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5000"/>
              </a:lnSpc>
            </a:pPr>
            <a:endParaRPr sz="8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algn="l" rtl="0" eaLnBrk="0">
              <a:lnSpc>
                <a:spcPct val="8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618490" algn="l" rtl="0" eaLnBrk="0">
              <a:lnSpc>
                <a:spcPct val="96000"/>
              </a:lnSpc>
            </a:pP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部门品质目标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255770" y="1106170"/>
            <a:ext cx="6096000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3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企业质量目标的制定</a:t>
            </a:r>
            <a:r>
              <a:rPr sz="23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与实施</a:t>
            </a:r>
            <a:endParaRPr sz="2300" kern="0" spc="9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textbox 478"/>
          <p:cNvSpPr/>
          <p:nvPr/>
        </p:nvSpPr>
        <p:spPr>
          <a:xfrm>
            <a:off x="1912044" y="1514655"/>
            <a:ext cx="6947534" cy="198056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ct val="200000"/>
              </a:lnSpc>
            </a:pPr>
            <a:r>
              <a:rPr sz="20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实施质量方针不能停留在口</a:t>
            </a:r>
            <a:r>
              <a:rPr sz="20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头上，</a:t>
            </a:r>
            <a:r>
              <a:rPr sz="2000" kern="0" spc="-4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要得到落实，</a:t>
            </a:r>
            <a:r>
              <a:rPr sz="2000" kern="0" spc="-4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需要设计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一套适合企业的“游戏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规则”。</a:t>
            </a:r>
            <a:endParaRPr sz="2000" kern="0" spc="-1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l" rtl="0" eaLnBrk="0" fontAlgn="auto">
              <a:lnSpc>
                <a:spcPct val="200000"/>
              </a:lnSpc>
            </a:pP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下道工序上道工序的客户”</a:t>
            </a:r>
            <a:endParaRPr sz="2000" kern="0" spc="-1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l" rtl="0" eaLnBrk="0" fontAlgn="auto">
              <a:lnSpc>
                <a:spcPct val="200000"/>
              </a:lnSpc>
            </a:pP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做到三不政策：</a:t>
            </a:r>
            <a:endParaRPr sz="2000" kern="0" spc="-2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l" rtl="0" eaLnBrk="0" fontAlgn="auto">
              <a:lnSpc>
                <a:spcPct val="200000"/>
              </a:lnSpc>
            </a:pP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不制造不良品不流出不良品；不接受不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良品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90" name="textbox 490"/>
          <p:cNvSpPr/>
          <p:nvPr/>
        </p:nvSpPr>
        <p:spPr>
          <a:xfrm>
            <a:off x="2423845" y="1273276"/>
            <a:ext cx="3505200" cy="3930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ts val="2890"/>
              </a:lnSpc>
              <a:tabLst>
                <a:tab pos="228600" algn="l"/>
              </a:tabLst>
            </a:pPr>
            <a:r>
              <a:rPr sz="23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300" kern="0" spc="2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54" name="textbox 454"/>
          <p:cNvSpPr/>
          <p:nvPr/>
        </p:nvSpPr>
        <p:spPr>
          <a:xfrm>
            <a:off x="308180" y="225164"/>
            <a:ext cx="4289425" cy="109346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p>
            <a:pPr algn="l" rtl="0" eaLnBrk="0">
              <a:lnSpc>
                <a:spcPct val="71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ct val="94000"/>
              </a:lnSpc>
            </a:pPr>
            <a:r>
              <a:rPr sz="2700" b="1" kern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质量方针的执行与实施</a:t>
            </a:r>
            <a:endParaRPr sz="2700" b="1" kern="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https://img8.file.cache.docer.com/storage/1636687422426716049/8595e533-182b-4869-9b0c-84d1baacf7dctjwjv2.png" descr="1866001123_手绘卡通读书小人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36790" y="2913380"/>
            <a:ext cx="3420110" cy="319087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textbox 502"/>
          <p:cNvSpPr/>
          <p:nvPr/>
        </p:nvSpPr>
        <p:spPr>
          <a:xfrm>
            <a:off x="1090930" y="1037590"/>
            <a:ext cx="10198100" cy="50647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r>
              <a:rPr sz="23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进料控制与库存品质管理</a:t>
            </a:r>
            <a:endParaRPr sz="10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440055" algn="l" rtl="0" eaLnBrk="0">
              <a:lnSpc>
                <a:spcPct val="81000"/>
              </a:lnSpc>
              <a:spcBef>
                <a:spcPts val="610"/>
              </a:spcBef>
            </a:pP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进料控制的5R原则</a:t>
            </a:r>
            <a:endParaRPr sz="2000" kern="0" spc="-1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40055" algn="l" rtl="0" eaLnBrk="0">
              <a:lnSpc>
                <a:spcPct val="81000"/>
              </a:lnSpc>
              <a:spcBef>
                <a:spcPts val="610"/>
              </a:spcBef>
            </a:pP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5R原则是指适时、适质、适量、适价、适地的采购物料。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47040" algn="l" rtl="0" eaLnBrk="0">
              <a:lnSpc>
                <a:spcPct val="81000"/>
              </a:lnSpc>
              <a:spcBef>
                <a:spcPts val="1045"/>
              </a:spcBef>
            </a:pP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①</a:t>
            </a:r>
            <a:r>
              <a:rPr sz="2000" kern="0" spc="2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适时Right Tim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918845" algn="l" rtl="0" eaLnBrk="0">
              <a:lnSpc>
                <a:spcPct val="81000"/>
              </a:lnSpc>
              <a:spcBef>
                <a:spcPts val="1385"/>
              </a:spcBef>
            </a:pP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在需用的时候</a:t>
            </a:r>
            <a:r>
              <a:rPr sz="2000" kern="0" spc="-3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，及时地供应材</a:t>
            </a:r>
            <a:r>
              <a:rPr sz="20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料</a:t>
            </a:r>
            <a:r>
              <a:rPr sz="2000" kern="0" spc="-2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，不断料。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47040" algn="l" rtl="0" eaLnBrk="0">
              <a:lnSpc>
                <a:spcPct val="81000"/>
              </a:lnSpc>
              <a:spcBef>
                <a:spcPts val="1045"/>
              </a:spcBef>
            </a:pP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②</a:t>
            </a:r>
            <a:r>
              <a:rPr sz="2000" kern="0" spc="2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适质Right Quality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889635" indent="0" algn="l" rtl="0" eaLnBrk="0" fontAlgn="auto">
              <a:lnSpc>
                <a:spcPct val="81000"/>
              </a:lnSpc>
              <a:spcBef>
                <a:spcPts val="1300"/>
              </a:spcBef>
            </a:pP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购进的材料和仓库发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出的材料</a:t>
            </a:r>
            <a:r>
              <a:rPr sz="2000" kern="0" spc="-3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，质量符合标准。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47040" algn="l" rtl="0" eaLnBrk="0">
              <a:lnSpc>
                <a:spcPct val="81000"/>
              </a:lnSpc>
              <a:spcBef>
                <a:spcPts val="1045"/>
              </a:spcBef>
            </a:pP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③</a:t>
            </a:r>
            <a:r>
              <a:rPr sz="2000" kern="0" spc="2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适量Right Quantity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890270" algn="l" rtl="0" eaLnBrk="0">
              <a:lnSpc>
                <a:spcPct val="81000"/>
              </a:lnSpc>
              <a:spcBef>
                <a:spcPts val="160"/>
              </a:spcBef>
            </a:pP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采购数量与存量控制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适当，</a:t>
            </a:r>
            <a:r>
              <a:rPr sz="2000" kern="0" spc="-4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防止呆料和过多地占用资金用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合理的成本取得所需材料。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0825" y="189865"/>
            <a:ext cx="6096000" cy="506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sz="2700" b="1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品管“三大控制”</a:t>
            </a:r>
            <a:endParaRPr lang="zh-CN" altLang="en-US" sz="2700" b="1" kern="0" spc="6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47800" y="4307840"/>
            <a:ext cx="9790430" cy="19354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2700" algn="l" rtl="0" eaLnBrk="0">
              <a:lnSpc>
                <a:spcPct val="89000"/>
              </a:lnSpc>
            </a:pP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④</a:t>
            </a:r>
            <a:r>
              <a:rPr sz="2000" kern="0" spc="2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适价原则Right</a:t>
            </a:r>
            <a:r>
              <a:rPr sz="2000" kern="0" spc="2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Pr</a:t>
            </a: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ice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57835" algn="l" rtl="0" eaLnBrk="0">
              <a:lnSpc>
                <a:spcPct val="89000"/>
              </a:lnSpc>
              <a:spcBef>
                <a:spcPts val="1385"/>
              </a:spcBef>
            </a:pP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用合理的成本取得所需材料。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89000"/>
              </a:lnSpc>
              <a:spcBef>
                <a:spcPts val="1045"/>
              </a:spcBef>
            </a:pP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⑤</a:t>
            </a:r>
            <a:r>
              <a:rPr sz="2000" kern="0" spc="2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适地Right</a:t>
            </a:r>
            <a:r>
              <a:rPr sz="2000" kern="0" spc="2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Place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89000"/>
              </a:lnSpc>
            </a:pPr>
            <a:endParaRPr sz="1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algn="l" rtl="0" eaLnBrk="0">
              <a:lnSpc>
                <a:spcPct val="89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463550" indent="-1270" algn="l" rtl="0" eaLnBrk="0">
              <a:lnSpc>
                <a:spcPct val="89000"/>
              </a:lnSpc>
            </a:pPr>
            <a:r>
              <a:rPr sz="20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从距离最近或供应最方便的供料商那里进货</a:t>
            </a:r>
            <a:r>
              <a:rPr sz="2000" kern="0" spc="-1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sz="20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，确保随时可以进</a:t>
            </a:r>
            <a:r>
              <a:rPr sz="2000" kern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sz="20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料。对于植物类材料</a:t>
            </a:r>
            <a:r>
              <a:rPr sz="2000" kern="0" spc="-2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sz="20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，产地对质量关系较大，</a:t>
            </a:r>
            <a:r>
              <a:rPr sz="2000" kern="0" spc="-4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sz="20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故产地也是考虑</a:t>
            </a:r>
            <a:r>
              <a:rPr sz="2000" kern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因素。</a:t>
            </a:r>
            <a:endParaRPr lang="zh-CN" altLang="en-US" sz="2000" kern="0" spc="-2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textbox 540"/>
          <p:cNvSpPr/>
          <p:nvPr/>
        </p:nvSpPr>
        <p:spPr>
          <a:xfrm>
            <a:off x="1511300" y="1385570"/>
            <a:ext cx="4773295" cy="39624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4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ct val="92000"/>
              </a:lnSpc>
            </a:pP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•</a:t>
            </a:r>
            <a:r>
              <a:rPr sz="2000" kern="0" spc="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   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库存使资金积压，</a:t>
            </a:r>
            <a:r>
              <a:rPr sz="2000" kern="0" spc="-4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引起资金周转困难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1000"/>
              </a:lnSpc>
              <a:spcBef>
                <a:spcPts val="1415"/>
              </a:spcBef>
            </a:pP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•</a:t>
            </a:r>
            <a:r>
              <a:rPr sz="2000" kern="0" spc="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   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预期投资利润的损失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1000"/>
              </a:lnSpc>
              <a:spcBef>
                <a:spcPts val="1415"/>
              </a:spcBef>
            </a:pPr>
            <a:r>
              <a:rPr sz="20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•    </a:t>
            </a:r>
            <a:r>
              <a:rPr sz="20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由于不时兴、</a:t>
            </a:r>
            <a:r>
              <a:rPr sz="2000" kern="0" spc="-3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陈腐化</a:t>
            </a:r>
            <a:r>
              <a:rPr sz="2000" kern="0" spc="-2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，使积压品增大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1000"/>
              </a:lnSpc>
              <a:spcBef>
                <a:spcPts val="1415"/>
              </a:spcBef>
            </a:pPr>
            <a:r>
              <a:rPr sz="20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•    </a:t>
            </a:r>
            <a:r>
              <a:rPr sz="20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由于减价出售</a:t>
            </a:r>
            <a:r>
              <a:rPr sz="2000" kern="0" spc="-2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，利润降低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1000"/>
              </a:lnSpc>
              <a:spcBef>
                <a:spcPts val="1415"/>
              </a:spcBef>
            </a:pP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•</a:t>
            </a:r>
            <a:r>
              <a:rPr sz="2000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   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难以更换新产品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1000"/>
              </a:lnSpc>
              <a:spcBef>
                <a:spcPts val="1415"/>
              </a:spcBef>
            </a:pP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•</a:t>
            </a:r>
            <a:r>
              <a:rPr sz="2000" kern="0" spc="1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   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降低了建筑物的有效面积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2000"/>
              </a:lnSpc>
              <a:spcBef>
                <a:spcPts val="1390"/>
              </a:spcBef>
            </a:pP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•</a:t>
            </a:r>
            <a:r>
              <a:rPr sz="20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   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库存相关人员的增加</a:t>
            </a:r>
            <a:r>
              <a:rPr sz="2000" kern="0" spc="-2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，库</a:t>
            </a: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存精度的恶化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1000"/>
              </a:lnSpc>
              <a:spcBef>
                <a:spcPts val="1415"/>
              </a:spcBef>
            </a:pP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•</a:t>
            </a:r>
            <a:r>
              <a:rPr sz="20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  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在制品过多， 生产效率降低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5000"/>
              </a:lnSpc>
            </a:pPr>
            <a:endParaRPr sz="1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ct val="92000"/>
              </a:lnSpc>
              <a:spcBef>
                <a:spcPts val="5"/>
              </a:spcBef>
            </a:pP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•</a:t>
            </a:r>
            <a:r>
              <a:rPr sz="20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   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库存费用增加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48" name="picture 54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7304405" y="2051685"/>
            <a:ext cx="2225040" cy="2630423"/>
          </a:xfrm>
          <a:prstGeom prst="rect">
            <a:avLst/>
          </a:prstGeom>
        </p:spPr>
      </p:pic>
      <p:sp>
        <p:nvSpPr>
          <p:cNvPr id="554" name="textbox 554"/>
          <p:cNvSpPr/>
          <p:nvPr/>
        </p:nvSpPr>
        <p:spPr>
          <a:xfrm>
            <a:off x="2266086" y="991857"/>
            <a:ext cx="2590800" cy="3937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ts val="2895"/>
              </a:lnSpc>
              <a:tabLst>
                <a:tab pos="228600" algn="l"/>
              </a:tabLst>
            </a:pPr>
            <a:r>
              <a:rPr sz="23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300" kern="0" spc="1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0825" y="189865"/>
            <a:ext cx="6096000" cy="506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sz="2700" b="1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库存过大的缺点</a:t>
            </a:r>
            <a:endParaRPr sz="2700" b="1" kern="0" spc="6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textbox 566"/>
          <p:cNvSpPr/>
          <p:nvPr/>
        </p:nvSpPr>
        <p:spPr>
          <a:xfrm>
            <a:off x="2210841" y="1290307"/>
            <a:ext cx="7465694" cy="41414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ts val="2895"/>
              </a:lnSpc>
              <a:tabLst>
                <a:tab pos="228600" algn="l"/>
              </a:tabLst>
            </a:pPr>
            <a:r>
              <a:rPr sz="23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300" kern="0" spc="1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sz="10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380365" algn="l" rtl="0" eaLnBrk="0">
              <a:lnSpc>
                <a:spcPct val="91000"/>
              </a:lnSpc>
              <a:spcBef>
                <a:spcPts val="605"/>
              </a:spcBef>
            </a:pP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•    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由于商品、产品脱销而错过销</a:t>
            </a: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售机会</a:t>
            </a:r>
            <a:r>
              <a:rPr sz="2000" kern="0" spc="-3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，使信誉降低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8000"/>
              </a:lnSpc>
            </a:pPr>
            <a:endParaRPr sz="10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380365" algn="l" rtl="0" eaLnBrk="0">
              <a:lnSpc>
                <a:spcPct val="91000"/>
              </a:lnSpc>
              <a:spcBef>
                <a:spcPts val="600"/>
              </a:spcBef>
            </a:pPr>
            <a:r>
              <a:rPr sz="20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•   </a:t>
            </a:r>
            <a:r>
              <a:rPr sz="20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不能解决订货、生产、销售各阶段的突发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情况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6000"/>
              </a:lnSpc>
            </a:pPr>
            <a:endParaRPr sz="10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380365" algn="l" rtl="0" eaLnBrk="0">
              <a:lnSpc>
                <a:spcPct val="92000"/>
              </a:lnSpc>
              <a:spcBef>
                <a:spcPts val="600"/>
              </a:spcBef>
            </a:pP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•</a:t>
            </a:r>
            <a:r>
              <a:rPr sz="2000" kern="0" spc="1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   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由于紧急订货使物价上涨、物流成本增加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8000"/>
              </a:lnSpc>
            </a:pPr>
            <a:endParaRPr sz="10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380365" algn="l" rtl="0" eaLnBrk="0">
              <a:lnSpc>
                <a:spcPct val="91000"/>
              </a:lnSpc>
              <a:spcBef>
                <a:spcPts val="600"/>
              </a:spcBef>
            </a:pP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•</a:t>
            </a:r>
            <a:r>
              <a:rPr sz="2000" kern="0" spc="1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   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增加了接受订货生产期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8000"/>
              </a:lnSpc>
            </a:pPr>
            <a:endParaRPr sz="10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380365" algn="l" rtl="0" eaLnBrk="0">
              <a:lnSpc>
                <a:spcPct val="91000"/>
              </a:lnSpc>
              <a:spcBef>
                <a:spcPts val="600"/>
              </a:spcBef>
            </a:pP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•</a:t>
            </a:r>
            <a:r>
              <a:rPr sz="2000" kern="0" spc="1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   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增加了延期交货的情况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6000"/>
              </a:lnSpc>
            </a:pPr>
            <a:endParaRPr sz="10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5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712470" indent="-332105" algn="l" rtl="0" eaLnBrk="0">
              <a:lnSpc>
                <a:spcPct val="96000"/>
              </a:lnSpc>
              <a:spcBef>
                <a:spcPts val="0"/>
              </a:spcBef>
            </a:pPr>
            <a:r>
              <a:rPr sz="20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•   </a:t>
            </a:r>
            <a:r>
              <a:rPr sz="20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增加了应对产品</a:t>
            </a:r>
            <a:r>
              <a:rPr sz="20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脱销混乱的间接人员在受季节影响大的公司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作业水平会降低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0825" y="189865"/>
            <a:ext cx="6096000" cy="506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sz="2700" b="1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库存过</a:t>
            </a:r>
            <a:r>
              <a:rPr lang="zh-CN" sz="2700" b="1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小</a:t>
            </a:r>
            <a:r>
              <a:rPr sz="2700" b="1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的缺点</a:t>
            </a:r>
            <a:endParaRPr sz="2700" b="1" kern="0" spc="6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textbox 586"/>
          <p:cNvSpPr/>
          <p:nvPr/>
        </p:nvSpPr>
        <p:spPr>
          <a:xfrm>
            <a:off x="1310640" y="962660"/>
            <a:ext cx="10023475" cy="383603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ct val="92000"/>
              </a:lnSpc>
            </a:pP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要防止呆料过多</a:t>
            </a:r>
            <a:r>
              <a:rPr sz="2000" kern="0" spc="-3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，各部门都必须履行其物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流管理方面的职责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8415" algn="l" rtl="0" eaLnBrk="0">
              <a:lnSpc>
                <a:spcPct val="91000"/>
              </a:lnSpc>
              <a:spcBef>
                <a:spcPts val="1415"/>
              </a:spcBef>
            </a:pP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①</a:t>
            </a:r>
            <a:r>
              <a:rPr sz="2000" kern="0" spc="2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设计部门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79425" algn="l" rtl="0" eaLnBrk="0">
              <a:lnSpc>
                <a:spcPct val="91000"/>
              </a:lnSpc>
              <a:spcBef>
                <a:spcPts val="1415"/>
              </a:spcBef>
            </a:pP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• 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设计完成后</a:t>
            </a:r>
            <a:r>
              <a:rPr sz="2000" kern="0" spc="-3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，先经过试制后再决定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是否大批订购材料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79425" algn="l" rtl="0" eaLnBrk="0">
              <a:lnSpc>
                <a:spcPct val="91000"/>
              </a:lnSpc>
              <a:spcBef>
                <a:spcPts val="1415"/>
              </a:spcBef>
            </a:pP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• 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加强设计管理</a:t>
            </a:r>
            <a:r>
              <a:rPr sz="2000" kern="0" spc="-3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，避免因设计错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误而产生大量呆料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79425" algn="l" rtl="0" eaLnBrk="0">
              <a:lnSpc>
                <a:spcPct val="92000"/>
              </a:lnSpc>
              <a:spcBef>
                <a:spcPts val="1390"/>
              </a:spcBef>
            </a:pP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•</a:t>
            </a:r>
            <a:r>
              <a:rPr sz="2000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   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如果可能</a:t>
            </a:r>
            <a:r>
              <a:rPr sz="2000" kern="0" spc="-3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，设计时尽量使用库房现</a:t>
            </a: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有的材料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8415" algn="l" rtl="0" eaLnBrk="0">
              <a:lnSpc>
                <a:spcPct val="91000"/>
              </a:lnSpc>
              <a:spcBef>
                <a:spcPts val="1415"/>
              </a:spcBef>
            </a:pP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②</a:t>
            </a:r>
            <a:r>
              <a:rPr sz="2000" kern="0" spc="2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销售部门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67360" indent="1270" algn="l" rtl="0" eaLnBrk="0">
              <a:lnSpc>
                <a:spcPct val="98000"/>
              </a:lnSpc>
              <a:spcBef>
                <a:spcPts val="390"/>
              </a:spcBef>
            </a:pPr>
            <a:r>
              <a:rPr sz="20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销售人员接受的订货</a:t>
            </a:r>
            <a:r>
              <a:rPr sz="20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内容应确实把握</a:t>
            </a:r>
            <a:r>
              <a:rPr sz="2000" kern="0" spc="-2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，并把正确而完整的订货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内容传递至计划部门。</a:t>
            </a:r>
            <a:r>
              <a:rPr sz="20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加强市场预测</a:t>
            </a:r>
            <a:r>
              <a:rPr sz="2000" kern="0" spc="-2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，尽量利用订单制定销售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计划</a:t>
            </a:r>
            <a:r>
              <a:rPr sz="2000" kern="0" spc="-2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，避免销售计划频繁变更</a:t>
            </a:r>
            <a:r>
              <a:rPr sz="2000" kern="0" spc="-2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，使购进的材料失利用价值而变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成仓库中的呆料。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0825" y="189865"/>
            <a:ext cx="6096000" cy="506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2700" b="1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职责</a:t>
            </a:r>
            <a:endParaRPr lang="zh-CN" sz="2700" b="1" kern="0" spc="6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14755" y="4617720"/>
            <a:ext cx="9540875" cy="17538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2700" algn="l" rtl="0" eaLnBrk="0">
              <a:lnSpc>
                <a:spcPct val="91000"/>
              </a:lnSpc>
            </a:pP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③</a:t>
            </a:r>
            <a:r>
              <a:rPr sz="2000" kern="0" spc="2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供应与物控部门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73710" algn="l" rtl="0" eaLnBrk="0">
              <a:lnSpc>
                <a:spcPct val="91000"/>
              </a:lnSpc>
              <a:spcBef>
                <a:spcPts val="1415"/>
              </a:spcBef>
            </a:pPr>
            <a:r>
              <a:rPr sz="2000" kern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+mn-ea"/>
              </a:rPr>
              <a:t>•   </a:t>
            </a:r>
            <a:r>
              <a:rPr sz="2000" kern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物控部门对存量加以控制</a:t>
            </a:r>
            <a:r>
              <a:rPr sz="2000" kern="0" spc="-3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sz="2000" kern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不要使存量过多。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73710" algn="l" rtl="0" eaLnBrk="0">
              <a:lnSpc>
                <a:spcPct val="91000"/>
              </a:lnSpc>
              <a:spcBef>
                <a:spcPts val="1415"/>
              </a:spcBef>
            </a:pP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+mn-ea"/>
              </a:rPr>
              <a:t>•</a:t>
            </a:r>
            <a:r>
              <a:rPr sz="2000" kern="0" spc="1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+mn-ea"/>
              </a:rPr>
              <a:t>   </a:t>
            </a: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强化仓储管理</a:t>
            </a:r>
            <a:r>
              <a:rPr sz="2000" kern="0" spc="-2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，确保账物的一致性。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73710" algn="l" rtl="0" eaLnBrk="0">
              <a:lnSpc>
                <a:spcPct val="91000"/>
              </a:lnSpc>
              <a:spcBef>
                <a:spcPts val="1415"/>
              </a:spcBef>
            </a:pP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+mn-ea"/>
              </a:rPr>
              <a:t>•</a:t>
            </a:r>
            <a:r>
              <a:rPr sz="2000" kern="0" spc="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+mn-ea"/>
              </a:rPr>
              <a:t>   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避免物料的过多采购</a:t>
            </a:r>
            <a:endParaRPr lang="zh-CN" altLang="en-US" sz="2000" kern="0" spc="-2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textbox 604"/>
          <p:cNvSpPr/>
          <p:nvPr/>
        </p:nvSpPr>
        <p:spPr>
          <a:xfrm>
            <a:off x="1341120" y="1186815"/>
            <a:ext cx="8766810" cy="413893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ct val="91000"/>
              </a:lnSpc>
              <a:spcBef>
                <a:spcPts val="1415"/>
              </a:spcBef>
            </a:pP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④</a:t>
            </a:r>
            <a:r>
              <a:rPr sz="2000" kern="0" spc="2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质量验收部门</a:t>
            </a:r>
            <a:endParaRPr sz="2000" kern="0" spc="-2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457200" algn="l" rtl="0" eaLnBrk="0" fontAlgn="auto">
              <a:lnSpc>
                <a:spcPct val="91000"/>
              </a:lnSpc>
              <a:spcBef>
                <a:spcPts val="1415"/>
              </a:spcBef>
            </a:pPr>
            <a:r>
              <a:rPr sz="2000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•</a:t>
            </a:r>
            <a:r>
              <a:rPr sz="2000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   </a:t>
            </a:r>
            <a:r>
              <a:rPr sz="2000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要新旧产品的更替时期要周</a:t>
            </a:r>
            <a:r>
              <a:rPr sz="2000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密安排</a:t>
            </a:r>
            <a:r>
              <a:rPr sz="2000" kern="0" spc="-2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，以防止旧材料变成呆料。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457200" algn="l" rtl="0" eaLnBrk="0" fontAlgn="auto">
              <a:lnSpc>
                <a:spcPct val="97000"/>
              </a:lnSpc>
              <a:spcBef>
                <a:spcPts val="1415"/>
              </a:spcBef>
            </a:pPr>
            <a:r>
              <a:rPr sz="20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•   </a:t>
            </a:r>
            <a:r>
              <a:rPr sz="20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加强与销售部门的沟通</a:t>
            </a:r>
            <a:r>
              <a:rPr sz="2000" kern="0" spc="-2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，增</a:t>
            </a:r>
            <a:r>
              <a:rPr sz="20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加生产计划的稳定性</a:t>
            </a:r>
            <a:r>
              <a:rPr sz="2000" kern="0" spc="-2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，对紧急订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单妥善处理</a:t>
            </a:r>
            <a:r>
              <a:rPr sz="2000" kern="0" spc="-2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，尽量减少因生产计划错误而造成备料错误</a:t>
            </a:r>
            <a:r>
              <a:rPr sz="2000" kern="0" spc="-2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，进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而产生呆料。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457200" algn="l" rtl="0" eaLnBrk="0" fontAlgn="auto">
              <a:lnSpc>
                <a:spcPct val="107000"/>
              </a:lnSpc>
            </a:pPr>
            <a:endParaRPr sz="1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indent="457200" algn="l" rtl="0" eaLnBrk="0" fontAlgn="auto">
              <a:lnSpc>
                <a:spcPct val="91000"/>
              </a:lnSpc>
              <a:spcBef>
                <a:spcPts val="5"/>
              </a:spcBef>
            </a:pP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•</a:t>
            </a:r>
            <a:r>
              <a:rPr sz="2000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  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生产线加强发料、退料的管理。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0825" y="189865"/>
            <a:ext cx="6096000" cy="506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2700" b="1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职责</a:t>
            </a:r>
            <a:endParaRPr lang="zh-CN" sz="2700" b="1" kern="0" spc="6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620" name="textbox 620"/>
          <p:cNvSpPr/>
          <p:nvPr/>
        </p:nvSpPr>
        <p:spPr>
          <a:xfrm>
            <a:off x="1341120" y="3528060"/>
            <a:ext cx="9199880" cy="281813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p>
            <a:pPr algn="l" rtl="0" eaLnBrk="0">
              <a:lnSpc>
                <a:spcPct val="86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ct val="91000"/>
              </a:lnSpc>
            </a:pP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⑤</a:t>
            </a:r>
            <a:r>
              <a:rPr sz="2000" kern="0" spc="2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进货验收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5000"/>
              </a:lnSpc>
            </a:pPr>
            <a:endParaRPr sz="10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464820" indent="-3810" algn="l" rtl="0" eaLnBrk="0">
              <a:lnSpc>
                <a:spcPct val="96000"/>
              </a:lnSpc>
              <a:spcBef>
                <a:spcPts val="610"/>
              </a:spcBef>
            </a:pPr>
            <a:r>
              <a:rPr sz="20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供应商将物料送到厂后</a:t>
            </a:r>
            <a:r>
              <a:rPr sz="2000" kern="0" spc="-2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，库管人员</a:t>
            </a:r>
            <a:r>
              <a:rPr sz="20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和质人员按程序进行验收，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并将结果及时通报相关部门。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6000"/>
              </a:lnSpc>
            </a:pPr>
            <a:endParaRPr sz="10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ct val="92000"/>
              </a:lnSpc>
              <a:spcBef>
                <a:spcPts val="600"/>
              </a:spcBef>
            </a:pP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⑥</a:t>
            </a:r>
            <a:r>
              <a:rPr sz="2000" kern="0" spc="2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备料准备生产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8000"/>
              </a:lnSpc>
            </a:pPr>
            <a:endParaRPr sz="10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5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462915" indent="3175" algn="l" rtl="0" eaLnBrk="0">
              <a:lnSpc>
                <a:spcPct val="97000"/>
              </a:lnSpc>
            </a:pPr>
            <a:r>
              <a:rPr sz="20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货仓部门和生产部门按</a:t>
            </a:r>
            <a:r>
              <a:rPr sz="20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照生产计划或生产命令单进行生产</a:t>
            </a:r>
            <a:r>
              <a:rPr sz="2000" kern="0" spc="-2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，如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果在生产过程中发现重大的材</a:t>
            </a:r>
            <a:r>
              <a:rPr sz="20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料问题时</a:t>
            </a:r>
            <a:r>
              <a:rPr sz="2000" kern="0" spc="-2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，应及时通知物控部门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及采购部门</a:t>
            </a:r>
            <a:r>
              <a:rPr sz="2000" kern="0" spc="-3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，以便进行重点</a:t>
            </a: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跟踪。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3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753460" y="1861914"/>
            <a:ext cx="4448329" cy="462431"/>
          </a:xfrm>
          <a:prstGeom prst="rect">
            <a:avLst/>
          </a:prstGeom>
          <a:noFill/>
          <a:ln w="9525">
            <a:solidFill>
              <a:srgbClr val="40404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CN" altLang="en-US" sz="16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511198" y="1909148"/>
            <a:ext cx="4003420" cy="389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191135" algn="l" rtl="0" eaLnBrk="0">
              <a:lnSpc>
                <a:spcPct val="97000"/>
              </a:lnSpc>
            </a:pPr>
            <a:r>
              <a:rPr lang="zh-CN" altLang="en-US" sz="20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“</a:t>
            </a:r>
            <a:r>
              <a:rPr sz="2000" b="1" kern="0" spc="-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质量</a:t>
            </a:r>
            <a:r>
              <a:rPr lang="zh-CN" altLang="en-US" sz="20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”</a:t>
            </a:r>
            <a:r>
              <a:rPr sz="2000" b="1" kern="0" spc="-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概念探讨</a:t>
            </a:r>
            <a:endParaRPr lang="zh-CN" altLang="en-US" sz="2000" b="1" kern="0" spc="-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8" name="矩形 2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234178" y="1862207"/>
            <a:ext cx="1334481" cy="491063"/>
          </a:xfrm>
          <a:prstGeom prst="rect">
            <a:avLst/>
          </a:prstGeom>
          <a:solidFill>
            <a:srgbClr val="6C9D2F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3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411117" y="1898650"/>
            <a:ext cx="1157216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第一章</a:t>
            </a:r>
            <a:endParaRPr lang="zh-CN" altLang="en-US" sz="20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矩形 3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751936" y="2401290"/>
            <a:ext cx="4448329" cy="495952"/>
          </a:xfrm>
          <a:prstGeom prst="rect">
            <a:avLst/>
          </a:prstGeom>
          <a:noFill/>
          <a:ln w="9525">
            <a:solidFill>
              <a:srgbClr val="40404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CN" altLang="en-US" sz="16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693275" y="2431764"/>
            <a:ext cx="3557749" cy="39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“质量检验”概念探讨</a:t>
            </a:r>
            <a:endParaRPr lang="zh-CN" altLang="en-US" sz="2000" b="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3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232654" y="2401283"/>
            <a:ext cx="1334481" cy="491063"/>
          </a:xfrm>
          <a:prstGeom prst="rect">
            <a:avLst/>
          </a:prstGeom>
          <a:solidFill>
            <a:srgbClr val="6C9D2F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3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409593" y="2438033"/>
            <a:ext cx="1100579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第二章</a:t>
            </a:r>
            <a:endParaRPr lang="zh-CN" altLang="en-US" sz="20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矩形 4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751936" y="2955903"/>
            <a:ext cx="4448329" cy="473097"/>
          </a:xfrm>
          <a:prstGeom prst="rect">
            <a:avLst/>
          </a:prstGeom>
          <a:noFill/>
          <a:ln w="9525">
            <a:solidFill>
              <a:srgbClr val="40404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CN" altLang="en-US" sz="16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Rectangle 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769458" y="2955903"/>
            <a:ext cx="3802297" cy="39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“产品”概念探讨</a:t>
            </a:r>
            <a:endParaRPr lang="zh-CN" altLang="en-US" sz="2000" b="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矩形 4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230989" y="2955596"/>
            <a:ext cx="1334481" cy="491063"/>
          </a:xfrm>
          <a:prstGeom prst="rect">
            <a:avLst/>
          </a:prstGeom>
          <a:solidFill>
            <a:srgbClr val="6C9D2F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4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408056" y="2991889"/>
            <a:ext cx="1157981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第三章</a:t>
            </a:r>
            <a:endParaRPr lang="zh-CN" altLang="en-US" sz="20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矩形 5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751936" y="3497565"/>
            <a:ext cx="4448329" cy="489857"/>
          </a:xfrm>
          <a:prstGeom prst="rect">
            <a:avLst/>
          </a:prstGeom>
          <a:noFill/>
          <a:ln w="9525">
            <a:solidFill>
              <a:srgbClr val="40404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CN" altLang="en-US" sz="16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Rectangle 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769458" y="3526514"/>
            <a:ext cx="3612601" cy="39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“5W2H”应用方法 </a:t>
            </a:r>
            <a:endParaRPr lang="zh-CN" altLang="en-US" sz="2000" b="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矩形 5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230989" y="3497720"/>
            <a:ext cx="1334481" cy="491063"/>
          </a:xfrm>
          <a:prstGeom prst="rect">
            <a:avLst/>
          </a:prstGeom>
          <a:solidFill>
            <a:srgbClr val="6C9D2F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文本框 51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408056" y="3534320"/>
            <a:ext cx="110287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第四章</a:t>
            </a:r>
            <a:endParaRPr lang="zh-CN" altLang="en-US" sz="20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2" name="组合 54"/>
          <p:cNvGrpSpPr/>
          <p:nvPr/>
        </p:nvGrpSpPr>
        <p:grpSpPr bwMode="auto">
          <a:xfrm>
            <a:off x="5103766" y="908438"/>
            <a:ext cx="2701112" cy="898304"/>
            <a:chOff x="0" y="0"/>
            <a:chExt cx="2702007" cy="897836"/>
          </a:xfrm>
        </p:grpSpPr>
        <p:grpSp>
          <p:nvGrpSpPr>
            <p:cNvPr id="23" name="组合 55"/>
            <p:cNvGrpSpPr/>
            <p:nvPr/>
          </p:nvGrpSpPr>
          <p:grpSpPr bwMode="auto">
            <a:xfrm>
              <a:off x="0" y="0"/>
              <a:ext cx="2702007" cy="849531"/>
              <a:chOff x="0" y="0"/>
              <a:chExt cx="2702007" cy="849531"/>
            </a:xfrm>
          </p:grpSpPr>
          <p:sp>
            <p:nvSpPr>
              <p:cNvPr id="25" name="文本框 57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1432560" cy="6448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3600" b="1" dirty="0">
                    <a:solidFill>
                      <a:srgbClr val="00000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目</a:t>
                </a:r>
                <a:r>
                  <a:rPr lang="zh-CN" altLang="en-US" sz="3600" b="1" dirty="0">
                    <a:solidFill>
                      <a:srgbClr val="6C9D2F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录</a:t>
                </a:r>
                <a:endParaRPr lang="zh-CN" altLang="en-US" sz="3600" b="1" dirty="0">
                  <a:solidFill>
                    <a:srgbClr val="6C9D2F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cxnSp>
            <p:nvCxnSpPr>
              <p:cNvPr id="26" name="直接连接符 58"/>
              <p:cNvCxnSpPr>
                <a:cxnSpLocks noChangeShapeType="1"/>
              </p:cNvCxnSpPr>
              <p:nvPr/>
            </p:nvCxnSpPr>
            <p:spPr bwMode="auto">
              <a:xfrm>
                <a:off x="151331" y="849531"/>
                <a:ext cx="2550676" cy="0"/>
              </a:xfrm>
              <a:prstGeom prst="line">
                <a:avLst/>
              </a:prstGeom>
              <a:noFill/>
              <a:ln w="6350">
                <a:solidFill>
                  <a:srgbClr val="7F7F7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4" name="文本框 56"/>
            <p:cNvSpPr txBox="1">
              <a:spLocks noChangeArrowheads="1"/>
            </p:cNvSpPr>
            <p:nvPr/>
          </p:nvSpPr>
          <p:spPr bwMode="auto">
            <a:xfrm>
              <a:off x="527947" y="499264"/>
              <a:ext cx="1432560" cy="398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dirty="0">
                  <a:solidFill>
                    <a:srgbClr val="6C9D2F"/>
                  </a:solidFill>
                  <a:latin typeface="微软雅黑" panose="020B0503020204020204" charset="-122"/>
                  <a:ea typeface="微软雅黑" panose="020B0503020204020204" charset="-122"/>
                </a:rPr>
                <a:t>Contents</a:t>
              </a:r>
              <a:endParaRPr lang="en-US" altLang="zh-CN" sz="2000" b="1" dirty="0">
                <a:solidFill>
                  <a:srgbClr val="6C9D2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8" name="矩形 7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751936" y="4068176"/>
            <a:ext cx="4448329" cy="474621"/>
          </a:xfrm>
          <a:prstGeom prst="rect">
            <a:avLst/>
          </a:prstGeom>
          <a:noFill/>
          <a:ln w="9525">
            <a:solidFill>
              <a:srgbClr val="40404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CN" altLang="en-US" sz="16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Rectangle 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694799" y="4139788"/>
            <a:ext cx="3656026" cy="39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“5WHY”应用方法 </a:t>
            </a:r>
            <a:endParaRPr lang="zh-CN" altLang="en-US" sz="2000" b="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矩形 68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230989" y="4068032"/>
            <a:ext cx="1334481" cy="491063"/>
          </a:xfrm>
          <a:prstGeom prst="rect">
            <a:avLst/>
          </a:prstGeom>
          <a:solidFill>
            <a:srgbClr val="6C9D2F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文本框 69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408056" y="4104938"/>
            <a:ext cx="1159511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第五章</a:t>
            </a:r>
            <a:endParaRPr lang="zh-CN" altLang="en-US" sz="20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254778" y="5662812"/>
            <a:ext cx="6094166" cy="652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5240" algn="l" rtl="0" eaLnBrk="0">
              <a:lnSpc>
                <a:spcPts val="1845"/>
              </a:lnSpc>
              <a:spcBef>
                <a:spcPts val="460"/>
              </a:spcBef>
            </a:pPr>
            <a:r>
              <a:rPr lang="zh-CN" sz="1500" b="1" kern="0" spc="6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因</a:t>
            </a:r>
            <a:r>
              <a:rPr sz="1500" b="1" kern="0" spc="6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为有梦想，我们格</a:t>
            </a:r>
            <a:r>
              <a:rPr sz="1500" b="1" kern="0" spc="5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物致知，锐意进取！</a:t>
            </a:r>
            <a:endParaRPr lang="en-US" altLang="en-US" sz="15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r" rtl="0" eaLnBrk="0">
              <a:lnSpc>
                <a:spcPct val="100000"/>
              </a:lnSpc>
              <a:spcBef>
                <a:spcPts val="135"/>
              </a:spcBef>
            </a:pPr>
            <a:r>
              <a:rPr sz="1500" b="1" kern="0" spc="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因为有承诺，我们义无反顾，不懈努力</a:t>
            </a:r>
            <a:r>
              <a:rPr sz="2000" b="1" kern="0" spc="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！</a:t>
            </a:r>
            <a:endParaRPr lang="zh-CN" altLang="en-US" sz="2000" b="1" kern="0" spc="1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矩形 70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751936" y="4587745"/>
            <a:ext cx="4448329" cy="474621"/>
          </a:xfrm>
          <a:prstGeom prst="rect">
            <a:avLst/>
          </a:prstGeom>
          <a:noFill/>
          <a:ln w="9525">
            <a:solidFill>
              <a:srgbClr val="40404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CN" altLang="en-US" sz="16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Rectangle 6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726034" y="4616694"/>
            <a:ext cx="3656026" cy="39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“5WHY”应用方法 </a:t>
            </a:r>
            <a:endParaRPr lang="zh-CN" altLang="en-US" sz="2000" b="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矩形 68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225656" y="4630263"/>
            <a:ext cx="1334481" cy="491063"/>
          </a:xfrm>
          <a:prstGeom prst="rect">
            <a:avLst/>
          </a:prstGeom>
          <a:solidFill>
            <a:srgbClr val="6C9D2F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文本框 69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376059" y="4644314"/>
            <a:ext cx="1159511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第五章</a:t>
            </a:r>
            <a:endParaRPr lang="zh-CN" altLang="en-US" sz="20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矩形 70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751936" y="5155308"/>
            <a:ext cx="4448329" cy="474621"/>
          </a:xfrm>
          <a:prstGeom prst="rect">
            <a:avLst/>
          </a:prstGeom>
          <a:noFill/>
          <a:ln w="9525">
            <a:solidFill>
              <a:srgbClr val="40404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CN" altLang="en-US" sz="16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Rectangle 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694799" y="5226920"/>
            <a:ext cx="3656026" cy="39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“5WHY”应用方法 </a:t>
            </a:r>
            <a:endParaRPr lang="zh-CN" altLang="en-US" sz="2000" b="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" name="矩形 68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230989" y="5155164"/>
            <a:ext cx="1334481" cy="491063"/>
          </a:xfrm>
          <a:prstGeom prst="rect">
            <a:avLst/>
          </a:prstGeom>
          <a:solidFill>
            <a:srgbClr val="6C9D2F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" name="文本框 69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408056" y="5192071"/>
            <a:ext cx="1159511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第五章</a:t>
            </a:r>
            <a:endParaRPr lang="zh-CN" altLang="en-US" sz="20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textbox 636"/>
          <p:cNvSpPr/>
          <p:nvPr/>
        </p:nvSpPr>
        <p:spPr>
          <a:xfrm>
            <a:off x="2266086" y="991857"/>
            <a:ext cx="7896859" cy="129476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ts val="2905"/>
              </a:lnSpc>
              <a:tabLst>
                <a:tab pos="228600" algn="l"/>
              </a:tabLst>
            </a:pPr>
            <a:r>
              <a:rPr sz="23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300" kern="0" spc="2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endParaRPr sz="10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5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67310" indent="7620" algn="l" rtl="0" eaLnBrk="0">
              <a:lnSpc>
                <a:spcPct val="96000"/>
              </a:lnSpc>
              <a:spcBef>
                <a:spcPts val="5"/>
              </a:spcBef>
            </a:pP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随着国内经营环境的改变</a:t>
            </a:r>
            <a:r>
              <a:rPr sz="2000" kern="0" spc="-2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，消费水准提高，</a:t>
            </a:r>
            <a:r>
              <a:rPr sz="2000" kern="0" spc="-4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国内各企业全力加强品管，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而居品管工作主角之一的统计过程控制</a:t>
            </a:r>
            <a:r>
              <a:rPr sz="2000" kern="0" spc="-2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，更是各企业的焦点。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50" name="textbox 650"/>
          <p:cNvSpPr/>
          <p:nvPr/>
        </p:nvSpPr>
        <p:spPr>
          <a:xfrm rot="19380000">
            <a:off x="4941661" y="3601804"/>
            <a:ext cx="448309" cy="2971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7000"/>
              </a:lnSpc>
            </a:pPr>
            <a:endParaRPr sz="4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ts val="1675"/>
              </a:lnSpc>
              <a:spcBef>
                <a:spcPts val="0"/>
              </a:spcBef>
            </a:pPr>
            <a:r>
              <a:rPr sz="2300" kern="0" spc="40" dirty="0">
                <a:solidFill>
                  <a:srgbClr val="D9D9D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等线" panose="02010600030101010101" charset="-122"/>
              </a:rPr>
              <a:t>ww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等线" panose="02010600030101010101" charset="-122"/>
            </a:endParaRPr>
          </a:p>
        </p:txBody>
      </p:sp>
      <p:sp>
        <p:nvSpPr>
          <p:cNvPr id="652" name="textbox 652"/>
          <p:cNvSpPr/>
          <p:nvPr/>
        </p:nvSpPr>
        <p:spPr>
          <a:xfrm>
            <a:off x="2234184" y="3308603"/>
            <a:ext cx="3439795" cy="353695"/>
          </a:xfrm>
          <a:prstGeom prst="rect">
            <a:avLst/>
          </a:prstGeom>
          <a:solidFill>
            <a:srgbClr val="FFD96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8000"/>
              </a:lnSpc>
            </a:pPr>
            <a:endParaRPr sz="3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695325" algn="l" rtl="0" eaLnBrk="0">
              <a:lnSpc>
                <a:spcPct val="96000"/>
              </a:lnSpc>
              <a:spcBef>
                <a:spcPts val="0"/>
              </a:spcBef>
            </a:pP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设备点检与仪器校验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54" name="textbox 654"/>
          <p:cNvSpPr/>
          <p:nvPr/>
        </p:nvSpPr>
        <p:spPr>
          <a:xfrm>
            <a:off x="2234184" y="4306823"/>
            <a:ext cx="3439795" cy="353695"/>
          </a:xfrm>
          <a:prstGeom prst="rect">
            <a:avLst/>
          </a:prstGeom>
          <a:solidFill>
            <a:srgbClr val="FFD96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4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807085" algn="l" rtl="0" eaLnBrk="0">
              <a:lnSpc>
                <a:spcPct val="95000"/>
              </a:lnSpc>
              <a:spcBef>
                <a:spcPts val="0"/>
              </a:spcBef>
            </a:pP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操作人员自主检查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56" name="textbox 656"/>
          <p:cNvSpPr/>
          <p:nvPr/>
        </p:nvSpPr>
        <p:spPr>
          <a:xfrm>
            <a:off x="6427774" y="3308603"/>
            <a:ext cx="3439159" cy="353695"/>
          </a:xfrm>
          <a:prstGeom prst="rect">
            <a:avLst/>
          </a:prstGeom>
          <a:solidFill>
            <a:srgbClr val="FFD96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4000"/>
              </a:lnSpc>
            </a:pPr>
            <a:endParaRPr sz="4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64285" algn="l" rtl="0" eaLnBrk="0">
              <a:lnSpc>
                <a:spcPct val="94000"/>
              </a:lnSpc>
              <a:spcBef>
                <a:spcPts val="0"/>
              </a:spcBef>
            </a:pP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检验记录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60" name="textbox 660"/>
          <p:cNvSpPr/>
          <p:nvPr/>
        </p:nvSpPr>
        <p:spPr>
          <a:xfrm>
            <a:off x="6427774" y="4306823"/>
            <a:ext cx="3439159" cy="353695"/>
          </a:xfrm>
          <a:prstGeom prst="rect">
            <a:avLst/>
          </a:prstGeom>
          <a:solidFill>
            <a:srgbClr val="FFD96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8000"/>
              </a:lnSpc>
            </a:pPr>
            <a:endParaRPr sz="3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691515" algn="l" rtl="0" eaLnBrk="0">
              <a:lnSpc>
                <a:spcPct val="96000"/>
              </a:lnSpc>
            </a:pP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不良品的区隔与标示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62" name="textbox 662"/>
          <p:cNvSpPr/>
          <p:nvPr/>
        </p:nvSpPr>
        <p:spPr>
          <a:xfrm>
            <a:off x="2234184" y="2810065"/>
            <a:ext cx="3439795" cy="353059"/>
          </a:xfrm>
          <a:prstGeom prst="rect">
            <a:avLst/>
          </a:prstGeom>
          <a:solidFill>
            <a:srgbClr val="FFD96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2000"/>
              </a:lnSpc>
            </a:pPr>
            <a:endParaRPr sz="3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466090" algn="l" rtl="0" eaLnBrk="0">
              <a:lnSpc>
                <a:spcPct val="95000"/>
              </a:lnSpc>
              <a:spcBef>
                <a:spcPts val="0"/>
              </a:spcBef>
            </a:pP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过程品质管理计划的拟定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64" name="textbox 664"/>
          <p:cNvSpPr/>
          <p:nvPr/>
        </p:nvSpPr>
        <p:spPr>
          <a:xfrm>
            <a:off x="2234184" y="4806403"/>
            <a:ext cx="3439795" cy="353059"/>
          </a:xfrm>
          <a:prstGeom prst="rect">
            <a:avLst/>
          </a:prstGeom>
          <a:solidFill>
            <a:srgbClr val="FFD96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2000"/>
              </a:lnSpc>
            </a:pPr>
            <a:endParaRPr sz="3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037590" algn="l" rtl="0" eaLnBrk="0">
              <a:lnSpc>
                <a:spcPct val="95000"/>
              </a:lnSpc>
              <a:spcBef>
                <a:spcPts val="0"/>
              </a:spcBef>
            </a:pP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过程巡回检查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66" name="textbox 666"/>
          <p:cNvSpPr/>
          <p:nvPr/>
        </p:nvSpPr>
        <p:spPr>
          <a:xfrm>
            <a:off x="2234184" y="3808234"/>
            <a:ext cx="3439795" cy="353059"/>
          </a:xfrm>
          <a:prstGeom prst="rect">
            <a:avLst/>
          </a:prstGeom>
          <a:solidFill>
            <a:srgbClr val="FFD96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6000"/>
              </a:lnSpc>
            </a:pPr>
            <a:endParaRPr sz="3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68095" algn="l" rtl="0" eaLnBrk="0">
              <a:lnSpc>
                <a:spcPct val="96000"/>
              </a:lnSpc>
              <a:spcBef>
                <a:spcPts val="0"/>
              </a:spcBef>
            </a:pP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首件检查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68" name="textbox 668"/>
          <p:cNvSpPr/>
          <p:nvPr/>
        </p:nvSpPr>
        <p:spPr>
          <a:xfrm>
            <a:off x="6427774" y="2810065"/>
            <a:ext cx="3439159" cy="353059"/>
          </a:xfrm>
          <a:prstGeom prst="rect">
            <a:avLst/>
          </a:prstGeom>
          <a:solidFill>
            <a:srgbClr val="FFD96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2000"/>
              </a:lnSpc>
            </a:pPr>
            <a:endParaRPr sz="3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048385" algn="l" rtl="0" eaLnBrk="0">
              <a:lnSpc>
                <a:spcPct val="95000"/>
              </a:lnSpc>
              <a:spcBef>
                <a:spcPts val="5"/>
              </a:spcBef>
            </a:pP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品质异常处理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70" name="textbox 670"/>
          <p:cNvSpPr/>
          <p:nvPr/>
        </p:nvSpPr>
        <p:spPr>
          <a:xfrm rot="19380000">
            <a:off x="7943368" y="4956107"/>
            <a:ext cx="234950" cy="2971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7000"/>
              </a:lnSpc>
            </a:pPr>
            <a:endParaRPr sz="4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ts val="1675"/>
              </a:lnSpc>
              <a:spcBef>
                <a:spcPts val="0"/>
              </a:spcBef>
            </a:pPr>
            <a:r>
              <a:rPr sz="2300" kern="0" spc="20" dirty="0">
                <a:solidFill>
                  <a:srgbClr val="D9D9D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等线" panose="02010600030101010101" charset="-122"/>
              </a:rPr>
              <a:t>w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等线" panose="02010600030101010101" charset="-122"/>
            </a:endParaRPr>
          </a:p>
        </p:txBody>
      </p:sp>
      <p:sp>
        <p:nvSpPr>
          <p:cNvPr id="672" name="textbox 672"/>
          <p:cNvSpPr/>
          <p:nvPr/>
        </p:nvSpPr>
        <p:spPr>
          <a:xfrm>
            <a:off x="6427774" y="4806403"/>
            <a:ext cx="3439159" cy="353059"/>
          </a:xfrm>
          <a:prstGeom prst="rect">
            <a:avLst/>
          </a:prstGeom>
          <a:solidFill>
            <a:srgbClr val="FFD96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7000"/>
              </a:lnSpc>
            </a:pPr>
            <a:endParaRPr sz="3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036320" algn="l" rtl="0" eaLnBrk="0">
              <a:lnSpc>
                <a:spcPct val="96000"/>
              </a:lnSpc>
            </a:pP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控制图的应用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74" name="textbox 674"/>
          <p:cNvSpPr/>
          <p:nvPr/>
        </p:nvSpPr>
        <p:spPr>
          <a:xfrm>
            <a:off x="6427774" y="3808234"/>
            <a:ext cx="3439159" cy="353059"/>
          </a:xfrm>
          <a:prstGeom prst="rect">
            <a:avLst/>
          </a:prstGeom>
          <a:solidFill>
            <a:srgbClr val="FFD96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9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0015" algn="l" rtl="0" eaLnBrk="0">
              <a:lnSpc>
                <a:spcPts val="2325"/>
              </a:lnSpc>
            </a:pP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不良统计分析（七大工具应用）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0825" y="189865"/>
            <a:ext cx="6096000" cy="506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2700" b="1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过程控制与SPC</a:t>
            </a:r>
            <a:endParaRPr lang="zh-CN" sz="2700" b="1" kern="0" spc="6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textbox 690"/>
          <p:cNvSpPr/>
          <p:nvPr>
            <p:custDataLst>
              <p:tags r:id="rId1"/>
            </p:custDataLst>
          </p:nvPr>
        </p:nvSpPr>
        <p:spPr>
          <a:xfrm>
            <a:off x="2161031" y="3325367"/>
            <a:ext cx="2079625" cy="627380"/>
          </a:xfrm>
          <a:prstGeom prst="rect">
            <a:avLst/>
          </a:prstGeom>
          <a:solidFill>
            <a:srgbClr val="FFD96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9000"/>
              </a:lnSpc>
            </a:pPr>
            <a:endParaRPr sz="10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algn="l" rtl="0" eaLnBrk="0">
              <a:lnSpc>
                <a:spcPct val="8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699135" algn="l" rtl="0" eaLnBrk="0">
              <a:lnSpc>
                <a:spcPct val="95000"/>
              </a:lnSpc>
            </a:pP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排列图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94" name="textbox 694"/>
          <p:cNvSpPr/>
          <p:nvPr>
            <p:custDataLst>
              <p:tags r:id="rId2"/>
            </p:custDataLst>
          </p:nvPr>
        </p:nvSpPr>
        <p:spPr>
          <a:xfrm>
            <a:off x="4917948" y="3325367"/>
            <a:ext cx="2078989" cy="627380"/>
          </a:xfrm>
          <a:prstGeom prst="rect">
            <a:avLst/>
          </a:prstGeom>
          <a:solidFill>
            <a:srgbClr val="FFD96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9000"/>
              </a:lnSpc>
            </a:pPr>
            <a:endParaRPr sz="10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algn="l" rtl="0" eaLnBrk="0">
              <a:lnSpc>
                <a:spcPct val="8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486410" algn="l" rtl="0" eaLnBrk="0">
              <a:lnSpc>
                <a:spcPct val="95000"/>
              </a:lnSpc>
            </a:pP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因果分析图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96" name="textbox 696"/>
          <p:cNvSpPr/>
          <p:nvPr>
            <p:custDataLst>
              <p:tags r:id="rId3"/>
            </p:custDataLst>
          </p:nvPr>
        </p:nvSpPr>
        <p:spPr>
          <a:xfrm>
            <a:off x="7674863" y="3325367"/>
            <a:ext cx="2078989" cy="627380"/>
          </a:xfrm>
          <a:prstGeom prst="rect">
            <a:avLst/>
          </a:prstGeom>
          <a:solidFill>
            <a:srgbClr val="FFD96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8000"/>
              </a:lnSpc>
            </a:pPr>
            <a:endParaRPr sz="10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699135" algn="l" rtl="0" eaLnBrk="0">
              <a:lnSpc>
                <a:spcPct val="96000"/>
              </a:lnSpc>
              <a:spcBef>
                <a:spcPts val="0"/>
              </a:spcBef>
            </a:pP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控制图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98" name="textbox 698"/>
          <p:cNvSpPr/>
          <p:nvPr>
            <p:custDataLst>
              <p:tags r:id="rId4"/>
            </p:custDataLst>
          </p:nvPr>
        </p:nvSpPr>
        <p:spPr>
          <a:xfrm>
            <a:off x="2161031" y="2362200"/>
            <a:ext cx="2079625" cy="627380"/>
          </a:xfrm>
          <a:prstGeom prst="rect">
            <a:avLst/>
          </a:prstGeom>
          <a:solidFill>
            <a:srgbClr val="FFD96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7000"/>
              </a:lnSpc>
            </a:pPr>
            <a:endParaRPr sz="10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algn="l" rtl="0" eaLnBrk="0">
              <a:lnSpc>
                <a:spcPct val="10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699135" algn="l" rtl="0" eaLnBrk="0">
              <a:lnSpc>
                <a:spcPct val="96000"/>
              </a:lnSpc>
            </a:pP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统计法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00" name="textbox 700"/>
          <p:cNvSpPr/>
          <p:nvPr>
            <p:custDataLst>
              <p:tags r:id="rId5"/>
            </p:custDataLst>
          </p:nvPr>
        </p:nvSpPr>
        <p:spPr>
          <a:xfrm>
            <a:off x="4917948" y="2362200"/>
            <a:ext cx="2078989" cy="627380"/>
          </a:xfrm>
          <a:prstGeom prst="rect">
            <a:avLst/>
          </a:prstGeom>
          <a:solidFill>
            <a:srgbClr val="FFD96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9000"/>
              </a:lnSpc>
            </a:pPr>
            <a:endParaRPr sz="10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algn="l" rtl="0" eaLnBrk="0">
              <a:lnSpc>
                <a:spcPct val="7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697865" algn="l" rtl="0" eaLnBrk="0">
              <a:lnSpc>
                <a:spcPct val="95000"/>
              </a:lnSpc>
            </a:pP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分层法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02" name="textbox 702"/>
          <p:cNvSpPr/>
          <p:nvPr>
            <p:custDataLst>
              <p:tags r:id="rId6"/>
            </p:custDataLst>
          </p:nvPr>
        </p:nvSpPr>
        <p:spPr>
          <a:xfrm>
            <a:off x="7674863" y="2362200"/>
            <a:ext cx="2078989" cy="627380"/>
          </a:xfrm>
          <a:prstGeom prst="rect">
            <a:avLst/>
          </a:prstGeom>
          <a:solidFill>
            <a:srgbClr val="FFD96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9000"/>
              </a:lnSpc>
            </a:pPr>
            <a:endParaRPr sz="10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algn="l" rtl="0" eaLnBrk="0">
              <a:lnSpc>
                <a:spcPct val="7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700405" algn="l" rtl="0" eaLnBrk="0">
              <a:lnSpc>
                <a:spcPct val="95000"/>
              </a:lnSpc>
            </a:pP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散布图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04" name="textbox 704"/>
          <p:cNvSpPr/>
          <p:nvPr/>
        </p:nvSpPr>
        <p:spPr>
          <a:xfrm>
            <a:off x="2266086" y="991857"/>
            <a:ext cx="2286000" cy="3930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0825" y="189865"/>
            <a:ext cx="6096000" cy="506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2700" b="1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不良统计分析</a:t>
            </a:r>
            <a:endParaRPr lang="zh-CN" sz="2700" b="1" kern="0" spc="6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8" name="table 718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568065" y="2854960"/>
          <a:ext cx="4539615" cy="3041015"/>
        </p:xfrm>
        <a:graphic>
          <a:graphicData uri="http://schemas.openxmlformats.org/drawingml/2006/table">
            <a:tbl>
              <a:tblPr/>
              <a:tblGrid>
                <a:gridCol w="554355"/>
                <a:gridCol w="918210"/>
                <a:gridCol w="971550"/>
                <a:gridCol w="1188085"/>
                <a:gridCol w="907415"/>
              </a:tblGrid>
              <a:tr h="10699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500" dirty="0"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/>
                      </a:endParaRPr>
                    </a:p>
                    <a:p>
                      <a:pPr marL="221615" algn="l" rtl="0" eaLnBrk="0">
                        <a:lnSpc>
                          <a:spcPct val="87000"/>
                        </a:lnSpc>
                        <a:spcBef>
                          <a:spcPts val="5"/>
                        </a:spcBef>
                      </a:pPr>
                      <a:r>
                        <a:rPr sz="2100" kern="0" spc="-110" dirty="0">
                          <a:solidFill>
                            <a:srgbClr val="0B0B0B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不良</a:t>
                      </a:r>
                      <a:endParaRPr sz="2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900" kern="0" dirty="0">
                        <a:solidFill>
                          <a:srgbClr val="010101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900" kern="0" dirty="0">
                        <a:solidFill>
                          <a:srgbClr val="010101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500" dirty="0"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/>
                      </a:endParaRPr>
                    </a:p>
                    <a:p>
                      <a:pPr marL="222250" indent="85725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2100" kern="0" spc="-140" dirty="0">
                          <a:solidFill>
                            <a:srgbClr val="010101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累计</a:t>
                      </a:r>
                      <a:r>
                        <a:rPr sz="2100" kern="0" spc="0" dirty="0">
                          <a:solidFill>
                            <a:srgbClr val="010101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2100" kern="0" spc="-22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比率</a:t>
                      </a:r>
                      <a:r>
                        <a:rPr sz="2100" kern="0" spc="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2200" kern="0" spc="10" dirty="0">
                          <a:solidFill>
                            <a:srgbClr val="2F2F2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/>
                        </a:rPr>
                        <a:t>(%)</a:t>
                      </a:r>
                      <a:endParaRPr sz="2200" dirty="0"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微软雅黑" panose="020B0503020204020204" charset="-122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5000"/>
                        </a:lnSpc>
                      </a:pPr>
                      <a:endParaRPr sz="200" dirty="0"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/>
                      </a:endParaRPr>
                    </a:p>
                    <a:p>
                      <a:pPr marL="262890" algn="l" rtl="0" eaLnBrk="0">
                        <a:lnSpc>
                          <a:spcPct val="86000"/>
                        </a:lnSpc>
                        <a:spcBef>
                          <a:spcPts val="0"/>
                        </a:spcBef>
                      </a:pPr>
                      <a:r>
                        <a:rPr sz="1800" kern="0" spc="-100" dirty="0">
                          <a:solidFill>
                            <a:srgbClr val="010101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破损</a:t>
                      </a:r>
                      <a:endParaRPr sz="1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微软雅黑" panose="020B0503020204020204" charset="-122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sz="300" dirty="0"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/>
                      </a:endParaRPr>
                    </a:p>
                    <a:p>
                      <a:pPr marL="397510" algn="l" rtl="0" eaLnBrk="0">
                        <a:lnSpc>
                          <a:spcPct val="88000"/>
                        </a:lnSpc>
                        <a:spcBef>
                          <a:spcPts val="0"/>
                        </a:spcBef>
                      </a:pPr>
                      <a:r>
                        <a:rPr sz="1500" kern="0" spc="-10" dirty="0">
                          <a:solidFill>
                            <a:srgbClr val="222222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/>
                        </a:rPr>
                        <a:t>47.1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微软雅黑" panose="020B0503020204020204" charset="-122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61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微软雅黑" panose="020B0503020204020204" charset="-122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6000"/>
                        </a:lnSpc>
                      </a:pPr>
                      <a:endParaRPr sz="200" dirty="0"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/>
                      </a:endParaRPr>
                    </a:p>
                    <a:p>
                      <a:pPr marL="262890" algn="l" rtl="0" eaLnBrk="0">
                        <a:lnSpc>
                          <a:spcPct val="87000"/>
                        </a:lnSpc>
                        <a:spcBef>
                          <a:spcPts val="0"/>
                        </a:spcBef>
                      </a:pPr>
                      <a:r>
                        <a:rPr sz="1800" kern="0" spc="-110" dirty="0">
                          <a:solidFill>
                            <a:srgbClr val="010101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变形</a:t>
                      </a:r>
                      <a:endParaRPr sz="1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微软雅黑" panose="020B0503020204020204" charset="-122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sz="300" dirty="0"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/>
                      </a:endParaRPr>
                    </a:p>
                    <a:p>
                      <a:pPr marL="410210" algn="l" rtl="0" eaLnBrk="0">
                        <a:lnSpc>
                          <a:spcPct val="88000"/>
                        </a:lnSpc>
                        <a:spcBef>
                          <a:spcPts val="0"/>
                        </a:spcBef>
                      </a:pPr>
                      <a:r>
                        <a:rPr sz="1500" kern="0" spc="40" dirty="0">
                          <a:solidFill>
                            <a:srgbClr val="08080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/>
                        </a:rPr>
                        <a:t>21.7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sz="300" dirty="0"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/>
                      </a:endParaRPr>
                    </a:p>
                    <a:p>
                      <a:pPr marL="257810" algn="l" rtl="0" eaLnBrk="0">
                        <a:lnSpc>
                          <a:spcPct val="88000"/>
                        </a:lnSpc>
                        <a:spcBef>
                          <a:spcPts val="0"/>
                        </a:spcBef>
                      </a:pPr>
                      <a:r>
                        <a:rPr sz="1500" kern="0" spc="40" dirty="0">
                          <a:solidFill>
                            <a:srgbClr val="020202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/>
                        </a:rPr>
                        <a:t>68.8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sz="300" dirty="0"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/>
                      </a:endParaRPr>
                    </a:p>
                    <a:p>
                      <a:pPr marL="233045" algn="l" rtl="0" eaLnBrk="0">
                        <a:lnSpc>
                          <a:spcPct val="88000"/>
                        </a:lnSpc>
                        <a:spcBef>
                          <a:spcPts val="0"/>
                        </a:spcBef>
                      </a:pPr>
                      <a:r>
                        <a:rPr sz="1500" kern="0" spc="12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/>
                        </a:rPr>
                        <a:t>3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3000"/>
                        </a:lnSpc>
                      </a:pPr>
                      <a:endParaRPr sz="200" dirty="0"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/>
                      </a:endParaRPr>
                    </a:p>
                    <a:p>
                      <a:pPr marL="270510" algn="l" rtl="0" eaLnBrk="0">
                        <a:lnSpc>
                          <a:spcPct val="86000"/>
                        </a:lnSpc>
                        <a:spcBef>
                          <a:spcPts val="0"/>
                        </a:spcBef>
                      </a:pPr>
                      <a:r>
                        <a:rPr sz="1800" kern="0" spc="-130" dirty="0">
                          <a:solidFill>
                            <a:srgbClr val="020202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刮痕</a:t>
                      </a:r>
                      <a:endParaRPr sz="1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微软雅黑" panose="020B0503020204020204" charset="-122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sz="300" dirty="0"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/>
                      </a:endParaRPr>
                    </a:p>
                    <a:p>
                      <a:pPr marL="416560" algn="l" rtl="0" eaLnBrk="0">
                        <a:lnSpc>
                          <a:spcPct val="88000"/>
                        </a:lnSpc>
                        <a:spcBef>
                          <a:spcPts val="0"/>
                        </a:spcBef>
                      </a:pPr>
                      <a:r>
                        <a:rPr sz="1500" kern="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/>
                        </a:rPr>
                        <a:t>15.8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sz="300" dirty="0"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/>
                      </a:endParaRPr>
                    </a:p>
                    <a:p>
                      <a:pPr marL="257810" algn="l" rtl="0" eaLnBrk="0">
                        <a:lnSpc>
                          <a:spcPct val="88000"/>
                        </a:lnSpc>
                        <a:spcBef>
                          <a:spcPts val="0"/>
                        </a:spcBef>
                      </a:pPr>
                      <a:r>
                        <a:rPr sz="1500" kern="0" spc="50" dirty="0">
                          <a:solidFill>
                            <a:srgbClr val="020202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/>
                        </a:rPr>
                        <a:t>84.6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96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9000"/>
                        </a:lnSpc>
                      </a:pPr>
                      <a:endParaRPr sz="300" dirty="0"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/>
                      </a:endParaRPr>
                    </a:p>
                    <a:p>
                      <a:pPr marL="219710" algn="l" rtl="0" eaLnBrk="0">
                        <a:lnSpc>
                          <a:spcPct val="71000"/>
                        </a:lnSpc>
                        <a:spcBef>
                          <a:spcPts val="5"/>
                        </a:spcBef>
                      </a:pPr>
                      <a:r>
                        <a:rPr sz="1800" kern="0" spc="30" dirty="0">
                          <a:solidFill>
                            <a:srgbClr val="0A0A0A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/>
                        </a:rPr>
                        <a:t>4</a:t>
                      </a:r>
                      <a:endParaRPr sz="1800" dirty="0"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8000"/>
                        </a:lnSpc>
                      </a:pPr>
                      <a:endParaRPr sz="200" dirty="0"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/>
                      </a:endParaRPr>
                    </a:p>
                    <a:p>
                      <a:pPr marL="72390" algn="l" rtl="0" eaLnBrk="0">
                        <a:lnSpc>
                          <a:spcPct val="87000"/>
                        </a:lnSpc>
                        <a:spcBef>
                          <a:spcPts val="0"/>
                        </a:spcBef>
                      </a:pPr>
                      <a:r>
                        <a:rPr sz="1800" kern="0" spc="-190" dirty="0">
                          <a:solidFill>
                            <a:srgbClr val="0B0B0B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尺寸不良</a:t>
                      </a:r>
                      <a:endParaRPr sz="1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微软雅黑" panose="020B0503020204020204" charset="-122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sz="300" dirty="0"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/>
                      </a:endParaRPr>
                    </a:p>
                    <a:p>
                      <a:pPr marL="416560" algn="l" rtl="0" eaLnBrk="0">
                        <a:lnSpc>
                          <a:spcPct val="88000"/>
                        </a:lnSpc>
                        <a:spcBef>
                          <a:spcPts val="0"/>
                        </a:spcBef>
                      </a:pPr>
                      <a:r>
                        <a:rPr sz="1500" kern="0" spc="30" dirty="0">
                          <a:solidFill>
                            <a:srgbClr val="37373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/>
                        </a:rPr>
                        <a:t>10.9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sz="300" dirty="0"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/>
                      </a:endParaRPr>
                    </a:p>
                    <a:p>
                      <a:pPr marL="251460" algn="l" rtl="0" eaLnBrk="0">
                        <a:lnSpc>
                          <a:spcPct val="88000"/>
                        </a:lnSpc>
                        <a:spcBef>
                          <a:spcPts val="0"/>
                        </a:spcBef>
                      </a:pPr>
                      <a:r>
                        <a:rPr sz="1500" kern="0" spc="40" dirty="0">
                          <a:solidFill>
                            <a:srgbClr val="020202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/>
                        </a:rPr>
                        <a:t>95.5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6000"/>
                        </a:lnSpc>
                      </a:pPr>
                      <a:endParaRPr sz="300" dirty="0"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/>
                      </a:endParaRPr>
                    </a:p>
                    <a:p>
                      <a:pPr marL="236220" algn="l" rtl="0" eaLnBrk="0">
                        <a:lnSpc>
                          <a:spcPct val="87000"/>
                        </a:lnSpc>
                        <a:spcBef>
                          <a:spcPts val="0"/>
                        </a:spcBef>
                      </a:pPr>
                      <a:r>
                        <a:rPr sz="1500" kern="0" spc="100" dirty="0">
                          <a:solidFill>
                            <a:srgbClr val="010101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/>
                        </a:rPr>
                        <a:t>5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5000"/>
                        </a:lnSpc>
                      </a:pPr>
                      <a:endParaRPr sz="200" dirty="0"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/>
                      </a:endParaRPr>
                    </a:p>
                    <a:p>
                      <a:pPr marL="262890" algn="l" rtl="0" eaLnBrk="0">
                        <a:lnSpc>
                          <a:spcPct val="86000"/>
                        </a:lnSpc>
                        <a:spcBef>
                          <a:spcPts val="0"/>
                        </a:spcBef>
                      </a:pPr>
                      <a:r>
                        <a:rPr sz="1800" kern="0" spc="-100" dirty="0">
                          <a:solidFill>
                            <a:srgbClr val="0B0B0B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其他</a:t>
                      </a:r>
                      <a:endParaRPr sz="1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微软雅黑" panose="020B0503020204020204" charset="-122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6000"/>
                        </a:lnSpc>
                      </a:pPr>
                      <a:endParaRPr sz="300" dirty="0"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/>
                      </a:endParaRPr>
                    </a:p>
                    <a:p>
                      <a:pPr marL="444500" algn="l" rtl="0" eaLnBrk="0">
                        <a:lnSpc>
                          <a:spcPct val="87000"/>
                        </a:lnSpc>
                        <a:spcBef>
                          <a:spcPts val="0"/>
                        </a:spcBef>
                      </a:pPr>
                      <a:r>
                        <a:rPr sz="1500" kern="0" spc="70" dirty="0">
                          <a:solidFill>
                            <a:srgbClr val="09090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/>
                        </a:rPr>
                        <a:t>4.5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sz="300" dirty="0"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/>
                      </a:endParaRPr>
                    </a:p>
                    <a:p>
                      <a:pPr marL="290195" algn="l" rtl="0" eaLnBrk="0">
                        <a:lnSpc>
                          <a:spcPct val="88000"/>
                        </a:lnSpc>
                        <a:spcBef>
                          <a:spcPts val="0"/>
                        </a:spcBef>
                      </a:pPr>
                      <a:r>
                        <a:rPr sz="1500" kern="0" spc="50" dirty="0">
                          <a:solidFill>
                            <a:srgbClr val="30303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/>
                        </a:rPr>
                        <a:t>100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8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9000"/>
                        </a:lnSpc>
                      </a:pPr>
                      <a:endParaRPr sz="200" dirty="0"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/>
                      </a:endParaRPr>
                    </a:p>
                    <a:p>
                      <a:pPr marL="89535" algn="l" rtl="0" eaLnBrk="0">
                        <a:lnSpc>
                          <a:spcPct val="86000"/>
                        </a:lnSpc>
                      </a:pPr>
                      <a:r>
                        <a:rPr sz="1800" kern="0" spc="-12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总计</a:t>
                      </a:r>
                      <a:endParaRPr sz="1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微软雅黑" panose="020B0503020204020204" charset="-122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微软雅黑" panose="020B0503020204020204" charset="-122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400" dirty="0"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/>
                      </a:endParaRPr>
                    </a:p>
                    <a:p>
                      <a:pPr marL="375920" algn="l" rtl="0" eaLnBrk="0">
                        <a:lnSpc>
                          <a:spcPct val="87000"/>
                        </a:lnSpc>
                        <a:spcBef>
                          <a:spcPts val="0"/>
                        </a:spcBef>
                      </a:pPr>
                      <a:r>
                        <a:rPr sz="2000" kern="0" spc="120" dirty="0">
                          <a:solidFill>
                            <a:srgbClr val="4E4E4E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/>
                        </a:rPr>
                        <a:t>100</a:t>
                      </a:r>
                      <a:endParaRPr sz="2000" dirty="0"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微软雅黑" panose="020B0503020204020204" charset="-122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26" name="textbox 726"/>
          <p:cNvSpPr/>
          <p:nvPr/>
        </p:nvSpPr>
        <p:spPr>
          <a:xfrm>
            <a:off x="2305260" y="1621439"/>
            <a:ext cx="7585075" cy="91313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ct val="91000"/>
              </a:lnSpc>
            </a:pP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亦即将多种多样的数据，</a:t>
            </a:r>
            <a:r>
              <a:rPr sz="2000" kern="0" spc="-3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因应的目的的需要分类成不同的类别。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6000"/>
              </a:lnSpc>
              <a:spcBef>
                <a:spcPts val="190"/>
              </a:spcBef>
            </a:pPr>
            <a:r>
              <a:rPr sz="20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统计法的应用</a:t>
            </a:r>
            <a:r>
              <a:rPr sz="2000" kern="0" spc="-2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，主要是一种系</a:t>
            </a:r>
            <a:r>
              <a:rPr sz="20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统概念，</a:t>
            </a:r>
            <a:r>
              <a:rPr sz="2000" kern="0" spc="-4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即在于要想把相当复杂的资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料进行处理</a:t>
            </a:r>
            <a:r>
              <a:rPr sz="2000" kern="0" spc="-2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，然后加以分门别类的归纳及统计。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32" name="textbox 732"/>
          <p:cNvSpPr/>
          <p:nvPr/>
        </p:nvSpPr>
        <p:spPr>
          <a:xfrm>
            <a:off x="6190615" y="3053715"/>
            <a:ext cx="871220" cy="8293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r>
              <a:rPr sz="1600" kern="0" spc="-140" dirty="0">
                <a:solidFill>
                  <a:srgbClr val="01010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数比率%占不良总  </a:t>
            </a:r>
            <a:r>
              <a:rPr sz="900" kern="0" dirty="0">
                <a:solidFill>
                  <a:srgbClr val="24242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0" dirty="0">
                <a:solidFill>
                  <a:srgbClr val="24242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36" name="picture 7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264683" y="5489968"/>
            <a:ext cx="518477" cy="262572"/>
          </a:xfrm>
          <a:prstGeom prst="rect">
            <a:avLst/>
          </a:prstGeom>
        </p:spPr>
      </p:pic>
      <p:pic>
        <p:nvPicPr>
          <p:cNvPr id="738" name="picture 7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325709" y="3387026"/>
            <a:ext cx="476085" cy="265900"/>
          </a:xfrm>
          <a:prstGeom prst="rect">
            <a:avLst/>
          </a:prstGeom>
        </p:spPr>
      </p:pic>
      <p:pic>
        <p:nvPicPr>
          <p:cNvPr id="740" name="picture 7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709759" y="3319081"/>
            <a:ext cx="275424" cy="277329"/>
          </a:xfrm>
          <a:prstGeom prst="rect">
            <a:avLst/>
          </a:prstGeom>
        </p:spPr>
      </p:pic>
      <p:pic>
        <p:nvPicPr>
          <p:cNvPr id="742" name="picture 7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709759" y="3053651"/>
            <a:ext cx="278599" cy="270344"/>
          </a:xfrm>
          <a:prstGeom prst="rect">
            <a:avLst/>
          </a:prstGeom>
        </p:spPr>
      </p:pic>
      <p:pic>
        <p:nvPicPr>
          <p:cNvPr id="744" name="picture 7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5349519" y="3944759"/>
            <a:ext cx="353034" cy="200634"/>
          </a:xfrm>
          <a:prstGeom prst="rect">
            <a:avLst/>
          </a:prstGeom>
        </p:spPr>
      </p:pic>
      <p:pic>
        <p:nvPicPr>
          <p:cNvPr id="746" name="picture 74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5395239" y="4248289"/>
            <a:ext cx="257149" cy="200634"/>
          </a:xfrm>
          <a:prstGeom prst="rect">
            <a:avLst/>
          </a:prstGeom>
        </p:spPr>
      </p:pic>
      <p:pic>
        <p:nvPicPr>
          <p:cNvPr id="748" name="picture 74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5386984" y="4862969"/>
            <a:ext cx="259689" cy="198094"/>
          </a:xfrm>
          <a:prstGeom prst="rect">
            <a:avLst/>
          </a:prstGeom>
        </p:spPr>
      </p:pic>
      <p:pic>
        <p:nvPicPr>
          <p:cNvPr id="750" name="picture 75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5396509" y="4551819"/>
            <a:ext cx="250164" cy="200634"/>
          </a:xfrm>
          <a:prstGeom prst="rect">
            <a:avLst/>
          </a:prstGeom>
        </p:spPr>
      </p:pic>
      <p:pic>
        <p:nvPicPr>
          <p:cNvPr id="752" name="picture 75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5405399" y="5169039"/>
            <a:ext cx="244449" cy="200634"/>
          </a:xfrm>
          <a:prstGeom prst="rect">
            <a:avLst/>
          </a:prstGeom>
        </p:spPr>
      </p:pic>
      <p:pic>
        <p:nvPicPr>
          <p:cNvPr id="754" name="picture 75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3777894" y="4248289"/>
            <a:ext cx="142849" cy="198094"/>
          </a:xfrm>
          <a:prstGeom prst="rect">
            <a:avLst/>
          </a:prstGeom>
        </p:spPr>
      </p:pic>
      <p:pic>
        <p:nvPicPr>
          <p:cNvPr id="756" name="picture 75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3786784" y="3944759"/>
            <a:ext cx="103479" cy="19809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50825" y="189865"/>
            <a:ext cx="6096000" cy="506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2700" b="1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统计法</a:t>
            </a:r>
            <a:endParaRPr lang="zh-CN" sz="2700" b="1" kern="0" spc="6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316855" y="3134995"/>
            <a:ext cx="3213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件</a:t>
            </a:r>
            <a:endParaRPr lang="zh-CN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6" name="table 826"/>
          <p:cNvGraphicFramePr>
            <a:graphicFrameLocks noGrp="1"/>
          </p:cNvGraphicFramePr>
          <p:nvPr/>
        </p:nvGraphicFramePr>
        <p:xfrm>
          <a:off x="3387039" y="3184664"/>
          <a:ext cx="5417820" cy="2922905"/>
        </p:xfrm>
        <a:graphic>
          <a:graphicData uri="http://schemas.openxmlformats.org/drawingml/2006/table">
            <a:tbl>
              <a:tblPr/>
              <a:tblGrid>
                <a:gridCol w="676910"/>
                <a:gridCol w="779780"/>
                <a:gridCol w="1021080"/>
                <a:gridCol w="1805940"/>
                <a:gridCol w="1134110"/>
              </a:tblGrid>
              <a:tr h="6858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400" dirty="0"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/>
                      </a:endParaRPr>
                    </a:p>
                    <a:p>
                      <a:pPr marL="149225" algn="l" rtl="0" eaLnBrk="0">
                        <a:lnSpc>
                          <a:spcPct val="86000"/>
                        </a:lnSpc>
                      </a:pPr>
                      <a:r>
                        <a:rPr sz="2100" kern="0" spc="-110" dirty="0">
                          <a:solidFill>
                            <a:srgbClr val="020202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产品</a:t>
                      </a:r>
                      <a:endParaRPr sz="2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400" dirty="0"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/>
                      </a:endParaRPr>
                    </a:p>
                    <a:p>
                      <a:pPr marL="299085" indent="-142240" algn="l" rtl="0" eaLnBrk="0">
                        <a:lnSpc>
                          <a:spcPct val="85000"/>
                        </a:lnSpc>
                        <a:spcBef>
                          <a:spcPts val="0"/>
                        </a:spcBef>
                      </a:pPr>
                      <a:r>
                        <a:rPr sz="2100" kern="0" spc="-220" dirty="0">
                          <a:solidFill>
                            <a:srgbClr val="0D0D0D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不良数</a:t>
                      </a:r>
                      <a:r>
                        <a:rPr sz="2100" kern="0" spc="0" dirty="0">
                          <a:solidFill>
                            <a:srgbClr val="0D0D0D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2200" kern="0" spc="-100" dirty="0">
                          <a:solidFill>
                            <a:srgbClr val="09090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(件)</a:t>
                      </a:r>
                      <a:endParaRPr sz="2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3000"/>
                        </a:lnSpc>
                      </a:pPr>
                      <a:endParaRPr sz="300" dirty="0"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/>
                      </a:endParaRPr>
                    </a:p>
                    <a:p>
                      <a:pPr marL="704215" indent="-586740" algn="l" rtl="0" eaLnBrk="0">
                        <a:lnSpc>
                          <a:spcPct val="101000"/>
                        </a:lnSpc>
                      </a:pPr>
                      <a:r>
                        <a:rPr sz="2100" kern="0" spc="-300" dirty="0">
                          <a:solidFill>
                            <a:srgbClr val="2E2E2E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占不良总数比率</a:t>
                      </a:r>
                      <a:r>
                        <a:rPr sz="2100" kern="0" spc="0" dirty="0">
                          <a:solidFill>
                            <a:srgbClr val="2E2E2E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1900" kern="0" spc="90" dirty="0">
                          <a:solidFill>
                            <a:srgbClr val="35353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/>
                        </a:rPr>
                        <a:t>(%)</a:t>
                      </a:r>
                      <a:endParaRPr sz="1900" dirty="0"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3000"/>
                        </a:lnSpc>
                      </a:pPr>
                      <a:endParaRPr sz="300" dirty="0"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/>
                      </a:endParaRPr>
                    </a:p>
                    <a:p>
                      <a:pPr marL="360680" indent="-265430" algn="l" rtl="0" eaLnBrk="0">
                        <a:lnSpc>
                          <a:spcPct val="101000"/>
                        </a:lnSpc>
                      </a:pPr>
                      <a:r>
                        <a:rPr sz="2100" kern="0" spc="-230" dirty="0">
                          <a:solidFill>
                            <a:srgbClr val="010101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累计比率</a:t>
                      </a:r>
                      <a:r>
                        <a:rPr sz="2100" kern="0" spc="0" dirty="0">
                          <a:solidFill>
                            <a:srgbClr val="010101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1900" kern="0" spc="90" dirty="0">
                          <a:solidFill>
                            <a:srgbClr val="3A3A3A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/>
                        </a:rPr>
                        <a:t>(%)</a:t>
                      </a:r>
                      <a:endParaRPr sz="1900" dirty="0"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93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微软雅黑" panose="020B0503020204020204" charset="-122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0000"/>
                        </a:lnSpc>
                      </a:pPr>
                      <a:endParaRPr sz="300" dirty="0"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/>
                      </a:endParaRPr>
                    </a:p>
                    <a:p>
                      <a:pPr marL="323850" algn="l" rtl="0" eaLnBrk="0">
                        <a:lnSpc>
                          <a:spcPct val="71000"/>
                        </a:lnSpc>
                        <a:spcBef>
                          <a:spcPts val="5"/>
                        </a:spcBef>
                      </a:pPr>
                      <a:r>
                        <a:rPr sz="1800" kern="0" spc="30" dirty="0">
                          <a:solidFill>
                            <a:srgbClr val="020202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/>
                        </a:rPr>
                        <a:t>A</a:t>
                      </a:r>
                      <a:endParaRPr sz="1800" dirty="0"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sz="300" dirty="0"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/>
                      </a:endParaRPr>
                    </a:p>
                    <a:p>
                      <a:pPr marL="356235" algn="l" rtl="0" eaLnBrk="0">
                        <a:lnSpc>
                          <a:spcPct val="88000"/>
                        </a:lnSpc>
                        <a:spcBef>
                          <a:spcPts val="0"/>
                        </a:spcBef>
                      </a:pPr>
                      <a:r>
                        <a:rPr sz="1500" kern="0" spc="40" dirty="0">
                          <a:solidFill>
                            <a:srgbClr val="424242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/>
                        </a:rPr>
                        <a:t>130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sz="300" dirty="0"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/>
                      </a:endParaRPr>
                    </a:p>
                    <a:p>
                      <a:pPr marL="713740" algn="l" rtl="0" eaLnBrk="0">
                        <a:lnSpc>
                          <a:spcPct val="88000"/>
                        </a:lnSpc>
                        <a:spcBef>
                          <a:spcPts val="0"/>
                        </a:spcBef>
                      </a:pPr>
                      <a:r>
                        <a:rPr sz="1500" kern="0" spc="60" dirty="0">
                          <a:solidFill>
                            <a:srgbClr val="020202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/>
                        </a:rPr>
                        <a:t>66.7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微软雅黑" panose="020B0503020204020204" charset="-122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微软雅黑" panose="020B0503020204020204" charset="-122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6000"/>
                        </a:lnSpc>
                      </a:pPr>
                      <a:endParaRPr sz="300" dirty="0"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/>
                      </a:endParaRPr>
                    </a:p>
                    <a:p>
                      <a:pPr marL="348615" algn="l" rtl="0" eaLnBrk="0">
                        <a:lnSpc>
                          <a:spcPct val="86000"/>
                        </a:lnSpc>
                        <a:spcBef>
                          <a:spcPts val="5"/>
                        </a:spcBef>
                      </a:pPr>
                      <a:r>
                        <a:rPr sz="1500" kern="0" spc="-10" dirty="0">
                          <a:solidFill>
                            <a:srgbClr val="0A0A0A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/>
                        </a:rPr>
                        <a:t>B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微软雅黑" panose="020B0503020204020204" charset="-122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sz="300" dirty="0"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/>
                      </a:endParaRPr>
                    </a:p>
                    <a:p>
                      <a:pPr marL="726440" algn="l" rtl="0" eaLnBrk="0">
                        <a:lnSpc>
                          <a:spcPct val="88000"/>
                        </a:lnSpc>
                        <a:spcBef>
                          <a:spcPts val="0"/>
                        </a:spcBef>
                      </a:pPr>
                      <a:r>
                        <a:rPr sz="1500" kern="0" spc="10" dirty="0">
                          <a:solidFill>
                            <a:srgbClr val="44444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/>
                        </a:rPr>
                        <a:t>17.9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sz="300" dirty="0"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/>
                      </a:endParaRPr>
                    </a:p>
                    <a:p>
                      <a:pPr marL="370205" algn="l" rtl="0" eaLnBrk="0">
                        <a:lnSpc>
                          <a:spcPct val="88000"/>
                        </a:lnSpc>
                        <a:spcBef>
                          <a:spcPts val="0"/>
                        </a:spcBef>
                      </a:pPr>
                      <a:r>
                        <a:rPr sz="1500" kern="0" spc="50" dirty="0">
                          <a:solidFill>
                            <a:srgbClr val="020202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/>
                        </a:rPr>
                        <a:t>84.6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sz="300" dirty="0"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/>
                      </a:endParaRPr>
                    </a:p>
                    <a:p>
                      <a:pPr marL="298450" algn="l" rtl="0" eaLnBrk="0">
                        <a:lnSpc>
                          <a:spcPct val="88000"/>
                        </a:lnSpc>
                        <a:spcBef>
                          <a:spcPts val="0"/>
                        </a:spcBef>
                      </a:pPr>
                      <a:r>
                        <a:rPr sz="1500" kern="0" spc="120" dirty="0">
                          <a:solidFill>
                            <a:srgbClr val="020202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/>
                        </a:rPr>
                        <a:t>3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sz="300" dirty="0"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/>
                      </a:endParaRPr>
                    </a:p>
                    <a:p>
                      <a:pPr marL="327025" algn="l" rtl="0" eaLnBrk="0">
                        <a:lnSpc>
                          <a:spcPct val="88000"/>
                        </a:lnSpc>
                        <a:spcBef>
                          <a:spcPts val="0"/>
                        </a:spcBef>
                      </a:pPr>
                      <a:r>
                        <a:rPr sz="1500" kern="0" spc="20" dirty="0">
                          <a:solidFill>
                            <a:srgbClr val="04040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/>
                        </a:rPr>
                        <a:t>C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微软雅黑" panose="020B0503020204020204" charset="-122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sz="300" dirty="0"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/>
                      </a:endParaRPr>
                    </a:p>
                    <a:p>
                      <a:pPr marL="778510" algn="l" rtl="0" eaLnBrk="0">
                        <a:lnSpc>
                          <a:spcPct val="88000"/>
                        </a:lnSpc>
                        <a:spcBef>
                          <a:spcPts val="0"/>
                        </a:spcBef>
                      </a:pPr>
                      <a:r>
                        <a:rPr sz="1500" kern="0" spc="-40" dirty="0">
                          <a:solidFill>
                            <a:srgbClr val="05050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/>
                        </a:rPr>
                        <a:t>5.1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sz="300" dirty="0"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/>
                      </a:endParaRPr>
                    </a:p>
                    <a:p>
                      <a:pPr marL="370205" algn="l" rtl="0" eaLnBrk="0">
                        <a:lnSpc>
                          <a:spcPct val="88000"/>
                        </a:lnSpc>
                        <a:spcBef>
                          <a:spcPts val="0"/>
                        </a:spcBef>
                      </a:pPr>
                      <a:r>
                        <a:rPr sz="1500" kern="0" spc="40" dirty="0">
                          <a:solidFill>
                            <a:srgbClr val="020202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/>
                        </a:rPr>
                        <a:t>89.7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0000"/>
                        </a:lnSpc>
                      </a:pPr>
                      <a:endParaRPr sz="300" dirty="0"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/>
                      </a:endParaRPr>
                    </a:p>
                    <a:p>
                      <a:pPr marL="281305" algn="l" rtl="0" eaLnBrk="0">
                        <a:lnSpc>
                          <a:spcPct val="71000"/>
                        </a:lnSpc>
                        <a:spcBef>
                          <a:spcPts val="5"/>
                        </a:spcBef>
                      </a:pPr>
                      <a:r>
                        <a:rPr sz="1800" kern="0" spc="30" dirty="0">
                          <a:solidFill>
                            <a:srgbClr val="0A0A0A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/>
                        </a:rPr>
                        <a:t>4</a:t>
                      </a:r>
                      <a:endParaRPr sz="1800" dirty="0"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6000"/>
                        </a:lnSpc>
                      </a:pPr>
                      <a:endParaRPr sz="300" dirty="0"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/>
                      </a:endParaRPr>
                    </a:p>
                    <a:p>
                      <a:pPr marL="330200" algn="l" rtl="0" eaLnBrk="0">
                        <a:lnSpc>
                          <a:spcPct val="86000"/>
                        </a:lnSpc>
                        <a:spcBef>
                          <a:spcPts val="5"/>
                        </a:spcBef>
                      </a:pPr>
                      <a:r>
                        <a:rPr sz="1500" kern="0" spc="90" dirty="0">
                          <a:solidFill>
                            <a:srgbClr val="09090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/>
                        </a:rPr>
                        <a:t>D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微软雅黑" panose="020B0503020204020204" charset="-122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sz="300" dirty="0"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/>
                      </a:endParaRPr>
                    </a:p>
                    <a:p>
                      <a:pPr marL="758825" algn="l" rtl="0" eaLnBrk="0">
                        <a:lnSpc>
                          <a:spcPct val="88000"/>
                        </a:lnSpc>
                        <a:spcBef>
                          <a:spcPts val="0"/>
                        </a:spcBef>
                      </a:pPr>
                      <a:r>
                        <a:rPr sz="1500" kern="0" spc="-1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/>
                        </a:rPr>
                        <a:t>4.1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sz="300" dirty="0"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/>
                      </a:endParaRPr>
                    </a:p>
                    <a:p>
                      <a:pPr marL="370205" algn="l" rtl="0" eaLnBrk="0">
                        <a:lnSpc>
                          <a:spcPct val="88000"/>
                        </a:lnSpc>
                        <a:spcBef>
                          <a:spcPts val="0"/>
                        </a:spcBef>
                      </a:pPr>
                      <a:r>
                        <a:rPr sz="1500" kern="0" spc="4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/>
                        </a:rPr>
                        <a:t>93.8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7000"/>
                        </a:lnSpc>
                      </a:pPr>
                      <a:endParaRPr sz="300" dirty="0"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/>
                      </a:endParaRPr>
                    </a:p>
                    <a:p>
                      <a:pPr marL="296545" algn="l" rtl="0" eaLnBrk="0">
                        <a:lnSpc>
                          <a:spcPct val="87000"/>
                        </a:lnSpc>
                        <a:spcBef>
                          <a:spcPts val="0"/>
                        </a:spcBef>
                      </a:pPr>
                      <a:r>
                        <a:rPr sz="1500" kern="0" spc="5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/>
                        </a:rPr>
                        <a:t>5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6000"/>
                        </a:lnSpc>
                      </a:pPr>
                      <a:endParaRPr sz="200" dirty="0"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/>
                      </a:endParaRPr>
                    </a:p>
                    <a:p>
                      <a:pPr marL="194945" algn="l" rtl="0" eaLnBrk="0">
                        <a:lnSpc>
                          <a:spcPct val="86000"/>
                        </a:lnSpc>
                        <a:spcBef>
                          <a:spcPts val="0"/>
                        </a:spcBef>
                      </a:pPr>
                      <a:r>
                        <a:rPr sz="1800" kern="0" spc="-10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其他</a:t>
                      </a:r>
                      <a:endParaRPr sz="1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微软雅黑" panose="020B0503020204020204" charset="-122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sz="300" dirty="0"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/>
                      </a:endParaRPr>
                    </a:p>
                    <a:p>
                      <a:pPr marL="771525" algn="l" rtl="0" eaLnBrk="0">
                        <a:lnSpc>
                          <a:spcPct val="88000"/>
                        </a:lnSpc>
                        <a:spcBef>
                          <a:spcPts val="0"/>
                        </a:spcBef>
                      </a:pPr>
                      <a:r>
                        <a:rPr sz="1500" kern="0" spc="30" dirty="0">
                          <a:solidFill>
                            <a:srgbClr val="020202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/>
                        </a:rPr>
                        <a:t>6.2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sz="300" dirty="0"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/>
                      </a:endParaRPr>
                    </a:p>
                    <a:p>
                      <a:pPr marL="402590" algn="l" rtl="0" eaLnBrk="0">
                        <a:lnSpc>
                          <a:spcPct val="88000"/>
                        </a:lnSpc>
                        <a:spcBef>
                          <a:spcPts val="0"/>
                        </a:spcBef>
                      </a:pPr>
                      <a:r>
                        <a:rPr sz="1500" kern="0" spc="50" dirty="0">
                          <a:solidFill>
                            <a:srgbClr val="30303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/>
                        </a:rPr>
                        <a:t>100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08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0000"/>
                        </a:lnSpc>
                      </a:pPr>
                      <a:endParaRPr sz="200" dirty="0"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/>
                      </a:endParaRPr>
                    </a:p>
                    <a:p>
                      <a:pPr marL="152400" algn="l" rtl="0" eaLnBrk="0">
                        <a:lnSpc>
                          <a:spcPct val="86000"/>
                        </a:lnSpc>
                        <a:spcBef>
                          <a:spcPts val="0"/>
                        </a:spcBef>
                      </a:pPr>
                      <a:r>
                        <a:rPr sz="1800" kern="0" spc="-120" dirty="0">
                          <a:solidFill>
                            <a:srgbClr val="020202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总计</a:t>
                      </a:r>
                      <a:endParaRPr sz="1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微软雅黑" panose="020B0503020204020204" charset="-122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微软雅黑" panose="020B0503020204020204" charset="-122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sz="300" dirty="0"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/>
                      </a:endParaRPr>
                    </a:p>
                    <a:p>
                      <a:pPr marL="746125" algn="l" rtl="0" eaLnBrk="0">
                        <a:lnSpc>
                          <a:spcPct val="88000"/>
                        </a:lnSpc>
                        <a:spcBef>
                          <a:spcPts val="0"/>
                        </a:spcBef>
                      </a:pPr>
                      <a:r>
                        <a:rPr sz="1500" kern="0" spc="50" dirty="0">
                          <a:solidFill>
                            <a:srgbClr val="30303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/>
                        </a:rPr>
                        <a:t>100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微软雅黑" panose="020B0503020204020204" charset="-122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30" name="textbox 830"/>
          <p:cNvSpPr/>
          <p:nvPr/>
        </p:nvSpPr>
        <p:spPr>
          <a:xfrm>
            <a:off x="2503805" y="1007707"/>
            <a:ext cx="7405369" cy="17316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ct val="96000"/>
              </a:lnSpc>
              <a:spcBef>
                <a:spcPts val="1430"/>
              </a:spcBef>
            </a:pP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主要不良项目为破损</a:t>
            </a:r>
            <a:r>
              <a:rPr sz="2000" kern="0" spc="-2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，该破损为当月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份生产许多产品的破损总合，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再将产品用排列图进行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分析如下：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33045" algn="l" rtl="0" eaLnBrk="0">
              <a:lnSpc>
                <a:spcPct val="83000"/>
              </a:lnSpc>
              <a:spcBef>
                <a:spcPts val="220"/>
              </a:spcBef>
            </a:pP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破损不良数</a:t>
            </a:r>
            <a:r>
              <a:rPr sz="2000" kern="0" spc="-3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=195件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34950" algn="l" rtl="0" eaLnBrk="0">
              <a:lnSpc>
                <a:spcPts val="2590"/>
              </a:lnSpc>
            </a:pP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产品依次为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40" name="picture 8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488347" y="3340569"/>
            <a:ext cx="504024" cy="279234"/>
          </a:xfrm>
          <a:prstGeom prst="rect">
            <a:avLst/>
          </a:prstGeom>
        </p:spPr>
      </p:pic>
      <p:pic>
        <p:nvPicPr>
          <p:cNvPr id="842" name="picture 8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189715" y="5872518"/>
            <a:ext cx="353034" cy="200634"/>
          </a:xfrm>
          <a:prstGeom prst="rect">
            <a:avLst/>
          </a:prstGeom>
        </p:spPr>
      </p:pic>
      <p:pic>
        <p:nvPicPr>
          <p:cNvPr id="844" name="picture 8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239245" y="4389792"/>
            <a:ext cx="247624" cy="200634"/>
          </a:xfrm>
          <a:prstGeom prst="rect">
            <a:avLst/>
          </a:prstGeom>
        </p:spPr>
      </p:pic>
      <p:pic>
        <p:nvPicPr>
          <p:cNvPr id="846" name="picture 8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5245595" y="4761268"/>
            <a:ext cx="246989" cy="200634"/>
          </a:xfrm>
          <a:prstGeom prst="rect">
            <a:avLst/>
          </a:prstGeom>
        </p:spPr>
      </p:pic>
      <p:pic>
        <p:nvPicPr>
          <p:cNvPr id="848" name="picture 8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5245595" y="5502948"/>
            <a:ext cx="245719" cy="198094"/>
          </a:xfrm>
          <a:prstGeom prst="rect">
            <a:avLst/>
          </a:prstGeom>
        </p:spPr>
      </p:pic>
      <p:pic>
        <p:nvPicPr>
          <p:cNvPr id="850" name="picture 85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5290680" y="5131472"/>
            <a:ext cx="146024" cy="200634"/>
          </a:xfrm>
          <a:prstGeom prst="rect">
            <a:avLst/>
          </a:prstGeom>
        </p:spPr>
      </p:pic>
      <p:pic>
        <p:nvPicPr>
          <p:cNvPr id="852" name="picture 85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3670795" y="4389793"/>
            <a:ext cx="142849" cy="198094"/>
          </a:xfrm>
          <a:prstGeom prst="rect">
            <a:avLst/>
          </a:prstGeom>
        </p:spPr>
      </p:pic>
      <p:pic>
        <p:nvPicPr>
          <p:cNvPr id="854" name="picture 85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3679685" y="4020858"/>
            <a:ext cx="103479" cy="19809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78130" y="181610"/>
            <a:ext cx="6096000" cy="4959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3335" algn="l" rtl="0" eaLnBrk="0">
              <a:lnSpc>
                <a:spcPct val="94000"/>
              </a:lnSpc>
            </a:pPr>
            <a:r>
              <a:rPr sz="2800" b="1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范例</a:t>
            </a:r>
            <a:endParaRPr lang="zh-CN" altLang="en-US" sz="2800" b="1" kern="0" spc="6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textbox 860"/>
          <p:cNvSpPr/>
          <p:nvPr/>
        </p:nvSpPr>
        <p:spPr>
          <a:xfrm>
            <a:off x="1760033" y="1323737"/>
            <a:ext cx="7974965" cy="152336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0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3970" indent="17780" algn="l" rtl="0" eaLnBrk="0">
              <a:lnSpc>
                <a:spcPct val="98000"/>
              </a:lnSpc>
            </a:pP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因果分析图</a:t>
            </a:r>
            <a:r>
              <a:rPr sz="2000" kern="0" spc="-2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，是将造成某项结果的众多原因，</a:t>
            </a:r>
            <a:r>
              <a:rPr sz="2000" kern="0" spc="-4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以系统的方式进行图解，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即以图来表达结果与原因之间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关系。</a:t>
            </a:r>
            <a:r>
              <a:rPr sz="2000" kern="0" spc="-4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因其形状像鱼骨</a:t>
            </a:r>
            <a:r>
              <a:rPr sz="2000" kern="0" spc="-2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，又称（鱼骨图）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0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这个概念是日本品管权威石川馨博士提出的。又可以称为“石川图”</a:t>
            </a:r>
            <a:r>
              <a:rPr sz="20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也可以叫树枝图。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1000"/>
              </a:lnSpc>
              <a:spcBef>
                <a:spcPts val="215"/>
              </a:spcBef>
            </a:pP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是QC小组进行课题攻关的一种方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法。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70" name="picture 87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986923" y="4644694"/>
            <a:ext cx="4107840" cy="76200"/>
          </a:xfrm>
          <a:prstGeom prst="rect">
            <a:avLst/>
          </a:prstGeom>
        </p:spPr>
      </p:pic>
      <p:pic>
        <p:nvPicPr>
          <p:cNvPr id="872" name="picture 8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033659" y="4138282"/>
            <a:ext cx="1777974" cy="1519682"/>
          </a:xfrm>
          <a:prstGeom prst="rect">
            <a:avLst/>
          </a:prstGeom>
        </p:spPr>
      </p:pic>
      <p:pic>
        <p:nvPicPr>
          <p:cNvPr id="876" name="picture 8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213221" y="4682794"/>
            <a:ext cx="614273" cy="1243914"/>
          </a:xfrm>
          <a:prstGeom prst="rect">
            <a:avLst/>
          </a:prstGeom>
        </p:spPr>
      </p:pic>
      <p:pic>
        <p:nvPicPr>
          <p:cNvPr id="880" name="picture 88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214643" y="4031284"/>
            <a:ext cx="864895" cy="651510"/>
          </a:xfrm>
          <a:prstGeom prst="rect">
            <a:avLst/>
          </a:prstGeom>
        </p:spPr>
      </p:pic>
      <p:graphicFrame>
        <p:nvGraphicFramePr>
          <p:cNvPr id="882" name="table 882"/>
          <p:cNvGraphicFramePr>
            <a:graphicFrameLocks noGrp="1"/>
          </p:cNvGraphicFramePr>
          <p:nvPr/>
        </p:nvGraphicFramePr>
        <p:xfrm>
          <a:off x="8015185" y="4299407"/>
          <a:ext cx="470535" cy="1024255"/>
        </p:xfrm>
        <a:graphic>
          <a:graphicData uri="http://schemas.openxmlformats.org/drawingml/2006/table">
            <a:tbl>
              <a:tblPr/>
              <a:tblGrid>
                <a:gridCol w="470535"/>
              </a:tblGrid>
              <a:tr h="102425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700" dirty="0"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/>
                      </a:endParaRPr>
                    </a:p>
                    <a:p>
                      <a:pPr marL="50800" algn="l" rtl="0" eaLnBrk="0">
                        <a:lnSpc>
                          <a:spcPct val="94000"/>
                        </a:lnSpc>
                      </a:pPr>
                      <a:r>
                        <a:rPr sz="17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质量问题</a:t>
                      </a:r>
                      <a:endParaRPr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eaVert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84" name="picture 88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5406898" y="5292394"/>
            <a:ext cx="456170" cy="363968"/>
          </a:xfrm>
          <a:prstGeom prst="rect">
            <a:avLst/>
          </a:prstGeom>
        </p:spPr>
      </p:pic>
      <p:graphicFrame>
        <p:nvGraphicFramePr>
          <p:cNvPr id="886" name="table 886"/>
          <p:cNvGraphicFramePr>
            <a:graphicFrameLocks noGrp="1"/>
          </p:cNvGraphicFramePr>
          <p:nvPr/>
        </p:nvGraphicFramePr>
        <p:xfrm>
          <a:off x="4269613" y="3760050"/>
          <a:ext cx="471170" cy="331470"/>
        </p:xfrm>
        <a:graphic>
          <a:graphicData uri="http://schemas.openxmlformats.org/drawingml/2006/table">
            <a:tbl>
              <a:tblPr/>
              <a:tblGrid>
                <a:gridCol w="471170"/>
              </a:tblGrid>
              <a:tr h="3314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700" dirty="0"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/>
                      </a:endParaRPr>
                    </a:p>
                    <a:p>
                      <a:pPr marL="50800" algn="l" rtl="0" eaLnBrk="0">
                        <a:lnSpc>
                          <a:spcPct val="94000"/>
                        </a:lnSpc>
                        <a:spcBef>
                          <a:spcPts val="5"/>
                        </a:spcBef>
                      </a:pPr>
                      <a:r>
                        <a:rPr sz="17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机</a:t>
                      </a:r>
                      <a:endParaRPr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eaVert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88" name="table 888"/>
          <p:cNvGraphicFramePr>
            <a:graphicFrameLocks noGrp="1"/>
          </p:cNvGraphicFramePr>
          <p:nvPr/>
        </p:nvGraphicFramePr>
        <p:xfrm>
          <a:off x="3711689" y="5542419"/>
          <a:ext cx="471170" cy="332105"/>
        </p:xfrm>
        <a:graphic>
          <a:graphicData uri="http://schemas.openxmlformats.org/drawingml/2006/table">
            <a:tbl>
              <a:tblPr/>
              <a:tblGrid>
                <a:gridCol w="471170"/>
              </a:tblGrid>
              <a:tr h="33210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700" dirty="0"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/>
                      </a:endParaRPr>
                    </a:p>
                    <a:p>
                      <a:pPr marL="50800" algn="l" rtl="0" eaLnBrk="0">
                        <a:lnSpc>
                          <a:spcPct val="93000"/>
                        </a:lnSpc>
                      </a:pPr>
                      <a:r>
                        <a:rPr sz="17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法</a:t>
                      </a:r>
                      <a:endParaRPr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eaVert">
                    <a:lnL w="952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90" name="table 890"/>
          <p:cNvGraphicFramePr>
            <a:graphicFrameLocks noGrp="1"/>
          </p:cNvGraphicFramePr>
          <p:nvPr/>
        </p:nvGraphicFramePr>
        <p:xfrm>
          <a:off x="5893066" y="3705288"/>
          <a:ext cx="471170" cy="331470"/>
        </p:xfrm>
        <a:graphic>
          <a:graphicData uri="http://schemas.openxmlformats.org/drawingml/2006/table">
            <a:tbl>
              <a:tblPr/>
              <a:tblGrid>
                <a:gridCol w="471170"/>
              </a:tblGrid>
              <a:tr h="3314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700" dirty="0"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/>
                      </a:endParaRPr>
                    </a:p>
                    <a:p>
                      <a:pPr marL="50800" algn="l" rtl="0" eaLnBrk="0">
                        <a:lnSpc>
                          <a:spcPct val="94000"/>
                        </a:lnSpc>
                      </a:pPr>
                      <a:r>
                        <a:rPr sz="17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人</a:t>
                      </a:r>
                      <a:endParaRPr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eaVert">
                    <a:lnL w="952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92" name="table 892"/>
          <p:cNvGraphicFramePr>
            <a:graphicFrameLocks noGrp="1"/>
          </p:cNvGraphicFramePr>
          <p:nvPr/>
        </p:nvGraphicFramePr>
        <p:xfrm>
          <a:off x="5974689" y="5866269"/>
          <a:ext cx="471170" cy="332105"/>
        </p:xfrm>
        <a:graphic>
          <a:graphicData uri="http://schemas.openxmlformats.org/drawingml/2006/table">
            <a:tbl>
              <a:tblPr/>
              <a:tblGrid>
                <a:gridCol w="471170"/>
              </a:tblGrid>
              <a:tr h="33210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700" dirty="0"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/>
                      </a:endParaRPr>
                    </a:p>
                    <a:p>
                      <a:pPr marL="50800" algn="l" rtl="0" eaLnBrk="0">
                        <a:lnSpc>
                          <a:spcPct val="94000"/>
                        </a:lnSpc>
                      </a:pPr>
                      <a:r>
                        <a:rPr sz="17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料</a:t>
                      </a:r>
                      <a:endParaRPr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eaVert">
                    <a:lnL w="952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94" name="table 894"/>
          <p:cNvGraphicFramePr>
            <a:graphicFrameLocks noGrp="1"/>
          </p:cNvGraphicFramePr>
          <p:nvPr/>
        </p:nvGraphicFramePr>
        <p:xfrm>
          <a:off x="4878971" y="5649582"/>
          <a:ext cx="471170" cy="332105"/>
        </p:xfrm>
        <a:graphic>
          <a:graphicData uri="http://schemas.openxmlformats.org/drawingml/2006/table">
            <a:tbl>
              <a:tblPr/>
              <a:tblGrid>
                <a:gridCol w="471170"/>
              </a:tblGrid>
              <a:tr h="33210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700" dirty="0"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/>
                      </a:endParaRPr>
                    </a:p>
                    <a:p>
                      <a:pPr marL="50800" algn="l" rtl="0" eaLnBrk="0">
                        <a:lnSpc>
                          <a:spcPct val="94000"/>
                        </a:lnSpc>
                        <a:spcBef>
                          <a:spcPts val="0"/>
                        </a:spcBef>
                      </a:pPr>
                      <a:r>
                        <a:rPr sz="17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环</a:t>
                      </a:r>
                      <a:endParaRPr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eaVert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96" name="picture 89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4899279" y="4086631"/>
            <a:ext cx="456183" cy="255638"/>
          </a:xfrm>
          <a:prstGeom prst="rect">
            <a:avLst/>
          </a:prstGeom>
        </p:spPr>
      </p:pic>
      <p:pic>
        <p:nvPicPr>
          <p:cNvPr id="898" name="picture 89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6573049" y="4084954"/>
            <a:ext cx="506488" cy="203733"/>
          </a:xfrm>
          <a:prstGeom prst="rect">
            <a:avLst/>
          </a:prstGeom>
        </p:spPr>
      </p:pic>
      <p:pic>
        <p:nvPicPr>
          <p:cNvPr id="900" name="picture 90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6522732" y="5347157"/>
            <a:ext cx="760297" cy="76200"/>
          </a:xfrm>
          <a:prstGeom prst="rect">
            <a:avLst/>
          </a:prstGeom>
        </p:spPr>
      </p:pic>
      <p:pic>
        <p:nvPicPr>
          <p:cNvPr id="902" name="picture 90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5964809" y="4968544"/>
            <a:ext cx="709993" cy="76200"/>
          </a:xfrm>
          <a:prstGeom prst="rect">
            <a:avLst/>
          </a:prstGeom>
        </p:spPr>
      </p:pic>
      <p:pic>
        <p:nvPicPr>
          <p:cNvPr id="904" name="picture 90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3885183" y="4968544"/>
            <a:ext cx="608241" cy="762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78130" y="181610"/>
            <a:ext cx="2077085" cy="4959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3335" algn="l" rtl="0" eaLnBrk="0">
              <a:lnSpc>
                <a:spcPct val="94000"/>
              </a:lnSpc>
            </a:pPr>
            <a:r>
              <a:rPr lang="zh-CN" sz="2800" b="1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因果分析</a:t>
            </a:r>
            <a:r>
              <a:rPr lang="zh-CN" sz="2800" b="1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法</a:t>
            </a:r>
            <a:endParaRPr lang="zh-CN" sz="2800" b="1" kern="0" spc="6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4"/>
          <p:cNvGrpSpPr/>
          <p:nvPr/>
        </p:nvGrpSpPr>
        <p:grpSpPr>
          <a:xfrm rot="21600000">
            <a:off x="2974695" y="3489274"/>
            <a:ext cx="2087219" cy="1364538"/>
            <a:chOff x="0" y="0"/>
            <a:chExt cx="2087219" cy="1364538"/>
          </a:xfrm>
        </p:grpSpPr>
        <p:pic>
          <p:nvPicPr>
            <p:cNvPr id="914" name="picture 91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2087219" cy="1364538"/>
            </a:xfrm>
            <a:prstGeom prst="rect">
              <a:avLst/>
            </a:prstGeom>
          </p:spPr>
        </p:pic>
        <p:sp>
          <p:nvSpPr>
            <p:cNvPr id="916" name="textbox 916"/>
            <p:cNvSpPr/>
            <p:nvPr/>
          </p:nvSpPr>
          <p:spPr>
            <a:xfrm>
              <a:off x="-12700" y="-12700"/>
              <a:ext cx="2112645" cy="143891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0000"/>
                </a:lnSpc>
              </a:pPr>
              <a:endParaRPr sz="10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algn="l" rtl="0" eaLnBrk="0">
                <a:lnSpc>
                  <a:spcPct val="101000"/>
                </a:lnSpc>
              </a:pPr>
              <a:endParaRPr sz="10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algn="l" rtl="0" eaLnBrk="0">
                <a:lnSpc>
                  <a:spcPct val="101000"/>
                </a:lnSpc>
              </a:pPr>
              <a:endParaRPr sz="10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algn="l" rtl="0" eaLnBrk="0">
                <a:lnSpc>
                  <a:spcPct val="101000"/>
                </a:lnSpc>
              </a:pPr>
              <a:endParaRPr sz="10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850265" algn="l" rtl="0" eaLnBrk="0">
                <a:lnSpc>
                  <a:spcPct val="86000"/>
                </a:lnSpc>
                <a:spcBef>
                  <a:spcPts val="0"/>
                </a:spcBef>
              </a:pPr>
              <a:r>
                <a:rPr sz="1700" kern="0" spc="5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Tahoma" panose="020B0604030504040204"/>
                </a:rPr>
                <a:t>ABC</a:t>
              </a:r>
              <a:endParaRPr sz="1700" dirty="0">
                <a:latin typeface="微软雅黑" panose="020B0503020204020204" charset="-122"/>
                <a:ea typeface="微软雅黑" panose="020B0503020204020204" charset="-122"/>
                <a:cs typeface="Tahoma" panose="020B0604030504040204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 rot="21600000">
            <a:off x="7401090" y="5024958"/>
            <a:ext cx="1816201" cy="732192"/>
            <a:chOff x="0" y="0"/>
            <a:chExt cx="1816201" cy="732192"/>
          </a:xfrm>
        </p:grpSpPr>
        <p:pic>
          <p:nvPicPr>
            <p:cNvPr id="922" name="picture 9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1816201" cy="732192"/>
            </a:xfrm>
            <a:prstGeom prst="rect">
              <a:avLst/>
            </a:prstGeom>
          </p:spPr>
        </p:pic>
        <p:sp>
          <p:nvSpPr>
            <p:cNvPr id="924" name="textbox 924"/>
            <p:cNvSpPr/>
            <p:nvPr/>
          </p:nvSpPr>
          <p:spPr>
            <a:xfrm>
              <a:off x="-12700" y="-12700"/>
              <a:ext cx="1842135" cy="80708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95000"/>
                </a:lnSpc>
              </a:pPr>
              <a:endParaRPr sz="10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algn="l" rtl="0" eaLnBrk="0">
                <a:lnSpc>
                  <a:spcPct val="7000"/>
                </a:lnSpc>
              </a:pPr>
              <a:endParaRPr sz="1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858520" algn="l" rtl="0" eaLnBrk="0">
                <a:lnSpc>
                  <a:spcPct val="86000"/>
                </a:lnSpc>
              </a:pPr>
              <a:r>
                <a:rPr sz="1700" kern="0" spc="-2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Tahoma" panose="020B0604030504040204"/>
                </a:rPr>
                <a:t>C</a:t>
              </a:r>
              <a:endParaRPr sz="1700" dirty="0">
                <a:latin typeface="微软雅黑" panose="020B0503020204020204" charset="-122"/>
                <a:ea typeface="微软雅黑" panose="020B0503020204020204" charset="-122"/>
                <a:cs typeface="Tahoma" panose="020B0604030504040204"/>
              </a:endParaRPr>
            </a:p>
          </p:txBody>
        </p:sp>
      </p:grpSp>
      <p:grpSp>
        <p:nvGrpSpPr>
          <p:cNvPr id="28" name="group 28"/>
          <p:cNvGrpSpPr/>
          <p:nvPr/>
        </p:nvGrpSpPr>
        <p:grpSpPr>
          <a:xfrm rot="21600000">
            <a:off x="7401090" y="3850601"/>
            <a:ext cx="1816201" cy="732205"/>
            <a:chOff x="0" y="0"/>
            <a:chExt cx="1816201" cy="732205"/>
          </a:xfrm>
        </p:grpSpPr>
        <p:pic>
          <p:nvPicPr>
            <p:cNvPr id="926" name="picture 9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1816201" cy="732205"/>
            </a:xfrm>
            <a:prstGeom prst="rect">
              <a:avLst/>
            </a:prstGeom>
          </p:spPr>
        </p:pic>
        <p:sp>
          <p:nvSpPr>
            <p:cNvPr id="928" name="textbox 928"/>
            <p:cNvSpPr/>
            <p:nvPr/>
          </p:nvSpPr>
          <p:spPr>
            <a:xfrm>
              <a:off x="-12700" y="-12700"/>
              <a:ext cx="1842135" cy="80962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97000"/>
                </a:lnSpc>
              </a:pPr>
              <a:endParaRPr sz="10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869315" algn="l" rtl="0" eaLnBrk="0">
                <a:lnSpc>
                  <a:spcPct val="85000"/>
                </a:lnSpc>
                <a:spcBef>
                  <a:spcPts val="5"/>
                </a:spcBef>
              </a:pPr>
              <a:r>
                <a:rPr sz="1700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Tahoma" panose="020B0604030504040204"/>
                </a:rPr>
                <a:t>B</a:t>
              </a:r>
              <a:endParaRPr sz="1700" dirty="0">
                <a:latin typeface="微软雅黑" panose="020B0503020204020204" charset="-122"/>
                <a:ea typeface="微软雅黑" panose="020B0503020204020204" charset="-122"/>
                <a:cs typeface="Tahoma" panose="020B0604030504040204"/>
              </a:endParaRPr>
            </a:p>
          </p:txBody>
        </p:sp>
      </p:grpSp>
      <p:grpSp>
        <p:nvGrpSpPr>
          <p:cNvPr id="30" name="group 30"/>
          <p:cNvGrpSpPr/>
          <p:nvPr/>
        </p:nvGrpSpPr>
        <p:grpSpPr>
          <a:xfrm rot="21600000">
            <a:off x="7310754" y="2676258"/>
            <a:ext cx="1816213" cy="732205"/>
            <a:chOff x="0" y="0"/>
            <a:chExt cx="1816213" cy="732205"/>
          </a:xfrm>
        </p:grpSpPr>
        <p:pic>
          <p:nvPicPr>
            <p:cNvPr id="932" name="picture 93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0" y="0"/>
              <a:ext cx="1816213" cy="732205"/>
            </a:xfrm>
            <a:prstGeom prst="rect">
              <a:avLst/>
            </a:prstGeom>
          </p:spPr>
        </p:pic>
        <p:sp>
          <p:nvSpPr>
            <p:cNvPr id="934" name="textbox 934"/>
            <p:cNvSpPr/>
            <p:nvPr/>
          </p:nvSpPr>
          <p:spPr>
            <a:xfrm>
              <a:off x="-12700" y="-12700"/>
              <a:ext cx="1842135" cy="80962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97000"/>
                </a:lnSpc>
              </a:pPr>
              <a:endParaRPr sz="10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850265" algn="l" rtl="0" eaLnBrk="0">
                <a:lnSpc>
                  <a:spcPct val="85000"/>
                </a:lnSpc>
                <a:spcBef>
                  <a:spcPts val="5"/>
                </a:spcBef>
              </a:pPr>
              <a:r>
                <a:rPr sz="1700" kern="0" spc="5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Tahoma" panose="020B0604030504040204"/>
                </a:rPr>
                <a:t>A</a:t>
              </a:r>
              <a:endParaRPr sz="1700" dirty="0">
                <a:latin typeface="微软雅黑" panose="020B0503020204020204" charset="-122"/>
                <a:ea typeface="微软雅黑" panose="020B0503020204020204" charset="-122"/>
                <a:cs typeface="Tahoma" panose="020B0604030504040204"/>
              </a:endParaRPr>
            </a:p>
          </p:txBody>
        </p:sp>
      </p:grpSp>
      <p:sp>
        <p:nvSpPr>
          <p:cNvPr id="936" name="textbox 936"/>
          <p:cNvSpPr/>
          <p:nvPr/>
        </p:nvSpPr>
        <p:spPr>
          <a:xfrm>
            <a:off x="3244293" y="1733848"/>
            <a:ext cx="5056504" cy="3028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algn="r" rtl="0" eaLnBrk="0">
              <a:lnSpc>
                <a:spcPct val="91000"/>
              </a:lnSpc>
            </a:pPr>
            <a:r>
              <a:rPr sz="2000" kern="0" spc="-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将混合的数据分别开来</a:t>
            </a:r>
            <a:r>
              <a:rPr sz="2000" kern="0" spc="-3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，然后进行比较的图。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938" name="picture 9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5313870" y="2942501"/>
            <a:ext cx="1467573" cy="561060"/>
          </a:xfrm>
          <a:prstGeom prst="rect">
            <a:avLst/>
          </a:prstGeom>
        </p:spPr>
      </p:pic>
      <p:pic>
        <p:nvPicPr>
          <p:cNvPr id="940" name="picture 9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5313870" y="3936174"/>
            <a:ext cx="1467573" cy="561060"/>
          </a:xfrm>
          <a:prstGeom prst="rect">
            <a:avLst/>
          </a:prstGeom>
        </p:spPr>
      </p:pic>
      <p:pic>
        <p:nvPicPr>
          <p:cNvPr id="942" name="picture 94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5313870" y="4929860"/>
            <a:ext cx="1467573" cy="561047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78130" y="186690"/>
            <a:ext cx="2077085" cy="4908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13335" algn="l" rtl="0" eaLnBrk="0">
              <a:lnSpc>
                <a:spcPct val="94000"/>
              </a:lnSpc>
            </a:pPr>
            <a:r>
              <a:rPr lang="zh-CN" sz="2800" b="1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分层法</a:t>
            </a:r>
            <a:endParaRPr lang="zh-CN" sz="2800" b="1" kern="0" spc="6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textbox 952"/>
          <p:cNvSpPr/>
          <p:nvPr/>
        </p:nvSpPr>
        <p:spPr>
          <a:xfrm>
            <a:off x="2094636" y="1384922"/>
            <a:ext cx="4265929" cy="44608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ts val="2885"/>
              </a:lnSpc>
              <a:tabLst>
                <a:tab pos="228600" algn="l"/>
              </a:tabLst>
            </a:pPr>
            <a:r>
              <a:rPr sz="23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endParaRPr sz="10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algn="l" rtl="0" eaLnBrk="0">
              <a:lnSpc>
                <a:spcPct val="112000"/>
              </a:lnSpc>
            </a:pPr>
            <a:endParaRPr sz="10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495300" algn="l" rtl="0" eaLnBrk="0">
              <a:lnSpc>
                <a:spcPct val="92000"/>
              </a:lnSpc>
              <a:spcBef>
                <a:spcPts val="610"/>
              </a:spcBef>
            </a:pP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•</a:t>
            </a:r>
            <a:r>
              <a:rPr sz="2000" kern="0" spc="5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 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最高主管的决心和承诺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95300" algn="l" rtl="0" eaLnBrk="0">
              <a:lnSpc>
                <a:spcPct val="91000"/>
              </a:lnSpc>
              <a:spcBef>
                <a:spcPts val="1415"/>
              </a:spcBef>
            </a:pP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•</a:t>
            </a:r>
            <a:r>
              <a:rPr sz="2000" kern="0" spc="4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让客户永远“忠诚于我们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95300" algn="l" rtl="0" eaLnBrk="0">
              <a:lnSpc>
                <a:spcPct val="91000"/>
              </a:lnSpc>
              <a:spcBef>
                <a:spcPts val="1415"/>
              </a:spcBef>
            </a:pP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•</a:t>
            </a:r>
            <a:r>
              <a:rPr sz="2000" kern="0" spc="4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争取品质要求严格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的顾客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r" rtl="0" eaLnBrk="0">
              <a:lnSpc>
                <a:spcPct val="91000"/>
              </a:lnSpc>
              <a:spcBef>
                <a:spcPts val="1415"/>
              </a:spcBef>
            </a:pP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•</a:t>
            </a:r>
            <a:r>
              <a:rPr sz="2000" kern="0" spc="4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推行全员“一票否决制”的活动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95300" algn="l" rtl="0" eaLnBrk="0">
              <a:lnSpc>
                <a:spcPct val="91000"/>
              </a:lnSpc>
              <a:spcBef>
                <a:spcPts val="1415"/>
              </a:spcBef>
            </a:pP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•</a:t>
            </a:r>
            <a:r>
              <a:rPr sz="2000" kern="0" spc="4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建立员工满意的企业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环境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95300" algn="l" rtl="0" eaLnBrk="0">
              <a:lnSpc>
                <a:spcPct val="91000"/>
              </a:lnSpc>
              <a:spcBef>
                <a:spcPts val="1415"/>
              </a:spcBef>
            </a:pP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•</a:t>
            </a:r>
            <a:r>
              <a:rPr sz="2000" kern="0" spc="5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 </a:t>
            </a: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重视教育训练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95300" algn="l" rtl="0" eaLnBrk="0">
              <a:lnSpc>
                <a:spcPct val="91000"/>
              </a:lnSpc>
              <a:spcBef>
                <a:spcPts val="1415"/>
              </a:spcBef>
            </a:pP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•</a:t>
            </a:r>
            <a:r>
              <a:rPr sz="2000" kern="0" spc="4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 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建立好的环境品质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7000"/>
              </a:lnSpc>
            </a:pPr>
            <a:endParaRPr sz="1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495300" algn="l" rtl="0" eaLnBrk="0">
              <a:lnSpc>
                <a:spcPct val="91000"/>
              </a:lnSpc>
              <a:spcBef>
                <a:spcPts val="5"/>
              </a:spcBef>
            </a:pP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•</a:t>
            </a:r>
            <a:r>
              <a:rPr sz="2000" kern="0" spc="5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 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永远培育供应商理念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962" name="picture 96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7895208" y="3428873"/>
            <a:ext cx="2860547" cy="2289047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78130" y="186690"/>
            <a:ext cx="4192270" cy="4908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13335" algn="l" rtl="0" eaLnBrk="0">
              <a:lnSpc>
                <a:spcPct val="94000"/>
              </a:lnSpc>
            </a:pPr>
            <a:r>
              <a:rPr lang="zh-CN" sz="2800" b="1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终端控制与顾客满意</a:t>
            </a:r>
            <a:endParaRPr lang="zh-CN" sz="2800" b="1" kern="0" spc="6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textbox 974"/>
          <p:cNvSpPr/>
          <p:nvPr/>
        </p:nvSpPr>
        <p:spPr>
          <a:xfrm>
            <a:off x="205740" y="65405"/>
            <a:ext cx="9023350" cy="9347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50000"/>
              </a:lnSpc>
            </a:pPr>
            <a:r>
              <a:rPr sz="2700" b="1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质量管理与全员改善</a:t>
            </a:r>
            <a:endParaRPr sz="2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7000"/>
              </a:lnSpc>
            </a:pPr>
            <a:endParaRPr sz="10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algn="l" rtl="0" eaLnBrk="0">
              <a:lnSpc>
                <a:spcPct val="115000"/>
              </a:lnSpc>
            </a:pPr>
            <a:endParaRPr sz="5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786765" algn="l" rtl="0" eaLnBrk="0">
              <a:lnSpc>
                <a:spcPts val="2895"/>
              </a:lnSpc>
              <a:spcBef>
                <a:spcPts val="5"/>
              </a:spcBef>
              <a:tabLst>
                <a:tab pos="1003300" algn="l"/>
              </a:tabLst>
            </a:pP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980" name="picture 9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6076188" y="5346191"/>
            <a:ext cx="2049779" cy="455676"/>
          </a:xfrm>
          <a:prstGeom prst="rect">
            <a:avLst/>
          </a:prstGeom>
        </p:spPr>
      </p:pic>
      <p:pic>
        <p:nvPicPr>
          <p:cNvPr id="982" name="picture 98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857711" y="5275452"/>
            <a:ext cx="1074865" cy="267386"/>
          </a:xfrm>
          <a:prstGeom prst="rect">
            <a:avLst/>
          </a:prstGeom>
        </p:spPr>
      </p:pic>
      <p:pic>
        <p:nvPicPr>
          <p:cNvPr id="984" name="picture 98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857711" y="5402795"/>
            <a:ext cx="4905311" cy="394741"/>
          </a:xfrm>
          <a:prstGeom prst="rect">
            <a:avLst/>
          </a:prstGeom>
        </p:spPr>
      </p:pic>
      <p:pic>
        <p:nvPicPr>
          <p:cNvPr id="988" name="picture 98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8954121" y="4394568"/>
            <a:ext cx="12700" cy="761288"/>
          </a:xfrm>
          <a:prstGeom prst="rect">
            <a:avLst/>
          </a:prstGeom>
        </p:spPr>
      </p:pic>
      <p:pic>
        <p:nvPicPr>
          <p:cNvPr id="990" name="picture 99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2967240" y="4965534"/>
            <a:ext cx="6448208" cy="317665"/>
          </a:xfrm>
          <a:prstGeom prst="rect">
            <a:avLst/>
          </a:prstGeom>
        </p:spPr>
      </p:pic>
      <p:pic>
        <p:nvPicPr>
          <p:cNvPr id="992" name="picture 99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4857711" y="4449800"/>
            <a:ext cx="1074865" cy="267386"/>
          </a:xfrm>
          <a:prstGeom prst="rect">
            <a:avLst/>
          </a:prstGeom>
        </p:spPr>
      </p:pic>
      <p:pic>
        <p:nvPicPr>
          <p:cNvPr id="994" name="picture 99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4857711" y="4704486"/>
            <a:ext cx="1074865" cy="267398"/>
          </a:xfrm>
          <a:prstGeom prst="rect">
            <a:avLst/>
          </a:prstGeom>
        </p:spPr>
      </p:pic>
      <p:graphicFrame>
        <p:nvGraphicFramePr>
          <p:cNvPr id="996" name="table 996"/>
          <p:cNvGraphicFramePr>
            <a:graphicFrameLocks noGrp="1"/>
          </p:cNvGraphicFramePr>
          <p:nvPr/>
        </p:nvGraphicFramePr>
        <p:xfrm>
          <a:off x="6070409" y="5339816"/>
          <a:ext cx="2060575" cy="468630"/>
        </p:xfrm>
        <a:graphic>
          <a:graphicData uri="http://schemas.openxmlformats.org/drawingml/2006/table">
            <a:tbl>
              <a:tblPr/>
              <a:tblGrid>
                <a:gridCol w="2060575"/>
              </a:tblGrid>
              <a:tr h="46863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64000"/>
                        </a:lnSpc>
                      </a:pPr>
                      <a:endParaRPr sz="100" dirty="0"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/>
                      </a:endParaRPr>
                    </a:p>
                    <a:p>
                      <a:pPr marL="127635" indent="92710" algn="l" rtl="0" eaLnBrk="0">
                        <a:lnSpc>
                          <a:spcPct val="99000"/>
                        </a:lnSpc>
                      </a:pPr>
                      <a:r>
                        <a:rPr sz="15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使每个人养成良好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</a:t>
                      </a: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习惯并遵守规则做事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98" name="table 998"/>
          <p:cNvGraphicFramePr>
            <a:graphicFrameLocks noGrp="1"/>
          </p:cNvGraphicFramePr>
          <p:nvPr/>
        </p:nvGraphicFramePr>
        <p:xfrm>
          <a:off x="6070409" y="4486186"/>
          <a:ext cx="1226820" cy="467995"/>
        </p:xfrm>
        <a:graphic>
          <a:graphicData uri="http://schemas.openxmlformats.org/drawingml/2006/table">
            <a:tbl>
              <a:tblPr/>
              <a:tblGrid>
                <a:gridCol w="1226820"/>
              </a:tblGrid>
              <a:tr h="4679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00" name="picture 100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6076188" y="4492752"/>
            <a:ext cx="1214628" cy="455676"/>
          </a:xfrm>
          <a:prstGeom prst="rect">
            <a:avLst/>
          </a:prstGeom>
        </p:spPr>
      </p:pic>
      <p:sp>
        <p:nvSpPr>
          <p:cNvPr id="1002" name="textbox 1002"/>
          <p:cNvSpPr/>
          <p:nvPr/>
        </p:nvSpPr>
        <p:spPr>
          <a:xfrm>
            <a:off x="2973590" y="4486542"/>
            <a:ext cx="6513194" cy="12922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2329180" algn="l" rtl="0" eaLnBrk="0">
              <a:lnSpc>
                <a:spcPct val="95000"/>
              </a:lnSpc>
            </a:pP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4S</a:t>
            </a:r>
            <a:r>
              <a:rPr sz="15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随时保持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245995" algn="l" rtl="0" eaLnBrk="0">
              <a:lnSpc>
                <a:spcPct val="98000"/>
              </a:lnSpc>
              <a:spcBef>
                <a:spcPts val="175"/>
              </a:spcBef>
            </a:pP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清洁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美观干净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25400" algn="l" rtl="0" eaLnBrk="0">
              <a:lnSpc>
                <a:spcPct val="77000"/>
              </a:lnSpc>
              <a:spcBef>
                <a:spcPts val="450"/>
              </a:spcBef>
              <a:tabLst>
                <a:tab pos="2344420" algn="l"/>
              </a:tabLst>
            </a:pP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5S          </a:t>
            </a:r>
            <a:r>
              <a:rPr sz="15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             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r" rtl="0" eaLnBrk="0">
              <a:lnSpc>
                <a:spcPts val="2085"/>
              </a:lnSpc>
            </a:pPr>
            <a:r>
              <a:rPr sz="2400" kern="0" spc="20" baseline="-90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素养</a:t>
            </a:r>
            <a:r>
              <a:rPr sz="15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</a:t>
            </a:r>
            <a:r>
              <a:rPr sz="2400" kern="0" spc="20" baseline="100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第一次做对</a:t>
            </a:r>
            <a:endParaRPr sz="2400" baseline="10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004" name="picture 100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5928291" y="5530138"/>
            <a:ext cx="227482" cy="12700"/>
          </a:xfrm>
          <a:prstGeom prst="rect">
            <a:avLst/>
          </a:prstGeom>
        </p:spPr>
      </p:pic>
      <p:pic>
        <p:nvPicPr>
          <p:cNvPr id="1006" name="picture 100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8956544" y="5155856"/>
            <a:ext cx="12700" cy="253288"/>
          </a:xfrm>
          <a:prstGeom prst="rect">
            <a:avLst/>
          </a:prstGeom>
        </p:spPr>
      </p:pic>
      <p:pic>
        <p:nvPicPr>
          <p:cNvPr id="1008" name="picture 100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2960890" y="5155856"/>
            <a:ext cx="12700" cy="253288"/>
          </a:xfrm>
          <a:prstGeom prst="rect">
            <a:avLst/>
          </a:prstGeom>
        </p:spPr>
      </p:pic>
      <p:pic>
        <p:nvPicPr>
          <p:cNvPr id="1010" name="picture 10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5928442" y="4704486"/>
            <a:ext cx="302755" cy="12700"/>
          </a:xfrm>
          <a:prstGeom prst="rect">
            <a:avLst/>
          </a:prstGeom>
        </p:spPr>
      </p:pic>
      <p:pic>
        <p:nvPicPr>
          <p:cNvPr id="1018" name="picture 10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3491128" y="3752887"/>
            <a:ext cx="4793246" cy="267398"/>
          </a:xfrm>
          <a:prstGeom prst="rect">
            <a:avLst/>
          </a:prstGeom>
        </p:spPr>
      </p:pic>
      <p:graphicFrame>
        <p:nvGraphicFramePr>
          <p:cNvPr id="1020" name="table 1020"/>
          <p:cNvGraphicFramePr>
            <a:graphicFrameLocks noGrp="1"/>
          </p:cNvGraphicFramePr>
          <p:nvPr/>
        </p:nvGraphicFramePr>
        <p:xfrm>
          <a:off x="5951270" y="3503790"/>
          <a:ext cx="1226820" cy="467995"/>
        </p:xfrm>
        <a:graphic>
          <a:graphicData uri="http://schemas.openxmlformats.org/drawingml/2006/table">
            <a:tbl>
              <a:tblPr/>
              <a:tblGrid>
                <a:gridCol w="1226820"/>
              </a:tblGrid>
              <a:tr h="4679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22" name="table 1022"/>
          <p:cNvGraphicFramePr>
            <a:graphicFrameLocks noGrp="1"/>
          </p:cNvGraphicFramePr>
          <p:nvPr/>
        </p:nvGraphicFramePr>
        <p:xfrm>
          <a:off x="4621479" y="3519195"/>
          <a:ext cx="1268095" cy="467995"/>
        </p:xfrm>
        <a:graphic>
          <a:graphicData uri="http://schemas.openxmlformats.org/drawingml/2006/table">
            <a:tbl>
              <a:tblPr/>
              <a:tblGrid>
                <a:gridCol w="1268095"/>
              </a:tblGrid>
              <a:tr h="4679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4" name="picture 102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3491128" y="3498202"/>
            <a:ext cx="4793246" cy="267385"/>
          </a:xfrm>
          <a:prstGeom prst="rect">
            <a:avLst/>
          </a:prstGeom>
        </p:spPr>
      </p:pic>
      <p:pic>
        <p:nvPicPr>
          <p:cNvPr id="1026" name="picture 102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600000">
            <a:off x="4628387" y="3525011"/>
            <a:ext cx="1255776" cy="457200"/>
          </a:xfrm>
          <a:prstGeom prst="rect">
            <a:avLst/>
          </a:prstGeom>
        </p:spPr>
      </p:pic>
      <p:pic>
        <p:nvPicPr>
          <p:cNvPr id="1028" name="picture 102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1600000">
            <a:off x="5957315" y="3509771"/>
            <a:ext cx="1214627" cy="457200"/>
          </a:xfrm>
          <a:prstGeom prst="rect">
            <a:avLst/>
          </a:prstGeom>
        </p:spPr>
      </p:pic>
      <p:sp>
        <p:nvSpPr>
          <p:cNvPr id="1030" name="textbox 1030"/>
          <p:cNvSpPr/>
          <p:nvPr/>
        </p:nvSpPr>
        <p:spPr>
          <a:xfrm>
            <a:off x="3813248" y="3500290"/>
            <a:ext cx="4149090" cy="5162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07950" algn="l" rtl="0" eaLnBrk="0">
              <a:lnSpc>
                <a:spcPct val="92000"/>
              </a:lnSpc>
            </a:pP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2S</a:t>
            </a:r>
            <a:r>
              <a:rPr sz="15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sz="1500" u="sng" kern="0" spc="50" dirty="0">
                <a:solidFill>
                  <a:srgbClr val="000000">
                    <a:alpha val="100000"/>
                  </a:srgbClr>
                </a:solidFill>
                <a:uFill>
                  <a:solidFill>
                    <a:srgbClr val="ED7D3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500" u="sng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将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要的物品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将不要的           3S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1905"/>
              </a:lnSpc>
              <a:spcBef>
                <a:spcPts val="295"/>
              </a:spcBef>
            </a:pPr>
            <a:r>
              <a:rPr sz="2400" kern="0" spc="40" baseline="-30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整顿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划分定位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sz="2400" kern="0" spc="40" baseline="50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物品清扫掉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2400" kern="0" spc="30" baseline="-30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清扫</a:t>
            </a:r>
            <a:endParaRPr sz="2400" baseline="-3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032" name="picture 103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21600000">
            <a:off x="6940920" y="3748632"/>
            <a:ext cx="227482" cy="12474"/>
          </a:xfrm>
          <a:prstGeom prst="rect">
            <a:avLst/>
          </a:prstGeom>
        </p:spPr>
      </p:pic>
      <p:pic>
        <p:nvPicPr>
          <p:cNvPr id="1034" name="picture 103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21600000">
            <a:off x="3870832" y="3062554"/>
            <a:ext cx="3881628" cy="322618"/>
          </a:xfrm>
          <a:prstGeom prst="rect">
            <a:avLst/>
          </a:prstGeom>
        </p:spPr>
      </p:pic>
      <p:grpSp>
        <p:nvGrpSpPr>
          <p:cNvPr id="32" name="group 32"/>
          <p:cNvGrpSpPr/>
          <p:nvPr/>
        </p:nvGrpSpPr>
        <p:grpSpPr>
          <a:xfrm rot="21600000">
            <a:off x="8499157" y="3054578"/>
            <a:ext cx="922642" cy="1218996"/>
            <a:chOff x="0" y="0"/>
            <a:chExt cx="922642" cy="1218996"/>
          </a:xfrm>
        </p:grpSpPr>
        <p:pic>
          <p:nvPicPr>
            <p:cNvPr id="1036" name="picture 1036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 rot="21600000">
              <a:off x="0" y="0"/>
              <a:ext cx="922642" cy="1218996"/>
            </a:xfrm>
            <a:prstGeom prst="rect">
              <a:avLst/>
            </a:prstGeom>
          </p:spPr>
        </p:pic>
        <p:sp>
          <p:nvSpPr>
            <p:cNvPr id="1038" name="textbox 1038"/>
            <p:cNvSpPr/>
            <p:nvPr/>
          </p:nvSpPr>
          <p:spPr>
            <a:xfrm>
              <a:off x="-12700" y="-12700"/>
              <a:ext cx="948055" cy="126491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1000"/>
                </a:lnSpc>
              </a:pPr>
              <a:endParaRPr sz="2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273050" algn="l" rtl="0" eaLnBrk="0">
                <a:lnSpc>
                  <a:spcPct val="96000"/>
                </a:lnSpc>
                <a:spcBef>
                  <a:spcPts val="0"/>
                </a:spcBef>
              </a:pPr>
              <a:r>
                <a:rPr sz="1500" kern="0" spc="8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消除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271145" algn="l" rtl="0" eaLnBrk="0">
                <a:lnSpc>
                  <a:spcPct val="94000"/>
                </a:lnSpc>
                <a:spcBef>
                  <a:spcPts val="230"/>
                </a:spcBef>
              </a:pPr>
              <a:r>
                <a:rPr sz="1500" kern="0" spc="8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质量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372745" algn="l" rtl="0" eaLnBrk="0">
                <a:lnSpc>
                  <a:spcPct val="88000"/>
                </a:lnSpc>
                <a:spcBef>
                  <a:spcPts val="335"/>
                </a:spcBef>
              </a:pPr>
              <a:r>
                <a:rPr sz="1500" kern="0" spc="7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不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271145" algn="l" rtl="0" eaLnBrk="0">
                <a:lnSpc>
                  <a:spcPct val="96000"/>
                </a:lnSpc>
                <a:spcBef>
                  <a:spcPts val="190"/>
                </a:spcBef>
              </a:pPr>
              <a:r>
                <a:rPr sz="1500" kern="0" spc="8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稳定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282575" algn="l" rtl="0" eaLnBrk="0">
                <a:lnSpc>
                  <a:spcPct val="96000"/>
                </a:lnSpc>
                <a:spcBef>
                  <a:spcPts val="190"/>
                </a:spcBef>
              </a:pPr>
              <a:r>
                <a:rPr sz="1500" kern="0" spc="4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隐患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1040" name="picture 1040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rot="21600000">
            <a:off x="2346960" y="2807207"/>
            <a:ext cx="1377695" cy="571500"/>
          </a:xfrm>
          <a:prstGeom prst="rect">
            <a:avLst/>
          </a:prstGeom>
        </p:spPr>
      </p:pic>
      <p:graphicFrame>
        <p:nvGraphicFramePr>
          <p:cNvPr id="1042" name="table 1042"/>
          <p:cNvGraphicFramePr>
            <a:graphicFrameLocks noGrp="1"/>
          </p:cNvGraphicFramePr>
          <p:nvPr/>
        </p:nvGraphicFramePr>
        <p:xfrm>
          <a:off x="2340317" y="2801289"/>
          <a:ext cx="1390650" cy="584200"/>
        </p:xfrm>
        <a:graphic>
          <a:graphicData uri="http://schemas.openxmlformats.org/drawingml/2006/table">
            <a:tbl>
              <a:tblPr/>
              <a:tblGrid>
                <a:gridCol w="1390650"/>
              </a:tblGrid>
              <a:tr h="584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400" dirty="0"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/>
                      </a:endParaRPr>
                    </a:p>
                    <a:p>
                      <a:pPr marL="517525" indent="-429895" algn="l" rtl="0" eaLnBrk="0">
                        <a:lnSpc>
                          <a:spcPct val="101000"/>
                        </a:lnSpc>
                        <a:spcBef>
                          <a:spcPts val="0"/>
                        </a:spcBef>
                      </a:pP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针对</a:t>
                      </a:r>
                      <a:r>
                        <a:rPr sz="1500" kern="0" spc="-3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“地”、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“物”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44" name="picture 1044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21600000">
            <a:off x="3870832" y="4012539"/>
            <a:ext cx="3881628" cy="196659"/>
          </a:xfrm>
          <a:prstGeom prst="rect">
            <a:avLst/>
          </a:prstGeom>
        </p:spPr>
      </p:pic>
      <p:pic>
        <p:nvPicPr>
          <p:cNvPr id="1046" name="picture 1046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rot="21600000">
            <a:off x="8353297" y="2165959"/>
            <a:ext cx="986891" cy="767626"/>
          </a:xfrm>
          <a:prstGeom prst="rect">
            <a:avLst/>
          </a:prstGeom>
        </p:spPr>
      </p:pic>
      <p:grpSp>
        <p:nvGrpSpPr>
          <p:cNvPr id="34" name="group 34"/>
          <p:cNvGrpSpPr/>
          <p:nvPr/>
        </p:nvGrpSpPr>
        <p:grpSpPr>
          <a:xfrm rot="21600000">
            <a:off x="6147358" y="2429052"/>
            <a:ext cx="1419225" cy="468909"/>
            <a:chOff x="0" y="0"/>
            <a:chExt cx="1419225" cy="468909"/>
          </a:xfrm>
        </p:grpSpPr>
        <p:pic>
          <p:nvPicPr>
            <p:cNvPr id="1048" name="picture 1048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 rot="21600000">
              <a:off x="0" y="0"/>
              <a:ext cx="1418031" cy="468909"/>
            </a:xfrm>
            <a:prstGeom prst="rect">
              <a:avLst/>
            </a:prstGeom>
          </p:spPr>
        </p:pic>
        <p:sp>
          <p:nvSpPr>
            <p:cNvPr id="1050" name="textbox 1050"/>
            <p:cNvSpPr/>
            <p:nvPr/>
          </p:nvSpPr>
          <p:spPr>
            <a:xfrm>
              <a:off x="-12700" y="-12700"/>
              <a:ext cx="1444625" cy="51371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50000"/>
                </a:lnSpc>
              </a:pPr>
              <a:endParaRPr sz="1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109220" indent="-80645" algn="l" rtl="0" eaLnBrk="0">
                <a:lnSpc>
                  <a:spcPct val="101000"/>
                </a:lnSpc>
                <a:spcBef>
                  <a:spcPts val="0"/>
                </a:spcBef>
              </a:pPr>
              <a:r>
                <a:rPr sz="1500" kern="0" spc="-2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区分“要用的”</a:t>
              </a:r>
              <a:r>
                <a:rPr sz="1500" kern="0" spc="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</a:t>
              </a:r>
              <a:r>
                <a:rPr sz="1500" kern="0" spc="12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与“不用的”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1052" name="picture 1052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 rot="21600000">
            <a:off x="2490216" y="5169408"/>
            <a:ext cx="880872" cy="571500"/>
          </a:xfrm>
          <a:prstGeom prst="rect">
            <a:avLst/>
          </a:prstGeom>
        </p:spPr>
      </p:pic>
      <p:graphicFrame>
        <p:nvGraphicFramePr>
          <p:cNvPr id="1054" name="table 1054"/>
          <p:cNvGraphicFramePr>
            <a:graphicFrameLocks noGrp="1"/>
          </p:cNvGraphicFramePr>
          <p:nvPr/>
        </p:nvGraphicFramePr>
        <p:xfrm>
          <a:off x="2484170" y="5162956"/>
          <a:ext cx="892175" cy="584200"/>
        </p:xfrm>
        <a:graphic>
          <a:graphicData uri="http://schemas.openxmlformats.org/drawingml/2006/table">
            <a:tbl>
              <a:tblPr/>
              <a:tblGrid>
                <a:gridCol w="892175"/>
              </a:tblGrid>
              <a:tr h="584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sz="400" dirty="0"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/>
                      </a:endParaRPr>
                    </a:p>
                    <a:p>
                      <a:pPr marL="267970" indent="-23495" algn="l" rtl="0" eaLnBrk="0">
                        <a:lnSpc>
                          <a:spcPct val="107000"/>
                        </a:lnSpc>
                      </a:pP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针对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</a:t>
                      </a:r>
                      <a:r>
                        <a:rPr sz="13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“人”</a:t>
                      </a:r>
                      <a:endParaRPr sz="13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56" name="picture 1056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 rot="21600000">
            <a:off x="4939283" y="2426207"/>
            <a:ext cx="1062228" cy="254508"/>
          </a:xfrm>
          <a:prstGeom prst="rect">
            <a:avLst/>
          </a:prstGeom>
        </p:spPr>
      </p:pic>
      <p:graphicFrame>
        <p:nvGraphicFramePr>
          <p:cNvPr id="1058" name="table 1058"/>
          <p:cNvGraphicFramePr>
            <a:graphicFrameLocks noGrp="1"/>
          </p:cNvGraphicFramePr>
          <p:nvPr/>
        </p:nvGraphicFramePr>
        <p:xfrm>
          <a:off x="4932984" y="2419248"/>
          <a:ext cx="1074420" cy="266700"/>
        </p:xfrm>
        <a:graphic>
          <a:graphicData uri="http://schemas.openxmlformats.org/drawingml/2006/table">
            <a:tbl>
              <a:tblPr/>
              <a:tblGrid>
                <a:gridCol w="1074420"/>
              </a:tblGrid>
              <a:tr h="2667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9000"/>
                        </a:lnSpc>
                      </a:pPr>
                      <a:endParaRPr sz="200" dirty="0"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/>
                      </a:endParaRPr>
                    </a:p>
                    <a:p>
                      <a:pPr marL="439420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15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1S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60" name="picture 1060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 rot="21600000">
            <a:off x="4939283" y="2680716"/>
            <a:ext cx="1062228" cy="254507"/>
          </a:xfrm>
          <a:prstGeom prst="rect">
            <a:avLst/>
          </a:prstGeom>
        </p:spPr>
      </p:pic>
      <p:graphicFrame>
        <p:nvGraphicFramePr>
          <p:cNvPr id="1062" name="table 1062"/>
          <p:cNvGraphicFramePr>
            <a:graphicFrameLocks noGrp="1"/>
          </p:cNvGraphicFramePr>
          <p:nvPr/>
        </p:nvGraphicFramePr>
        <p:xfrm>
          <a:off x="4932984" y="2673946"/>
          <a:ext cx="1074420" cy="266700"/>
        </p:xfrm>
        <a:graphic>
          <a:graphicData uri="http://schemas.openxmlformats.org/drawingml/2006/table">
            <a:tbl>
              <a:tblPr/>
              <a:tblGrid>
                <a:gridCol w="1074420"/>
              </a:tblGrid>
              <a:tr h="2667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200" dirty="0"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/>
                      </a:endParaRPr>
                    </a:p>
                    <a:p>
                      <a:pPr marL="334645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整理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64" name="picture 1064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 rot="21600000">
            <a:off x="2587536" y="5789790"/>
            <a:ext cx="682459" cy="261036"/>
          </a:xfrm>
          <a:prstGeom prst="rect">
            <a:avLst/>
          </a:prstGeom>
        </p:spPr>
      </p:pic>
      <p:pic>
        <p:nvPicPr>
          <p:cNvPr id="1068" name="picture 1068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 rot="21600000">
            <a:off x="2960890" y="3429000"/>
            <a:ext cx="12700" cy="1726856"/>
          </a:xfrm>
          <a:prstGeom prst="rect">
            <a:avLst/>
          </a:prstGeom>
        </p:spPr>
      </p:pic>
      <p:pic>
        <p:nvPicPr>
          <p:cNvPr id="1070" name="picture 1070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 rot="21600000">
            <a:off x="8430235" y="6038126"/>
            <a:ext cx="985215" cy="12700"/>
          </a:xfrm>
          <a:prstGeom prst="rect">
            <a:avLst/>
          </a:prstGeom>
        </p:spPr>
      </p:pic>
      <p:pic>
        <p:nvPicPr>
          <p:cNvPr id="1072" name="picture 1072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 rot="21600000">
            <a:off x="2739758" y="2165959"/>
            <a:ext cx="605510" cy="12700"/>
          </a:xfrm>
          <a:prstGeom prst="rect">
            <a:avLst/>
          </a:prstGeom>
        </p:spPr>
      </p:pic>
      <p:pic>
        <p:nvPicPr>
          <p:cNvPr id="1074" name="picture 1074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 rot="21600000">
            <a:off x="2960890" y="2172309"/>
            <a:ext cx="12700" cy="570954"/>
          </a:xfrm>
          <a:prstGeom prst="rect">
            <a:avLst/>
          </a:prstGeom>
        </p:spPr>
      </p:pic>
      <p:pic>
        <p:nvPicPr>
          <p:cNvPr id="1076" name="picture 1076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 rot="21600000">
            <a:off x="8954121" y="5789790"/>
            <a:ext cx="12700" cy="254686"/>
          </a:xfrm>
          <a:prstGeom prst="rect">
            <a:avLst/>
          </a:prstGeom>
        </p:spPr>
      </p:pic>
      <p:pic>
        <p:nvPicPr>
          <p:cNvPr id="1078" name="picture 107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21600000">
            <a:off x="6001499" y="2673946"/>
            <a:ext cx="227482" cy="127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860675" y="1143000"/>
            <a:ext cx="6096000" cy="4622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786765" algn="l" rtl="0" eaLnBrk="0">
              <a:lnSpc>
                <a:spcPts val="2895"/>
              </a:lnSpc>
              <a:spcBef>
                <a:spcPts val="5"/>
              </a:spcBef>
              <a:tabLst>
                <a:tab pos="1003300" algn="l"/>
              </a:tabLst>
            </a:pPr>
            <a:r>
              <a:rPr sz="2300" kern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	</a:t>
            </a:r>
            <a:r>
              <a:rPr sz="2300" kern="0" spc="2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sz="23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5S与质量管理的关连图</a:t>
            </a:r>
            <a:endParaRPr lang="zh-CN" altLang="en-US" sz="2300" kern="0" spc="7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textbox 1086"/>
          <p:cNvSpPr/>
          <p:nvPr/>
        </p:nvSpPr>
        <p:spPr>
          <a:xfrm>
            <a:off x="1149350" y="1325880"/>
            <a:ext cx="9774555" cy="33985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algn="l" rtl="0" eaLnBrk="0">
              <a:lnSpc>
                <a:spcPct val="131000"/>
              </a:lnSpc>
            </a:pPr>
            <a:endParaRPr sz="10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algn="l" rtl="0" eaLnBrk="0">
              <a:lnSpc>
                <a:spcPct val="131000"/>
              </a:lnSpc>
            </a:pPr>
            <a:endParaRPr sz="10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700" indent="20320" algn="l" rtl="0" eaLnBrk="0">
              <a:lnSpc>
                <a:spcPct val="98000"/>
              </a:lnSpc>
              <a:spcBef>
                <a:spcPts val="600"/>
              </a:spcBef>
            </a:pP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5S活动源于日本，</a:t>
            </a:r>
            <a:r>
              <a:rPr sz="2000" kern="0" spc="-4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它指的是在生产现场中</a:t>
            </a:r>
            <a:r>
              <a:rPr sz="2000" kern="0" spc="-2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，对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材料、设备、人员等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生产要素进行相应的“整理、整顿、清扫、清洁、素养”等活动</a:t>
            </a:r>
            <a:r>
              <a:rPr sz="2000" kern="0" spc="-2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为其他管理活动的开展</a:t>
            </a:r>
            <a:r>
              <a:rPr sz="20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打下良好的基础，</a:t>
            </a:r>
            <a:r>
              <a:rPr sz="2000" kern="0" spc="-4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它是日本产品在二战后品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质得以提升</a:t>
            </a:r>
            <a:r>
              <a:rPr sz="2000" kern="0" spc="-2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，并行销全世界的一大法宝。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34000"/>
              </a:lnSpc>
            </a:pPr>
            <a:endParaRPr sz="10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algn="l" rtl="0" eaLnBrk="0">
              <a:lnSpc>
                <a:spcPct val="134000"/>
              </a:lnSpc>
            </a:pPr>
            <a:endParaRPr sz="10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5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3970" indent="22860" algn="l" rtl="0" eaLnBrk="0">
              <a:lnSpc>
                <a:spcPct val="97000"/>
              </a:lnSpc>
              <a:spcBef>
                <a:spcPts val="5"/>
              </a:spcBef>
            </a:pPr>
            <a:r>
              <a:rPr sz="20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由于用罗马字拼写这几个日语词汇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时，</a:t>
            </a:r>
            <a:r>
              <a:rPr sz="2000" kern="0" spc="-4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它们的第一个字母都是S</a:t>
            </a:r>
            <a:r>
              <a:rPr sz="2000" kern="0" spc="-2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  </a:t>
            </a:r>
            <a:r>
              <a:rPr sz="20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所以日本人称为5S</a:t>
            </a:r>
            <a:r>
              <a:rPr sz="2000" kern="0" spc="-3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r>
              <a:rPr sz="2000" kern="0" spc="-3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随着人们</a:t>
            </a:r>
            <a:r>
              <a:rPr sz="20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对活动的不断认识，</a:t>
            </a:r>
            <a:r>
              <a:rPr sz="2000" kern="0" spc="-4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相应增加到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“安全”的内容</a:t>
            </a:r>
            <a:r>
              <a:rPr sz="2000" kern="0" spc="-2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，就有了6S的管理活动。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092" name="picture 109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8393032" y="4603331"/>
            <a:ext cx="2228882" cy="1662626"/>
          </a:xfrm>
          <a:prstGeom prst="rect">
            <a:avLst/>
          </a:prstGeom>
        </p:spPr>
      </p:pic>
      <p:sp>
        <p:nvSpPr>
          <p:cNvPr id="974" name="textbox 974"/>
          <p:cNvSpPr/>
          <p:nvPr/>
        </p:nvSpPr>
        <p:spPr>
          <a:xfrm>
            <a:off x="205740" y="65405"/>
            <a:ext cx="3678555" cy="9347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p>
            <a:pPr algn="l" rtl="0" eaLnBrk="0">
              <a:lnSpc>
                <a:spcPct val="150000"/>
              </a:lnSpc>
            </a:pPr>
            <a:r>
              <a:rPr sz="2700" b="1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5S的来源与6S的管理</a:t>
            </a:r>
            <a:endParaRPr sz="2700" b="1" kern="0" spc="6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7000"/>
              </a:lnSpc>
            </a:pPr>
            <a:endParaRPr sz="10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algn="l" rtl="0" eaLnBrk="0">
              <a:lnSpc>
                <a:spcPct val="115000"/>
              </a:lnSpc>
            </a:pP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textbox 1108"/>
          <p:cNvSpPr/>
          <p:nvPr/>
        </p:nvSpPr>
        <p:spPr>
          <a:xfrm>
            <a:off x="1612734" y="1709102"/>
            <a:ext cx="4153534" cy="35064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ts val="2905"/>
              </a:lnSpc>
              <a:tabLst>
                <a:tab pos="228600" algn="l"/>
              </a:tabLst>
            </a:pPr>
            <a:r>
              <a:rPr sz="23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300" kern="0" spc="2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sz="10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algn="l" rtl="0" eaLnBrk="0">
              <a:lnSpc>
                <a:spcPct val="103000"/>
              </a:lnSpc>
            </a:pPr>
            <a:endParaRPr sz="10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algn="l" rtl="0" eaLnBrk="0">
              <a:lnSpc>
                <a:spcPct val="103000"/>
              </a:lnSpc>
            </a:pPr>
            <a:endParaRPr sz="10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227965" algn="l" rtl="0" eaLnBrk="0">
              <a:lnSpc>
                <a:spcPct val="91000"/>
              </a:lnSpc>
              <a:spcBef>
                <a:spcPts val="605"/>
              </a:spcBef>
            </a:pP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•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只有整理没整顿,物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品真难找得到;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27965" algn="l" rtl="0" eaLnBrk="0">
              <a:lnSpc>
                <a:spcPct val="91000"/>
              </a:lnSpc>
              <a:spcBef>
                <a:spcPts val="1415"/>
              </a:spcBef>
            </a:pP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•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只有整顿没整理,无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法取舍乱糟糟;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27965" algn="l" rtl="0" eaLnBrk="0">
              <a:lnSpc>
                <a:spcPct val="91000"/>
              </a:lnSpc>
              <a:spcBef>
                <a:spcPts val="1415"/>
              </a:spcBef>
            </a:pP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•</a:t>
            </a:r>
            <a:r>
              <a:rPr sz="2000" kern="0" spc="-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整理整顿没清扫,物品使用不可靠;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r" rtl="0" eaLnBrk="0">
              <a:lnSpc>
                <a:spcPts val="2590"/>
              </a:lnSpc>
              <a:spcBef>
                <a:spcPts val="1045"/>
              </a:spcBef>
            </a:pP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•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3S之效果怎保证?清洁出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来献一招;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27965" algn="l" rtl="0" eaLnBrk="0">
              <a:lnSpc>
                <a:spcPct val="91000"/>
              </a:lnSpc>
              <a:spcBef>
                <a:spcPts val="1385"/>
              </a:spcBef>
            </a:pP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•</a:t>
            </a:r>
            <a:r>
              <a:rPr sz="2000" kern="0" spc="-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标准作业练素养,安全生产最重要;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5000"/>
              </a:lnSpc>
            </a:pPr>
            <a:endParaRPr sz="1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227965" algn="l" rtl="0" eaLnBrk="0">
              <a:lnSpc>
                <a:spcPct val="92000"/>
              </a:lnSpc>
              <a:spcBef>
                <a:spcPts val="5"/>
              </a:spcBef>
            </a:pP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•</a:t>
            </a:r>
            <a:r>
              <a:rPr sz="2000" kern="0" spc="2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 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日积月累勤改善,公司管理水平高.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118" name="picture 11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6618858" y="3185286"/>
            <a:ext cx="2735579" cy="2180844"/>
          </a:xfrm>
          <a:prstGeom prst="rect">
            <a:avLst/>
          </a:prstGeom>
        </p:spPr>
      </p:pic>
      <p:sp>
        <p:nvSpPr>
          <p:cNvPr id="974" name="textbox 974"/>
          <p:cNvSpPr/>
          <p:nvPr/>
        </p:nvSpPr>
        <p:spPr>
          <a:xfrm>
            <a:off x="205740" y="65405"/>
            <a:ext cx="3678555" cy="9347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p>
            <a:pPr algn="l" rtl="0" eaLnBrk="0">
              <a:lnSpc>
                <a:spcPct val="150000"/>
              </a:lnSpc>
            </a:pPr>
            <a:r>
              <a:rPr sz="2700" b="1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6S</a:t>
            </a:r>
            <a:r>
              <a:rPr lang="zh-CN" sz="2700" b="1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口诀</a:t>
            </a:r>
            <a:endParaRPr sz="10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algn="l" rtl="0" eaLnBrk="0">
              <a:lnSpc>
                <a:spcPct val="115000"/>
              </a:lnSpc>
            </a:pP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6"/>
          <p:cNvSpPr/>
          <p:nvPr/>
        </p:nvSpPr>
        <p:spPr>
          <a:xfrm>
            <a:off x="1185545" y="1433830"/>
            <a:ext cx="9650095" cy="30391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r>
              <a:rPr sz="2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•   </a:t>
            </a:r>
            <a:r>
              <a:rPr sz="2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质量（Qua</a:t>
            </a:r>
            <a:r>
              <a:rPr sz="24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lity</a:t>
            </a:r>
            <a:r>
              <a:rPr sz="2400" kern="0" spc="-1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sz="2400" kern="0" spc="-2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-1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4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也称品质。表示产品所具备的特质或属性。</a:t>
            </a:r>
            <a:endParaRPr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5000"/>
              </a:lnSpc>
            </a:pPr>
            <a:endParaRPr sz="24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508000" indent="-495300" algn="l" rtl="0" eaLnBrk="0">
              <a:lnSpc>
                <a:spcPct val="99000"/>
              </a:lnSpc>
              <a:spcBef>
                <a:spcPts val="605"/>
              </a:spcBef>
            </a:pPr>
            <a:r>
              <a:rPr sz="24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•   </a:t>
            </a:r>
            <a:r>
              <a:rPr sz="24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质量有优劣</a:t>
            </a:r>
            <a:r>
              <a:rPr sz="2400" kern="0" spc="-2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，也可以说有高有低。</a:t>
            </a:r>
            <a:r>
              <a:rPr sz="2400" kern="0" spc="-4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人们往往将品质优的产品</a:t>
            </a: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（或服务）</a:t>
            </a:r>
            <a:r>
              <a:rPr sz="2400" kern="0" spc="-4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视为“质量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好</a:t>
            </a:r>
            <a:r>
              <a:rPr sz="2400" kern="0" spc="-4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sz="2400" kern="0" spc="-3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，将品质低劣的产品（或服务）</a:t>
            </a:r>
            <a:endParaRPr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4805" algn="l" rtl="0" eaLnBrk="0">
              <a:lnSpc>
                <a:spcPct val="92000"/>
              </a:lnSpc>
              <a:spcBef>
                <a:spcPts val="25"/>
              </a:spcBef>
            </a:pP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视为“质量差”。</a:t>
            </a:r>
            <a:endParaRPr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5000"/>
              </a:lnSpc>
            </a:pPr>
            <a:endParaRPr sz="24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ts val="2590"/>
              </a:lnSpc>
              <a:spcBef>
                <a:spcPts val="5"/>
              </a:spcBef>
            </a:pPr>
            <a:r>
              <a:rPr sz="24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•   </a:t>
            </a:r>
            <a:r>
              <a:rPr sz="24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到底什么样的产品才是有“品质”的产品</a:t>
            </a: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呢？</a:t>
            </a:r>
            <a:endParaRPr sz="2400" kern="0" spc="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4" name="picture 5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8511692" y="4001479"/>
            <a:ext cx="2138891" cy="1999673"/>
          </a:xfrm>
          <a:prstGeom prst="rect">
            <a:avLst/>
          </a:prstGeom>
        </p:spPr>
      </p:pic>
      <p:sp>
        <p:nvSpPr>
          <p:cNvPr id="60" name="textbox 60"/>
          <p:cNvSpPr/>
          <p:nvPr/>
        </p:nvSpPr>
        <p:spPr>
          <a:xfrm>
            <a:off x="252095" y="220345"/>
            <a:ext cx="1871980" cy="4191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ct val="93000"/>
              </a:lnSpc>
            </a:pPr>
            <a:r>
              <a:rPr sz="2700" b="1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何为质量</a:t>
            </a:r>
            <a:endParaRPr sz="2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textbox 1130"/>
          <p:cNvSpPr/>
          <p:nvPr/>
        </p:nvSpPr>
        <p:spPr>
          <a:xfrm>
            <a:off x="2427848" y="2310043"/>
            <a:ext cx="7332344" cy="29413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3000"/>
              </a:lnSpc>
            </a:pP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整顿（</a:t>
            </a:r>
            <a:r>
              <a:rPr sz="2000" kern="0" spc="-2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SEITON</a:t>
            </a:r>
            <a:r>
              <a:rPr sz="20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）：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把要用的物品</a:t>
            </a:r>
            <a:r>
              <a:rPr sz="2000" kern="0" spc="-2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，按规定位置摆放整齐</a:t>
            </a:r>
            <a:r>
              <a:rPr sz="2000" kern="0" spc="-2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，并做好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标识管理。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3970" algn="l" rtl="0" eaLnBrk="0">
              <a:lnSpc>
                <a:spcPct val="103000"/>
              </a:lnSpc>
              <a:spcBef>
                <a:spcPts val="1055"/>
              </a:spcBef>
            </a:pP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清扫（</a:t>
            </a:r>
            <a:r>
              <a:rPr sz="2000" kern="0" spc="-2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SEI</a:t>
            </a:r>
            <a:r>
              <a:rPr sz="2000" kern="0" spc="-4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SO</a:t>
            </a:r>
            <a:r>
              <a:rPr sz="20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）：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扫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除现场中设备、环境等生产要素的赃污部位，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保持干净。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4605" algn="l" rtl="0" eaLnBrk="0">
              <a:lnSpc>
                <a:spcPct val="103000"/>
              </a:lnSpc>
              <a:spcBef>
                <a:spcPts val="1055"/>
              </a:spcBef>
            </a:pP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清洁（</a:t>
            </a:r>
            <a:r>
              <a:rPr sz="2000" kern="0" spc="-2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SEIKETSU</a:t>
            </a:r>
            <a:r>
              <a:rPr sz="20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）：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维持以上整理、整顿、清扫后的局面</a:t>
            </a:r>
            <a:r>
              <a:rPr sz="2000" kern="0" spc="-2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，所以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也称为“</a:t>
            </a:r>
            <a:r>
              <a:rPr sz="2000" kern="0" spc="-4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3S”活动。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0000"/>
              </a:lnSpc>
            </a:pPr>
            <a:endParaRPr sz="8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25400" indent="-6350" algn="l" rtl="0" eaLnBrk="0">
              <a:lnSpc>
                <a:spcPct val="103000"/>
              </a:lnSpc>
            </a:pP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素养（</a:t>
            </a:r>
            <a:r>
              <a:rPr sz="2000" kern="0" spc="-2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SHITSUKE</a:t>
            </a:r>
            <a:r>
              <a:rPr sz="20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）：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每个人都要遵守公司的规章制度</a:t>
            </a:r>
            <a:r>
              <a:rPr sz="2000" kern="0" spc="-2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养成良好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的工作习惯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34" name="textbox 1134"/>
          <p:cNvSpPr/>
          <p:nvPr/>
        </p:nvSpPr>
        <p:spPr>
          <a:xfrm>
            <a:off x="2296180" y="991857"/>
            <a:ext cx="7412990" cy="13557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24765" algn="l" rtl="0" eaLnBrk="0">
              <a:lnSpc>
                <a:spcPts val="2885"/>
              </a:lnSpc>
              <a:tabLst>
                <a:tab pos="240665" algn="l"/>
              </a:tabLst>
            </a:pPr>
            <a:r>
              <a:rPr sz="23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300" kern="0" spc="3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endParaRPr sz="5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46050" indent="-133350" algn="l" rtl="0" eaLnBrk="0">
              <a:lnSpc>
                <a:spcPct val="103000"/>
              </a:lnSpc>
              <a:spcBef>
                <a:spcPts val="0"/>
              </a:spcBef>
            </a:pPr>
            <a:r>
              <a:rPr sz="2000" kern="0" spc="-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 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整理（</a:t>
            </a:r>
            <a:r>
              <a:rPr sz="2000" kern="0" spc="-2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SEIRI</a:t>
            </a:r>
            <a:r>
              <a:rPr sz="20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）：</a:t>
            </a:r>
            <a:r>
              <a:rPr sz="2000" kern="0" spc="-3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区分要用与不用的物品</a:t>
            </a:r>
            <a:r>
              <a:rPr sz="2000" kern="0" spc="-2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，不用的坚决清离现场，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只保留要用的。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46" name="textbox 1146"/>
          <p:cNvSpPr/>
          <p:nvPr/>
        </p:nvSpPr>
        <p:spPr>
          <a:xfrm>
            <a:off x="2427625" y="5502188"/>
            <a:ext cx="6852284" cy="3543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r>
              <a:rPr sz="2000" kern="0" spc="-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 </a:t>
            </a:r>
            <a:r>
              <a:rPr sz="2000" kern="0" spc="-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安全（</a:t>
            </a:r>
            <a:r>
              <a:rPr sz="2000" kern="0" spc="-2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SAFETY</a:t>
            </a:r>
            <a:r>
              <a:rPr sz="20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）：</a:t>
            </a:r>
            <a:r>
              <a:rPr sz="2000" kern="0" spc="-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按操作规程进行工作</a:t>
            </a:r>
            <a:r>
              <a:rPr sz="2000" kern="0" spc="-3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，避免事故的发生。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74" name="textbox 974"/>
          <p:cNvSpPr/>
          <p:nvPr/>
        </p:nvSpPr>
        <p:spPr>
          <a:xfrm>
            <a:off x="205740" y="65405"/>
            <a:ext cx="3678555" cy="6781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p>
            <a:pPr algn="l" rtl="0" eaLnBrk="0">
              <a:lnSpc>
                <a:spcPct val="150000"/>
              </a:lnSpc>
            </a:pPr>
            <a:r>
              <a:rPr sz="2700" b="1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5S</a:t>
            </a:r>
            <a:r>
              <a:rPr lang="zh-CN" sz="2700" b="1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2700" b="1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6S与全员改善</a:t>
            </a:r>
            <a:endParaRPr sz="2700" b="1" kern="0" spc="6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textbox 1158"/>
          <p:cNvSpPr/>
          <p:nvPr/>
        </p:nvSpPr>
        <p:spPr>
          <a:xfrm>
            <a:off x="1135786" y="1579232"/>
            <a:ext cx="7589519" cy="33515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ts val="2885"/>
              </a:lnSpc>
              <a:tabLst>
                <a:tab pos="228600" algn="l"/>
              </a:tabLst>
            </a:pPr>
            <a:r>
              <a:rPr sz="23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300" kern="0" spc="1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78000"/>
              </a:lnSpc>
            </a:pPr>
            <a:endParaRPr sz="10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96520" algn="l" rtl="0" eaLnBrk="0">
              <a:lnSpc>
                <a:spcPts val="2590"/>
              </a:lnSpc>
              <a:spcBef>
                <a:spcPts val="610"/>
              </a:spcBef>
            </a:pPr>
            <a:r>
              <a:rPr sz="20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• </a:t>
            </a:r>
            <a:r>
              <a:rPr sz="20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T：Total</a:t>
            </a:r>
            <a:r>
              <a:rPr sz="2000" kern="0" spc="1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(全</a:t>
            </a:r>
            <a:r>
              <a:rPr sz="20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员参与）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96520" algn="l" rtl="0" eaLnBrk="0">
              <a:lnSpc>
                <a:spcPts val="2590"/>
              </a:lnSpc>
              <a:spcBef>
                <a:spcPts val="1010"/>
              </a:spcBef>
            </a:pP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• </a:t>
            </a: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P：</a:t>
            </a:r>
            <a:r>
              <a:rPr sz="2000" kern="0" spc="-3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Productive（生产性）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96520" algn="l" rtl="0" eaLnBrk="0">
              <a:lnSpc>
                <a:spcPts val="2590"/>
              </a:lnSpc>
              <a:spcBef>
                <a:spcPts val="1010"/>
              </a:spcBef>
            </a:pP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• </a:t>
            </a: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M：</a:t>
            </a:r>
            <a:r>
              <a:rPr sz="2000" kern="0" spc="-3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Maintenance（保全）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3000"/>
              </a:lnSpc>
            </a:pPr>
            <a:endParaRPr sz="1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86360" algn="l" rtl="0" eaLnBrk="0">
              <a:lnSpc>
                <a:spcPct val="98000"/>
              </a:lnSpc>
              <a:spcBef>
                <a:spcPts val="0"/>
              </a:spcBef>
            </a:pPr>
            <a:r>
              <a:rPr sz="20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全员参加的生产性保</a:t>
            </a:r>
            <a:r>
              <a:rPr sz="20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全活动指公司在包括生产、开发、设计、销售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及管理人员全员参与和开展重复小团队活动，</a:t>
            </a:r>
            <a:r>
              <a:rPr sz="2000" kern="0" spc="-4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以追求生产</a:t>
            </a:r>
            <a:r>
              <a:rPr sz="20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极限为目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</a:t>
            </a:r>
            <a:r>
              <a:rPr sz="2000" kern="0" spc="-2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，构筑能预防所有浪费的体系</a:t>
            </a:r>
            <a:r>
              <a:rPr sz="2000" kern="0" spc="-2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，挑战故障为零、浪费为零、不良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为零的高效率企业</a:t>
            </a:r>
            <a:r>
              <a:rPr sz="2000" kern="0" spc="-3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，以及部门、班组自主改善活动的活力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型企业。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166" name="picture 116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9226119" y="4184019"/>
            <a:ext cx="1800597" cy="1862318"/>
          </a:xfrm>
          <a:prstGeom prst="rect">
            <a:avLst/>
          </a:prstGeom>
        </p:spPr>
      </p:pic>
      <p:sp>
        <p:nvSpPr>
          <p:cNvPr id="974" name="textbox 974"/>
          <p:cNvSpPr/>
          <p:nvPr/>
        </p:nvSpPr>
        <p:spPr>
          <a:xfrm>
            <a:off x="205740" y="65405"/>
            <a:ext cx="3678555" cy="6781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p>
            <a:pPr algn="l" rtl="0" eaLnBrk="0">
              <a:lnSpc>
                <a:spcPct val="150000"/>
              </a:lnSpc>
            </a:pPr>
            <a:r>
              <a:rPr sz="2700" b="1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TPM与全员自主改善</a:t>
            </a:r>
            <a:endParaRPr sz="2700" b="1" kern="0" spc="6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textbox 1180"/>
          <p:cNvSpPr/>
          <p:nvPr/>
        </p:nvSpPr>
        <p:spPr>
          <a:xfrm>
            <a:off x="2983449" y="1133415"/>
            <a:ext cx="6809740" cy="49231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r>
              <a:rPr sz="2700" b="1" kern="0" spc="3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sz="10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89865" algn="l" rtl="0" eaLnBrk="0">
              <a:lnSpc>
                <a:spcPts val="2895"/>
              </a:lnSpc>
              <a:spcBef>
                <a:spcPts val="700"/>
              </a:spcBef>
              <a:tabLst>
                <a:tab pos="406400" algn="l"/>
              </a:tabLst>
            </a:pPr>
            <a:r>
              <a:rPr sz="23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300" kern="0" spc="2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3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质量管理之父—戴明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62000"/>
              </a:lnSpc>
            </a:pPr>
            <a:endParaRPr sz="10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554355" algn="l" rtl="0" eaLnBrk="0">
              <a:lnSpc>
                <a:spcPct val="92000"/>
              </a:lnSpc>
              <a:spcBef>
                <a:spcPts val="605"/>
              </a:spcBef>
            </a:pP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①</a:t>
            </a:r>
            <a:r>
              <a:rPr sz="2000" kern="0" spc="2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提高产品与服务要有持续不变的目的；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54355" algn="l" rtl="0" eaLnBrk="0">
              <a:lnSpc>
                <a:spcPct val="91000"/>
              </a:lnSpc>
              <a:spcBef>
                <a:spcPts val="1415"/>
              </a:spcBef>
            </a:pP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②</a:t>
            </a:r>
            <a:r>
              <a:rPr sz="2000" kern="0" spc="2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采取新观念；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54355" algn="l" rtl="0" eaLnBrk="0">
              <a:lnSpc>
                <a:spcPct val="92000"/>
              </a:lnSpc>
              <a:spcBef>
                <a:spcPts val="1390"/>
              </a:spcBef>
            </a:pP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③</a:t>
            </a:r>
            <a:r>
              <a:rPr sz="2000" kern="0" spc="2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停止靠检验来提高质量；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54355" algn="l" rtl="0" eaLnBrk="0">
              <a:lnSpc>
                <a:spcPct val="91000"/>
              </a:lnSpc>
              <a:spcBef>
                <a:spcPts val="1415"/>
              </a:spcBef>
            </a:pP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④</a:t>
            </a:r>
            <a:r>
              <a:rPr sz="2000" kern="0" spc="2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废除以最低价竞标的制度；</a:t>
            </a:r>
            <a:endParaRPr sz="2000" kern="0" spc="-1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54355" algn="l" rtl="0" eaLnBrk="0">
              <a:lnSpc>
                <a:spcPct val="91000"/>
              </a:lnSpc>
              <a:spcBef>
                <a:spcPts val="1415"/>
              </a:spcBef>
            </a:pPr>
            <a:r>
              <a:rPr sz="2000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⑤</a:t>
            </a:r>
            <a:r>
              <a:rPr sz="2000" kern="0" spc="2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000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不断地提高生产与服务系统</a:t>
            </a:r>
            <a:r>
              <a:rPr sz="2000" kern="0" spc="-2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，以</a:t>
            </a:r>
            <a:r>
              <a:rPr sz="2000" kern="0" spc="-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提高质量与生产力；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54355" algn="l" rtl="0" eaLnBrk="0">
              <a:lnSpc>
                <a:spcPct val="91000"/>
              </a:lnSpc>
              <a:spcBef>
                <a:spcPts val="1415"/>
              </a:spcBef>
            </a:pP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⑥</a:t>
            </a:r>
            <a:r>
              <a:rPr sz="2000" kern="0" spc="2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建立在职训练制度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54355" algn="l" rtl="0" eaLnBrk="0">
              <a:lnSpc>
                <a:spcPct val="91000"/>
              </a:lnSpc>
              <a:spcBef>
                <a:spcPts val="1415"/>
              </a:spcBef>
            </a:pP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⑦</a:t>
            </a:r>
            <a:r>
              <a:rPr sz="2000" kern="0" spc="2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建立领导体系；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7000"/>
              </a:lnSpc>
            </a:pPr>
            <a:endParaRPr sz="1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554355" algn="l" rtl="0" eaLnBrk="0">
              <a:lnSpc>
                <a:spcPct val="91000"/>
              </a:lnSpc>
              <a:spcBef>
                <a:spcPts val="5"/>
              </a:spcBef>
            </a:pP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⑧</a:t>
            </a:r>
            <a:r>
              <a:rPr sz="2000" kern="0" spc="2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排除恐惧</a:t>
            </a:r>
            <a:r>
              <a:rPr sz="2000" kern="0" spc="-2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，使人人都能有效地为公司工作；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74" name="textbox 974"/>
          <p:cNvSpPr/>
          <p:nvPr/>
        </p:nvSpPr>
        <p:spPr>
          <a:xfrm>
            <a:off x="205740" y="226060"/>
            <a:ext cx="3678555" cy="6781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p>
            <a:pPr marL="12700" algn="l" rtl="0" eaLnBrk="0">
              <a:lnSpc>
                <a:spcPct val="93000"/>
              </a:lnSpc>
            </a:pPr>
            <a:r>
              <a:rPr sz="2700" b="1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质量管理与</a:t>
            </a:r>
            <a:r>
              <a:rPr sz="2700" b="1" kern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TQM</a:t>
            </a:r>
            <a:endParaRPr sz="2700" b="1" kern="0" spc="6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textbox 1200"/>
          <p:cNvSpPr/>
          <p:nvPr/>
        </p:nvSpPr>
        <p:spPr>
          <a:xfrm>
            <a:off x="3850762" y="2862076"/>
            <a:ext cx="4801870" cy="16751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r>
              <a:rPr sz="2000" kern="0" spc="-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废除工作现场的工作标准量</a:t>
            </a:r>
            <a:r>
              <a:rPr sz="2000" kern="0" spc="-3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，代之以领导；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3605"/>
              </a:lnSpc>
            </a:pP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排除那些不能让工人以技术为荣的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障碍；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3000"/>
              </a:lnSpc>
            </a:pPr>
            <a:endParaRPr sz="5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ct val="140000"/>
              </a:lnSpc>
            </a:pP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建立一个有活力的教育与自我提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高机制；  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让公司每个人都致力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于转型。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04" name="textbox 1204"/>
          <p:cNvSpPr/>
          <p:nvPr/>
        </p:nvSpPr>
        <p:spPr>
          <a:xfrm>
            <a:off x="3452252" y="1634618"/>
            <a:ext cx="6708140" cy="1066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4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462915" indent="-450215" algn="l" rtl="0" eaLnBrk="0">
              <a:lnSpc>
                <a:spcPct val="96000"/>
              </a:lnSpc>
            </a:pPr>
            <a:r>
              <a:rPr sz="20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⑨</a:t>
            </a:r>
            <a:r>
              <a:rPr sz="2000" kern="0" spc="2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0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消除那些要求员工做到零缺陷及高生产力水准的口号，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训示及目标；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7000"/>
              </a:lnSpc>
            </a:pPr>
            <a:endParaRPr sz="1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ct val="91000"/>
              </a:lnSpc>
              <a:spcBef>
                <a:spcPts val="5"/>
              </a:spcBef>
            </a:pP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⑩</a:t>
            </a:r>
            <a:r>
              <a:rPr sz="2000" kern="0" spc="2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破除部门与部门间的藩篱；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12" name="textbox 1212"/>
          <p:cNvSpPr/>
          <p:nvPr/>
        </p:nvSpPr>
        <p:spPr>
          <a:xfrm>
            <a:off x="3448432" y="2857493"/>
            <a:ext cx="274320" cy="16795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Yu Gothic UI" panose="020B0500000000000000" charset="-128"/>
              </a:rPr>
              <a:t>⑪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Yu Gothic UI" panose="020B0500000000000000" charset="-128"/>
            </a:endParaRPr>
          </a:p>
          <a:p>
            <a:pPr marL="12700" algn="l" rtl="0" eaLnBrk="0">
              <a:lnSpc>
                <a:spcPct val="153000"/>
              </a:lnSpc>
              <a:spcBef>
                <a:spcPts val="70"/>
              </a:spcBef>
            </a:pPr>
            <a:r>
              <a:rPr sz="2000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Yu Gothic UI" panose="020B0500000000000000" charset="-128"/>
              </a:rPr>
              <a:t>⑫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Yu Gothic UI" panose="020B0500000000000000" charset="-128"/>
              </a:rPr>
              <a:t> </a:t>
            </a:r>
            <a:r>
              <a:rPr sz="2000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Yu Gothic UI" panose="020B0500000000000000" charset="-128"/>
              </a:rPr>
              <a:t>⑬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Yu Gothic UI" panose="020B0500000000000000" charset="-128"/>
              </a:rPr>
              <a:t> </a:t>
            </a:r>
            <a:r>
              <a:rPr sz="2000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Yu Gothic UI" panose="020B0500000000000000" charset="-128"/>
              </a:rPr>
              <a:t>⑩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Yu Gothic UI" panose="020B0500000000000000" charset="-128"/>
            </a:endParaRPr>
          </a:p>
        </p:txBody>
      </p:sp>
      <p:sp>
        <p:nvSpPr>
          <p:cNvPr id="974" name="textbox 974"/>
          <p:cNvSpPr/>
          <p:nvPr/>
        </p:nvSpPr>
        <p:spPr>
          <a:xfrm>
            <a:off x="205740" y="226060"/>
            <a:ext cx="3678555" cy="6781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p>
            <a:pPr marL="12700" algn="l" rtl="0" eaLnBrk="0">
              <a:lnSpc>
                <a:spcPct val="93000"/>
              </a:lnSpc>
            </a:pPr>
            <a:r>
              <a:rPr sz="2700" b="1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质量管理与</a:t>
            </a:r>
            <a:r>
              <a:rPr sz="2700" b="1" kern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TQM</a:t>
            </a:r>
            <a:endParaRPr sz="2700" b="1" kern="0" spc="6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textbox 1356"/>
          <p:cNvSpPr/>
          <p:nvPr/>
        </p:nvSpPr>
        <p:spPr>
          <a:xfrm>
            <a:off x="2279289" y="904074"/>
            <a:ext cx="7596505" cy="20193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7145" algn="l" rtl="0" eaLnBrk="0">
              <a:lnSpc>
                <a:spcPts val="3100"/>
              </a:lnSpc>
              <a:tabLst>
                <a:tab pos="233045" algn="l"/>
              </a:tabLst>
            </a:pPr>
            <a:r>
              <a:rPr sz="23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300" kern="0" spc="2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3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TQM</a:t>
            </a:r>
            <a:r>
              <a:rPr sz="23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（全面质量管理）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67000"/>
              </a:lnSpc>
            </a:pPr>
            <a:endParaRPr sz="10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344170" indent="-332105" algn="l" rtl="0" eaLnBrk="0">
              <a:lnSpc>
                <a:spcPct val="97000"/>
              </a:lnSpc>
              <a:spcBef>
                <a:spcPts val="610"/>
              </a:spcBef>
            </a:pPr>
            <a:r>
              <a:rPr sz="20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•   </a:t>
            </a:r>
            <a:r>
              <a:rPr sz="20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是一种能够在最经济的水平上</a:t>
            </a:r>
            <a:r>
              <a:rPr sz="2000" kern="0" spc="-2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，考虑到使客户充分满意的情况</a:t>
            </a:r>
            <a:r>
              <a:rPr sz="2000" kern="0" spc="-2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进行市场研究、设计、制造和售后服务</a:t>
            </a:r>
            <a:r>
              <a:rPr sz="2000" kern="0" spc="-1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，把企业各个部门的质量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开发、质量维持和提高的活动构成一体的有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效体系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3000"/>
              </a:lnSpc>
            </a:pPr>
            <a:endParaRPr sz="6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ct val="91000"/>
              </a:lnSpc>
              <a:spcBef>
                <a:spcPts val="5"/>
              </a:spcBef>
            </a:pP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•</a:t>
            </a:r>
            <a:r>
              <a:rPr sz="2000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  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是全员、全过程、全企业的质量管理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358" name="picture 13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278786" y="1004557"/>
            <a:ext cx="216408" cy="337718"/>
          </a:xfrm>
          <a:prstGeom prst="rect">
            <a:avLst/>
          </a:prstGeom>
        </p:spPr>
      </p:pic>
      <p:grpSp>
        <p:nvGrpSpPr>
          <p:cNvPr id="36" name="group 36"/>
          <p:cNvGrpSpPr/>
          <p:nvPr/>
        </p:nvGrpSpPr>
        <p:grpSpPr>
          <a:xfrm rot="21600000">
            <a:off x="6749833" y="3995902"/>
            <a:ext cx="1931289" cy="1524800"/>
            <a:chOff x="0" y="0"/>
            <a:chExt cx="1931289" cy="1524800"/>
          </a:xfrm>
        </p:grpSpPr>
        <p:pic>
          <p:nvPicPr>
            <p:cNvPr id="1366" name="picture 136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1931289" cy="1524800"/>
            </a:xfrm>
            <a:prstGeom prst="rect">
              <a:avLst/>
            </a:prstGeom>
          </p:spPr>
        </p:pic>
        <p:sp>
          <p:nvSpPr>
            <p:cNvPr id="1368" name="textbox 1368"/>
            <p:cNvSpPr/>
            <p:nvPr/>
          </p:nvSpPr>
          <p:spPr>
            <a:xfrm>
              <a:off x="-12700" y="-12700"/>
              <a:ext cx="1957070" cy="155066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5000"/>
                </a:lnSpc>
              </a:pPr>
              <a:endParaRPr sz="10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algn="l" rtl="0" eaLnBrk="0">
                <a:lnSpc>
                  <a:spcPct val="126000"/>
                </a:lnSpc>
              </a:pPr>
              <a:endParaRPr sz="10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527050" algn="l" rtl="0" eaLnBrk="0">
                <a:lnSpc>
                  <a:spcPct val="87000"/>
                </a:lnSpc>
                <a:spcBef>
                  <a:spcPts val="5"/>
                </a:spcBef>
              </a:pPr>
              <a:r>
                <a:rPr sz="1700" kern="0" spc="8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工作质量</a:t>
              </a:r>
              <a:endParaRPr sz="17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523875" algn="l" rtl="0" eaLnBrk="0">
                <a:lnSpc>
                  <a:spcPts val="2160"/>
                </a:lnSpc>
              </a:pPr>
              <a:r>
                <a:rPr sz="1700" kern="0" spc="9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产品质量</a:t>
              </a:r>
              <a:endParaRPr sz="17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523875" algn="l" rtl="0" eaLnBrk="0">
                <a:lnSpc>
                  <a:spcPts val="2150"/>
                </a:lnSpc>
              </a:pPr>
              <a:r>
                <a:rPr sz="1700" kern="0" spc="9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全面提高</a:t>
              </a:r>
              <a:endParaRPr sz="17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1374" name="picture 13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790187" y="4887467"/>
            <a:ext cx="2130551" cy="541020"/>
          </a:xfrm>
          <a:prstGeom prst="rect">
            <a:avLst/>
          </a:prstGeom>
        </p:spPr>
      </p:pic>
      <p:graphicFrame>
        <p:nvGraphicFramePr>
          <p:cNvPr id="1376" name="table 1376"/>
          <p:cNvGraphicFramePr>
            <a:graphicFrameLocks noGrp="1"/>
          </p:cNvGraphicFramePr>
          <p:nvPr/>
        </p:nvGraphicFramePr>
        <p:xfrm>
          <a:off x="3783444" y="4881727"/>
          <a:ext cx="2143125" cy="553085"/>
        </p:xfrm>
        <a:graphic>
          <a:graphicData uri="http://schemas.openxmlformats.org/drawingml/2006/table">
            <a:tbl>
              <a:tblPr/>
              <a:tblGrid>
                <a:gridCol w="2143125"/>
              </a:tblGrid>
              <a:tr h="5530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/>
                      </a:endParaRPr>
                    </a:p>
                    <a:p>
                      <a:pPr marL="160020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17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辅助过程质量管理</a:t>
                      </a:r>
                      <a:endParaRPr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78" name="picture 137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802240" y="5649683"/>
            <a:ext cx="2144306" cy="553250"/>
          </a:xfrm>
          <a:prstGeom prst="rect">
            <a:avLst/>
          </a:prstGeom>
        </p:spPr>
      </p:pic>
      <p:pic>
        <p:nvPicPr>
          <p:cNvPr id="1380" name="picture 138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808476" y="4174235"/>
            <a:ext cx="2132076" cy="541020"/>
          </a:xfrm>
          <a:prstGeom prst="rect">
            <a:avLst/>
          </a:prstGeom>
        </p:spPr>
      </p:pic>
      <p:graphicFrame>
        <p:nvGraphicFramePr>
          <p:cNvPr id="1382" name="table 1382"/>
          <p:cNvGraphicFramePr>
            <a:graphicFrameLocks noGrp="1"/>
          </p:cNvGraphicFramePr>
          <p:nvPr/>
        </p:nvGraphicFramePr>
        <p:xfrm>
          <a:off x="3802240" y="4168546"/>
          <a:ext cx="2143125" cy="553085"/>
        </p:xfrm>
        <a:graphic>
          <a:graphicData uri="http://schemas.openxmlformats.org/drawingml/2006/table">
            <a:tbl>
              <a:tblPr/>
              <a:tblGrid>
                <a:gridCol w="2143125"/>
              </a:tblGrid>
              <a:tr h="5530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/>
                      </a:endParaRPr>
                    </a:p>
                    <a:p>
                      <a:pPr marL="161290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17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制造过程质量管理</a:t>
                      </a:r>
                      <a:endParaRPr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84" name="picture 138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3766223" y="3455365"/>
            <a:ext cx="2144293" cy="553237"/>
          </a:xfrm>
          <a:prstGeom prst="rect">
            <a:avLst/>
          </a:prstGeom>
        </p:spPr>
      </p:pic>
      <p:sp>
        <p:nvSpPr>
          <p:cNvPr id="1386" name="textbox 1386"/>
          <p:cNvSpPr/>
          <p:nvPr/>
        </p:nvSpPr>
        <p:spPr>
          <a:xfrm>
            <a:off x="3915803" y="3601872"/>
            <a:ext cx="2355214" cy="2730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ct val="95000"/>
              </a:lnSpc>
            </a:pP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设计过程质量管理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388" name="picture 138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5898806" y="3672052"/>
            <a:ext cx="353961" cy="12700"/>
          </a:xfrm>
          <a:prstGeom prst="rect">
            <a:avLst/>
          </a:prstGeom>
        </p:spPr>
      </p:pic>
      <p:pic>
        <p:nvPicPr>
          <p:cNvPr id="1390" name="picture 139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6251778" y="3678402"/>
            <a:ext cx="12700" cy="2268144"/>
          </a:xfrm>
          <a:prstGeom prst="rect">
            <a:avLst/>
          </a:prstGeom>
        </p:spPr>
      </p:pic>
      <p:sp>
        <p:nvSpPr>
          <p:cNvPr id="1392" name="textbox 1392"/>
          <p:cNvSpPr/>
          <p:nvPr/>
        </p:nvSpPr>
        <p:spPr>
          <a:xfrm>
            <a:off x="3950449" y="5796190"/>
            <a:ext cx="2320925" cy="2730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ct val="95000"/>
              </a:lnSpc>
            </a:pP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使用过程质量管理</a:t>
            </a:r>
            <a:r>
              <a:rPr sz="17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394" name="picture 139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5897434" y="5940196"/>
            <a:ext cx="353961" cy="12700"/>
          </a:xfrm>
          <a:prstGeom prst="rect">
            <a:avLst/>
          </a:prstGeom>
        </p:spPr>
      </p:pic>
      <p:pic>
        <p:nvPicPr>
          <p:cNvPr id="1398" name="picture 139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6258128" y="4805527"/>
            <a:ext cx="498056" cy="12700"/>
          </a:xfrm>
          <a:prstGeom prst="rect">
            <a:avLst/>
          </a:prstGeom>
        </p:spPr>
      </p:pic>
      <p:sp>
        <p:nvSpPr>
          <p:cNvPr id="974" name="textbox 974"/>
          <p:cNvSpPr/>
          <p:nvPr/>
        </p:nvSpPr>
        <p:spPr>
          <a:xfrm>
            <a:off x="205740" y="226060"/>
            <a:ext cx="3678555" cy="6781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p>
            <a:pPr marL="12700" algn="l" rtl="0" eaLnBrk="0">
              <a:lnSpc>
                <a:spcPct val="93000"/>
              </a:lnSpc>
            </a:pPr>
            <a:r>
              <a:rPr sz="2700" b="1" kern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TQM</a:t>
            </a:r>
            <a:endParaRPr sz="2700" b="1" kern="0" spc="6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" name="textbox 1464"/>
          <p:cNvSpPr/>
          <p:nvPr/>
        </p:nvSpPr>
        <p:spPr>
          <a:xfrm>
            <a:off x="2266086" y="893521"/>
            <a:ext cx="7302500" cy="12211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ts val="3100"/>
              </a:lnSpc>
              <a:tabLst>
                <a:tab pos="228600" algn="l"/>
              </a:tabLst>
            </a:pPr>
            <a:r>
              <a:rPr sz="23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300" kern="0" spc="1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algn="l" rtl="0" eaLnBrk="0">
              <a:lnSpc>
                <a:spcPct val="7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479425" indent="-144145" algn="l" rtl="0" eaLnBrk="0">
              <a:lnSpc>
                <a:spcPct val="103000"/>
              </a:lnSpc>
            </a:pP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Sigma</a:t>
            </a:r>
            <a:r>
              <a:rPr sz="2000" kern="0" spc="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是用来描述一过程参数的平均</a:t>
            </a:r>
            <a:r>
              <a:rPr sz="2000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值的分布或离散程度，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“标准偏差”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468" name="picture 146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548066" y="2359660"/>
            <a:ext cx="6664066" cy="3956951"/>
          </a:xfrm>
          <a:prstGeom prst="rect">
            <a:avLst/>
          </a:prstGeom>
        </p:spPr>
      </p:pic>
      <p:sp>
        <p:nvSpPr>
          <p:cNvPr id="974" name="textbox 974"/>
          <p:cNvSpPr/>
          <p:nvPr/>
        </p:nvSpPr>
        <p:spPr>
          <a:xfrm>
            <a:off x="205740" y="226060"/>
            <a:ext cx="3678555" cy="6781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p>
            <a:pPr marL="12700" algn="l" rtl="0" eaLnBrk="0">
              <a:lnSpc>
                <a:spcPct val="93000"/>
              </a:lnSpc>
            </a:pPr>
            <a:r>
              <a:rPr sz="2700" b="1" kern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质量管理与6Sigma</a:t>
            </a:r>
            <a:endParaRPr sz="2700" b="1" kern="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" name="picture 148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895981" y="2536316"/>
            <a:ext cx="6682740" cy="3581400"/>
          </a:xfrm>
          <a:prstGeom prst="rect">
            <a:avLst/>
          </a:prstGeom>
        </p:spPr>
      </p:pic>
      <p:sp>
        <p:nvSpPr>
          <p:cNvPr id="1488" name="textbox 1488"/>
          <p:cNvSpPr/>
          <p:nvPr/>
        </p:nvSpPr>
        <p:spPr>
          <a:xfrm>
            <a:off x="2266086" y="949794"/>
            <a:ext cx="7631430" cy="14198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ts val="3100"/>
              </a:lnSpc>
              <a:tabLst>
                <a:tab pos="228600" algn="l"/>
              </a:tabLst>
            </a:pPr>
            <a:r>
              <a:rPr sz="23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300" kern="0" spc="2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3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</a:t>
            </a:r>
            <a:r>
              <a:rPr sz="23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Sigma</a:t>
            </a:r>
            <a:r>
              <a:rPr sz="23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是一个标准尺度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1000"/>
              </a:lnSpc>
            </a:pPr>
            <a:endParaRPr sz="10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algn="l" rtl="0" eaLnBrk="0">
              <a:lnSpc>
                <a:spcPct val="111000"/>
              </a:lnSpc>
            </a:pPr>
            <a:endParaRPr sz="10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5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306705" indent="-2540" algn="l" rtl="0" eaLnBrk="0">
              <a:lnSpc>
                <a:spcPct val="96000"/>
              </a:lnSpc>
              <a:spcBef>
                <a:spcPts val="0"/>
              </a:spcBef>
            </a:pP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是一项以客户为关注焦点</a:t>
            </a:r>
            <a:r>
              <a:rPr sz="2000" kern="0" spc="-3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，以数据为基础</a:t>
            </a:r>
            <a:r>
              <a:rPr sz="2000" kern="0" spc="-2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，以统计技术</a:t>
            </a:r>
            <a:r>
              <a:rPr sz="20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为突破口，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实施供方、输入、过程、输出、客户的项目来达到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最佳效果。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490" name="picture 149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278786" y="1004557"/>
            <a:ext cx="216408" cy="33771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72415" y="210185"/>
            <a:ext cx="6096000" cy="4768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2700" algn="l" rtl="0" eaLnBrk="0">
              <a:lnSpc>
                <a:spcPct val="93000"/>
              </a:lnSpc>
            </a:pPr>
            <a:r>
              <a:rPr sz="2700" b="1" kern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6Sigma</a:t>
            </a:r>
            <a:endParaRPr lang="zh-CN" altLang="en-US" sz="2700" b="1" kern="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textbox 1500"/>
          <p:cNvSpPr/>
          <p:nvPr/>
        </p:nvSpPr>
        <p:spPr>
          <a:xfrm>
            <a:off x="2266086" y="1025994"/>
            <a:ext cx="7304405" cy="15843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ts val="3100"/>
              </a:lnSpc>
              <a:tabLst>
                <a:tab pos="228600" algn="l"/>
              </a:tabLst>
            </a:pPr>
            <a:r>
              <a:rPr sz="23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300" kern="0" spc="2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3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</a:t>
            </a:r>
            <a:r>
              <a:rPr sz="23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Sigma</a:t>
            </a:r>
            <a:r>
              <a:rPr sz="23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是评估方法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algn="r" rtl="0" eaLnBrk="0">
              <a:lnSpc>
                <a:spcPts val="2590"/>
              </a:lnSpc>
              <a:spcBef>
                <a:spcPts val="605"/>
              </a:spcBef>
            </a:pPr>
            <a:r>
              <a:rPr sz="2000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6Sigma质量管理系统的好处多种多样</a:t>
            </a:r>
            <a:r>
              <a:rPr sz="2000" kern="0" spc="-2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，其富有吸引力之处在于：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2000"/>
              </a:lnSpc>
            </a:pPr>
            <a:endParaRPr sz="1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algn="l" rtl="0" eaLnBrk="0">
              <a:lnSpc>
                <a:spcPct val="11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97155" algn="l" rtl="0" eaLnBrk="0">
              <a:lnSpc>
                <a:spcPct val="92000"/>
              </a:lnSpc>
            </a:pPr>
            <a:r>
              <a:rPr sz="2000" kern="0" spc="2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  </a:t>
            </a:r>
            <a:r>
              <a:rPr sz="20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减少成本</a:t>
            </a:r>
            <a:r>
              <a:rPr sz="2000" kern="0" spc="-2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，提高生产力</a:t>
            </a:r>
            <a:r>
              <a:rPr sz="2000" kern="0" spc="-2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，增加市</a:t>
            </a:r>
            <a:r>
              <a:rPr sz="20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场份额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502" name="picture 15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278786" y="1080757"/>
            <a:ext cx="216408" cy="337718"/>
          </a:xfrm>
          <a:prstGeom prst="rect">
            <a:avLst/>
          </a:prstGeom>
        </p:spPr>
      </p:pic>
      <p:sp>
        <p:nvSpPr>
          <p:cNvPr id="1510" name="textbox 1510"/>
          <p:cNvSpPr/>
          <p:nvPr/>
        </p:nvSpPr>
        <p:spPr>
          <a:xfrm>
            <a:off x="2533627" y="2829909"/>
            <a:ext cx="4851400" cy="16744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20320" algn="l" rtl="0" eaLnBrk="0">
              <a:lnSpc>
                <a:spcPct val="91000"/>
              </a:lnSpc>
            </a:pP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为组织中所有人设计绩效目标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4605" algn="l" rtl="0" eaLnBrk="0">
              <a:lnSpc>
                <a:spcPct val="92000"/>
              </a:lnSpc>
              <a:spcBef>
                <a:spcPts val="1390"/>
              </a:spcBef>
            </a:pP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提供高质量产品</a:t>
            </a:r>
            <a:r>
              <a:rPr sz="2000" kern="0" spc="-2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，增减顾客获得的价值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5875" indent="-3175" algn="l" rtl="0" eaLnBrk="0">
              <a:lnSpc>
                <a:spcPct val="140000"/>
              </a:lnSpc>
              <a:spcBef>
                <a:spcPts val="480"/>
              </a:spcBef>
            </a:pP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加快改进速度</a:t>
            </a:r>
            <a:r>
              <a:rPr sz="2000" kern="0" spc="-2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，促进组织内学习和互相学习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更快地执行战略转移</a:t>
            </a:r>
            <a:r>
              <a:rPr sz="2000" kern="0" spc="-3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，根据市场而转变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514" name="picture 15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575422" y="4302378"/>
            <a:ext cx="2645664" cy="161239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72415" y="253365"/>
            <a:ext cx="6096000" cy="4768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2700" algn="l" rtl="0" eaLnBrk="0">
              <a:lnSpc>
                <a:spcPct val="93000"/>
              </a:lnSpc>
            </a:pPr>
            <a:r>
              <a:rPr sz="2700" b="1" kern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6Sigma</a:t>
            </a:r>
            <a:endParaRPr lang="zh-CN" altLang="en-US" sz="2700" b="1" kern="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" name="textbox 1530"/>
          <p:cNvSpPr/>
          <p:nvPr/>
        </p:nvSpPr>
        <p:spPr>
          <a:xfrm>
            <a:off x="1950085" y="1551940"/>
            <a:ext cx="8417560" cy="44062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sz="10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ct val="96000"/>
              </a:lnSpc>
              <a:spcBef>
                <a:spcPts val="600"/>
              </a:spcBef>
            </a:pPr>
            <a:r>
              <a:rPr sz="20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零缺陷管理是由美国质量管</a:t>
            </a:r>
            <a:r>
              <a:rPr sz="20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理大师克罗斯比首创的质量理念和管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理方法。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indent="1270" algn="l" rtl="0" eaLnBrk="0">
              <a:lnSpc>
                <a:spcPct val="97000"/>
              </a:lnSpc>
              <a:spcBef>
                <a:spcPts val="1415"/>
              </a:spcBef>
            </a:pPr>
            <a:r>
              <a:rPr sz="20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其前提是：针对工作现场存在的双重工作态度的业绩，</a:t>
            </a:r>
            <a:r>
              <a:rPr sz="2000" kern="0" spc="-4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即人</a:t>
            </a:r>
            <a:r>
              <a:rPr sz="20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们愿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20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意在一些领域中接受不完美的状况</a:t>
            </a:r>
            <a:r>
              <a:rPr sz="2000" kern="0" spc="-1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，而在另一些领域人们又期望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零缺陷。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indent="635" algn="l" rtl="0" eaLnBrk="0">
              <a:lnSpc>
                <a:spcPct val="97000"/>
              </a:lnSpc>
              <a:spcBef>
                <a:spcPts val="1415"/>
              </a:spcBef>
            </a:pP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这种双重态度得到发展的条件是因为人</a:t>
            </a:r>
            <a:r>
              <a:rPr sz="2000" kern="0" spc="-3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，而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人就要犯错误。然而，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零缺陷说明如果人们致力于细节和避免错误</a:t>
            </a:r>
            <a:r>
              <a:rPr sz="2000" kern="0" spc="-1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，就会不断接近零缺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陷的目标。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6000"/>
              </a:lnSpc>
            </a:pPr>
            <a:endParaRPr sz="1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3970" indent="-1270" algn="l" rtl="0" eaLnBrk="0">
              <a:lnSpc>
                <a:spcPct val="102000"/>
              </a:lnSpc>
              <a:spcBef>
                <a:spcPts val="0"/>
              </a:spcBef>
            </a:pPr>
            <a:r>
              <a:rPr sz="20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零缺陷管理的基本原则就是</a:t>
            </a:r>
            <a:r>
              <a:rPr sz="20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企业改进质量以达到产品缺陷为零的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指导方针</a:t>
            </a:r>
            <a:r>
              <a:rPr sz="3000" kern="0" spc="-20" baseline="-190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r>
              <a:rPr sz="2000" kern="0" spc="-20" dirty="0">
                <a:solidFill>
                  <a:srgbClr val="00000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质量管理的核心在于预防, </a:t>
            </a:r>
            <a:r>
              <a:rPr sz="2000" kern="0" spc="-30" dirty="0">
                <a:solidFill>
                  <a:srgbClr val="00000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30" dirty="0">
                <a:solidFill>
                  <a:srgbClr val="00000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所有的工作标准是零缺陷。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72415" y="253365"/>
            <a:ext cx="6096000" cy="4768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2700" algn="l" rtl="0" eaLnBrk="0">
              <a:lnSpc>
                <a:spcPct val="93000"/>
              </a:lnSpc>
            </a:pPr>
            <a:r>
              <a:rPr sz="2700" b="1" kern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零缺陷的基本原则</a:t>
            </a:r>
            <a:endParaRPr sz="2700" b="1" kern="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72"/>
          <p:cNvSpPr/>
          <p:nvPr/>
        </p:nvSpPr>
        <p:spPr>
          <a:xfrm>
            <a:off x="1029335" y="1152525"/>
            <a:ext cx="9676765" cy="401193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361315" indent="-342900" algn="l" rtl="0" eaLnBrk="0" fontAlgn="auto" hangingPunct="0">
              <a:lnSpc>
                <a:spcPct val="170000"/>
              </a:lnSpc>
              <a:buFont typeface="Wingdings" panose="05000000000000000000" charset="0"/>
              <a:buChar char="Ø"/>
            </a:pPr>
            <a:r>
              <a:rPr sz="23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五个错误的假设</a:t>
            </a:r>
            <a:endParaRPr sz="10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342900" indent="-342900" algn="l" rtl="0" eaLnBrk="0" fontAlgn="auto">
              <a:lnSpc>
                <a:spcPct val="170000"/>
              </a:lnSpc>
              <a:spcBef>
                <a:spcPts val="61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sz="20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第一个错误的假设—质量是美好东西。</a:t>
            </a:r>
            <a:endParaRPr sz="2000" kern="0" spc="9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algn="l" rtl="0" eaLnBrk="0" fontAlgn="auto">
              <a:lnSpc>
                <a:spcPct val="17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sz="20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第二个错误的假设—质量是无形的抽象名词 ，无法评估或测试。</a:t>
            </a:r>
            <a:r>
              <a:rPr sz="20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第三个错误的假设—质量有经济成本。</a:t>
            </a:r>
            <a:endParaRPr sz="2000" kern="0" spc="9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algn="l" rtl="0" eaLnBrk="0" fontAlgn="auto">
              <a:lnSpc>
                <a:spcPct val="17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sz="20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第四个错误的假设—会造成问题的假设 ，认为所有问题都是实际 在生产线上作业的人员造成的。</a:t>
            </a:r>
            <a:endParaRPr sz="2000" kern="0" spc="9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algn="l" rtl="0" eaLnBrk="0" fontAlgn="auto">
              <a:lnSpc>
                <a:spcPct val="17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sz="20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第五个错误的假设—认为要求质量是质管部门的人所该做的事。</a:t>
            </a:r>
            <a:endParaRPr sz="2000" kern="0" spc="9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78" name="picture 7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7519599" y="4772660"/>
            <a:ext cx="2067700" cy="1640839"/>
          </a:xfrm>
          <a:prstGeom prst="rect">
            <a:avLst/>
          </a:prstGeom>
        </p:spPr>
      </p:pic>
      <p:sp>
        <p:nvSpPr>
          <p:cNvPr id="84" name="textbox 84"/>
          <p:cNvSpPr/>
          <p:nvPr/>
        </p:nvSpPr>
        <p:spPr>
          <a:xfrm>
            <a:off x="2138413" y="1020127"/>
            <a:ext cx="241934" cy="148081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2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ct val="96000"/>
              </a:lnSpc>
              <a:tabLst>
                <a:tab pos="228600" algn="l"/>
              </a:tabLst>
            </a:pPr>
            <a:r>
              <a:rPr sz="23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Wingdings" panose="05000000000000000000"/>
              </a:rPr>
              <a:t>	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Wingdings" panose="05000000000000000000"/>
            </a:endParaRPr>
          </a:p>
          <a:p>
            <a:pPr algn="l" rtl="0" eaLnBrk="0">
              <a:lnSpc>
                <a:spcPct val="103000"/>
              </a:lnSpc>
            </a:pPr>
            <a:endParaRPr sz="10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algn="l" rtl="0" eaLnBrk="0">
              <a:lnSpc>
                <a:spcPct val="103000"/>
              </a:lnSpc>
            </a:pPr>
            <a:endParaRPr sz="10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algn="l" rtl="0" eaLnBrk="0">
              <a:lnSpc>
                <a:spcPct val="103000"/>
              </a:lnSpc>
            </a:pPr>
            <a:endParaRPr sz="10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13030" algn="l" rtl="0" eaLnBrk="0">
              <a:lnSpc>
                <a:spcPts val="740"/>
              </a:lnSpc>
              <a:spcBef>
                <a:spcPts val="150"/>
              </a:spcBef>
            </a:pPr>
            <a:r>
              <a:rPr sz="500" kern="0" spc="4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•</a:t>
            </a:r>
            <a:endParaRPr sz="5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algn="l" rtl="0" eaLnBrk="0">
              <a:lnSpc>
                <a:spcPct val="137000"/>
              </a:lnSpc>
            </a:pPr>
            <a:endParaRPr sz="10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algn="l" rtl="0" eaLnBrk="0">
              <a:lnSpc>
                <a:spcPct val="138000"/>
              </a:lnSpc>
            </a:pPr>
            <a:endParaRPr sz="10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algn="l" rtl="0" eaLnBrk="0">
              <a:lnSpc>
                <a:spcPct val="131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13030" algn="l" rtl="0" eaLnBrk="0">
              <a:lnSpc>
                <a:spcPts val="740"/>
              </a:lnSpc>
              <a:spcBef>
                <a:spcPts val="0"/>
              </a:spcBef>
            </a:pPr>
            <a:r>
              <a:rPr sz="500" kern="0" spc="4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•</a:t>
            </a:r>
            <a:endParaRPr sz="5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</p:txBody>
      </p:sp>
      <p:sp>
        <p:nvSpPr>
          <p:cNvPr id="60" name="textbox 60"/>
          <p:cNvSpPr/>
          <p:nvPr/>
        </p:nvSpPr>
        <p:spPr>
          <a:xfrm>
            <a:off x="252095" y="220345"/>
            <a:ext cx="2524760" cy="4191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p>
            <a:pPr algn="l" rtl="0" eaLnBrk="0">
              <a:lnSpc>
                <a:spcPct val="89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ct val="93000"/>
              </a:lnSpc>
            </a:pPr>
            <a:r>
              <a:rPr lang="zh-CN" sz="27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五个错误的假设</a:t>
            </a:r>
            <a:endParaRPr lang="zh-CN" sz="27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box 96"/>
          <p:cNvSpPr/>
          <p:nvPr/>
        </p:nvSpPr>
        <p:spPr>
          <a:xfrm>
            <a:off x="1404620" y="941705"/>
            <a:ext cx="9013190" cy="47415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342900" indent="-342900" algn="l" rtl="0" eaLnBrk="0" fontAlgn="auto">
              <a:lnSpc>
                <a:spcPct val="200000"/>
              </a:lnSpc>
              <a:buFont typeface="Wingdings" panose="05000000000000000000" charset="0"/>
              <a:buChar char="Ø"/>
            </a:pPr>
            <a:r>
              <a:rPr sz="23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质量是由顾客决定的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algn="l" rtl="0" eaLnBrk="0" fontAlgn="auto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消费者作主的时代来临了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algn="l" rtl="0" eaLnBrk="0" fontAlgn="auto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sz="20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产品到顾客手中</a:t>
            </a:r>
            <a:r>
              <a:rPr sz="2000" kern="0" spc="-2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，无论标榜的是多么豪华的配备、性能是</a:t>
            </a:r>
            <a:r>
              <a:rPr sz="20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多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么卓越、包装是多么的精美</a:t>
            </a:r>
            <a:r>
              <a:rPr sz="2000" kern="0" spc="-2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，但是</a:t>
            </a:r>
            <a:r>
              <a:rPr sz="2000" kern="0" spc="-2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，并不</a:t>
            </a:r>
            <a:r>
              <a:rPr sz="20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是顾客所需要的</a:t>
            </a:r>
            <a:r>
              <a:rPr sz="2000" kern="0" spc="-2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，结果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是淘汰一途。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algn="l" rtl="0" eaLnBrk="0" fontAlgn="auto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sz="20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因此</a:t>
            </a:r>
            <a:r>
              <a:rPr sz="2000" kern="0" spc="-2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，制造商的立场与观念：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algn="l" rtl="0" eaLnBrk="0" fontAlgn="auto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sz="20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用“最适质量</a:t>
            </a:r>
            <a:r>
              <a:rPr sz="2000" kern="0" spc="-4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”取代“最佳质量</a:t>
            </a:r>
            <a:r>
              <a:rPr sz="2000" kern="0" spc="-4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”；</a:t>
            </a:r>
            <a:r>
              <a:rPr sz="2000" kern="0" spc="-4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而“最适质量</a:t>
            </a:r>
            <a:r>
              <a:rPr sz="2000" kern="0" spc="-4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sz="20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即是让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顾客感到“最满意的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质量”。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04" name="picture 1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8133588" y="4675632"/>
            <a:ext cx="1688592" cy="1831847"/>
          </a:xfrm>
          <a:prstGeom prst="rect">
            <a:avLst/>
          </a:prstGeom>
        </p:spPr>
      </p:pic>
      <p:sp>
        <p:nvSpPr>
          <p:cNvPr id="60" name="textbox 60"/>
          <p:cNvSpPr/>
          <p:nvPr/>
        </p:nvSpPr>
        <p:spPr>
          <a:xfrm>
            <a:off x="252095" y="220345"/>
            <a:ext cx="3332480" cy="4191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p>
            <a:pPr algn="l" rtl="0" eaLnBrk="0">
              <a:lnSpc>
                <a:spcPct val="89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ct val="93000"/>
              </a:lnSpc>
            </a:pPr>
            <a:r>
              <a:rPr lang="zh-CN" sz="27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质量是由顾客决定的</a:t>
            </a:r>
            <a:endParaRPr lang="zh-CN" sz="27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box 114"/>
          <p:cNvSpPr/>
          <p:nvPr/>
        </p:nvSpPr>
        <p:spPr>
          <a:xfrm>
            <a:off x="6681770" y="2387114"/>
            <a:ext cx="3638550" cy="24339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5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700" indent="1270" algn="l" rtl="0" eaLnBrk="0">
              <a:lnSpc>
                <a:spcPct val="103000"/>
              </a:lnSpc>
            </a:pP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另外附加价值</a:t>
            </a:r>
            <a:r>
              <a:rPr sz="1500" kern="0" spc="-1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kern="0" spc="-2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以运输的服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务质量来看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送货时按照约定的时间到达、</a:t>
            </a:r>
            <a:r>
              <a:rPr sz="1500" kern="0" spc="-3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运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货便宜、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不伤害货物等都是具有决定性的因素。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7000"/>
              </a:lnSpc>
            </a:pPr>
            <a:endParaRPr sz="10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algn="l" rtl="0" eaLnBrk="0">
              <a:lnSpc>
                <a:spcPct val="107000"/>
              </a:lnSpc>
            </a:pPr>
            <a:endParaRPr sz="10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92710" algn="l" rtl="0" eaLnBrk="0">
              <a:lnSpc>
                <a:spcPct val="96000"/>
              </a:lnSpc>
              <a:spcBef>
                <a:spcPts val="455"/>
              </a:spcBef>
            </a:pP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以冰箱为例：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84455" indent="4445" algn="l" rtl="0" eaLnBrk="0">
              <a:lnSpc>
                <a:spcPct val="149000"/>
              </a:lnSpc>
              <a:spcBef>
                <a:spcPts val="395"/>
              </a:spcBef>
            </a:pP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冰箱的冷藏、</a:t>
            </a:r>
            <a:r>
              <a:rPr sz="1500" kern="0" spc="-2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冷冻温度是否足够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寿命长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6000"/>
              </a:lnSpc>
            </a:pPr>
            <a:endParaRPr sz="9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95250" algn="l" rtl="0" eaLnBrk="0">
              <a:lnSpc>
                <a:spcPct val="96000"/>
              </a:lnSpc>
            </a:pP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电量消耗小</a:t>
            </a:r>
            <a:r>
              <a:rPr sz="1500" kern="0" spc="-1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，等等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28" name="picture 1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844560" y="2323769"/>
            <a:ext cx="4674196" cy="279793"/>
          </a:xfrm>
          <a:prstGeom prst="rect">
            <a:avLst/>
          </a:prstGeom>
        </p:spPr>
      </p:pic>
      <p:sp>
        <p:nvSpPr>
          <p:cNvPr id="130" name="textbox 130"/>
          <p:cNvSpPr/>
          <p:nvPr/>
        </p:nvSpPr>
        <p:spPr>
          <a:xfrm>
            <a:off x="1901541" y="2346271"/>
            <a:ext cx="4560570" cy="2463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ct val="96000"/>
              </a:lnSpc>
            </a:pPr>
            <a:r>
              <a:rPr sz="15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满足购买者现在的需求</a:t>
            </a:r>
            <a:r>
              <a:rPr sz="15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</a:t>
            </a:r>
            <a:r>
              <a:rPr sz="15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保障购买者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未来的需求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32" name="picture 1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710391" y="2864319"/>
            <a:ext cx="1296593" cy="9525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 rot="21600000">
            <a:off x="4598466" y="2869082"/>
            <a:ext cx="278587" cy="2973768"/>
            <a:chOff x="0" y="0"/>
            <a:chExt cx="278587" cy="2973768"/>
          </a:xfrm>
        </p:grpSpPr>
        <p:pic>
          <p:nvPicPr>
            <p:cNvPr id="134" name="picture 1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265506"/>
              <a:ext cx="278587" cy="2708262"/>
            </a:xfrm>
            <a:prstGeom prst="rect">
              <a:avLst/>
            </a:prstGeom>
          </p:spPr>
        </p:pic>
        <p:sp>
          <p:nvSpPr>
            <p:cNvPr id="136" name="textbox 136"/>
            <p:cNvSpPr/>
            <p:nvPr/>
          </p:nvSpPr>
          <p:spPr>
            <a:xfrm>
              <a:off x="-33514" y="-12700"/>
              <a:ext cx="325120" cy="299973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eaVert" wrap="square" lIns="0" tIns="0" rIns="0" bIns="0"/>
            <a:lstStyle/>
            <a:p>
              <a:pPr algn="l" rtl="0" eaLnBrk="0">
                <a:lnSpc>
                  <a:spcPct val="109000"/>
                </a:lnSpc>
              </a:pPr>
              <a:endParaRPr sz="3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282575" algn="l" rtl="0" eaLnBrk="0">
                <a:lnSpc>
                  <a:spcPct val="92000"/>
                </a:lnSpc>
                <a:spcBef>
                  <a:spcPts val="5"/>
                </a:spcBef>
                <a:tabLst>
                  <a:tab pos="309245" algn="l"/>
                </a:tabLst>
              </a:pPr>
              <a:r>
                <a:rPr sz="1500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	经 久 耐 用</a:t>
              </a:r>
              <a:r>
                <a:rPr sz="1500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2400" kern="0" spc="0" baseline="-1900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，</a:t>
              </a:r>
              <a:r>
                <a:rPr sz="1500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不 易</a:t>
              </a:r>
              <a:r>
                <a:rPr sz="1500" kern="0" spc="-10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500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发</a:t>
              </a:r>
              <a:r>
                <a:rPr sz="1500" kern="0" spc="-9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500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生 故</a:t>
              </a:r>
              <a:r>
                <a:rPr sz="1500" kern="0" spc="-12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500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障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pic>
          <p:nvPicPr>
            <p:cNvPr id="138" name="picture 13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107162" y="0"/>
              <a:ext cx="9525" cy="270268"/>
            </a:xfrm>
            <a:prstGeom prst="rect">
              <a:avLst/>
            </a:prstGeom>
          </p:spPr>
        </p:pic>
      </p:grpSp>
      <p:pic>
        <p:nvPicPr>
          <p:cNvPr id="140" name="picture 1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2497023" y="2864319"/>
            <a:ext cx="1295400" cy="9525"/>
          </a:xfrm>
          <a:prstGeom prst="rect">
            <a:avLst/>
          </a:prstGeom>
        </p:spPr>
      </p:pic>
      <p:pic>
        <p:nvPicPr>
          <p:cNvPr id="142" name="picture 1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3085185" y="2545232"/>
            <a:ext cx="2332430" cy="32385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 rot="21600000">
            <a:off x="3679304" y="2869082"/>
            <a:ext cx="261302" cy="2762745"/>
            <a:chOff x="0" y="0"/>
            <a:chExt cx="261302" cy="2762745"/>
          </a:xfrm>
        </p:grpSpPr>
        <p:pic>
          <p:nvPicPr>
            <p:cNvPr id="144" name="picture 14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1600000">
              <a:off x="0" y="265506"/>
              <a:ext cx="261302" cy="2497239"/>
            </a:xfrm>
            <a:prstGeom prst="rect">
              <a:avLst/>
            </a:prstGeom>
          </p:spPr>
        </p:pic>
        <p:sp>
          <p:nvSpPr>
            <p:cNvPr id="146" name="textbox 146"/>
            <p:cNvSpPr/>
            <p:nvPr/>
          </p:nvSpPr>
          <p:spPr>
            <a:xfrm>
              <a:off x="-33514" y="-12700"/>
              <a:ext cx="307975" cy="278828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eaVert" wrap="square" lIns="0" tIns="0" rIns="0" bIns="0"/>
            <a:lstStyle/>
            <a:p>
              <a:pPr algn="l" rtl="0" eaLnBrk="0">
                <a:lnSpc>
                  <a:spcPct val="135000"/>
                </a:lnSpc>
              </a:pPr>
              <a:endParaRPr sz="2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282575" algn="l" rtl="0" eaLnBrk="0">
                <a:lnSpc>
                  <a:spcPct val="92000"/>
                </a:lnSpc>
                <a:spcBef>
                  <a:spcPts val="0"/>
                </a:spcBef>
                <a:tabLst>
                  <a:tab pos="327025" algn="l"/>
                </a:tabLst>
              </a:pPr>
              <a:r>
                <a:rPr sz="1500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	外 观</a:t>
              </a:r>
              <a:r>
                <a:rPr sz="1500" kern="0" spc="-10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500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良</a:t>
              </a:r>
              <a:r>
                <a:rPr sz="1500" kern="0" spc="-10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500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好 </a:t>
              </a:r>
              <a:r>
                <a:rPr sz="2400" kern="0" spc="0" baseline="-1900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，</a:t>
              </a:r>
              <a:r>
                <a:rPr sz="1500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无 明 显 缺</a:t>
              </a:r>
              <a:r>
                <a:rPr sz="1500" kern="0" spc="-9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500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陷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pic>
          <p:nvPicPr>
            <p:cNvPr id="148" name="picture 14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21600000">
              <a:off x="108356" y="0"/>
              <a:ext cx="9525" cy="270268"/>
            </a:xfrm>
            <a:prstGeom prst="rect">
              <a:avLst/>
            </a:prstGeom>
          </p:spPr>
        </p:pic>
      </p:grpSp>
      <p:sp>
        <p:nvSpPr>
          <p:cNvPr id="150" name="textbox 150"/>
          <p:cNvSpPr/>
          <p:nvPr/>
        </p:nvSpPr>
        <p:spPr>
          <a:xfrm>
            <a:off x="273215" y="276567"/>
            <a:ext cx="1981200" cy="3930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ts val="2895"/>
              </a:lnSpc>
              <a:tabLst>
                <a:tab pos="228600" algn="l"/>
              </a:tabLst>
            </a:pPr>
            <a:r>
              <a:rPr lang="zh-CN" sz="27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质量的要素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0" name="group 10"/>
          <p:cNvGrpSpPr/>
          <p:nvPr/>
        </p:nvGrpSpPr>
        <p:grpSpPr>
          <a:xfrm rot="21600000">
            <a:off x="5893866" y="2869082"/>
            <a:ext cx="278574" cy="2170544"/>
            <a:chOff x="0" y="0"/>
            <a:chExt cx="278574" cy="2170544"/>
          </a:xfrm>
        </p:grpSpPr>
        <p:pic>
          <p:nvPicPr>
            <p:cNvPr id="154" name="picture 15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21600000">
              <a:off x="0" y="265506"/>
              <a:ext cx="278574" cy="1905037"/>
            </a:xfrm>
            <a:prstGeom prst="rect">
              <a:avLst/>
            </a:prstGeom>
          </p:spPr>
        </p:pic>
        <p:sp>
          <p:nvSpPr>
            <p:cNvPr id="156" name="textbox 156"/>
            <p:cNvSpPr/>
            <p:nvPr/>
          </p:nvSpPr>
          <p:spPr>
            <a:xfrm>
              <a:off x="-32341" y="-12700"/>
              <a:ext cx="323850" cy="219646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eaVert" wrap="square" lIns="0" tIns="0" rIns="0" bIns="0"/>
            <a:lstStyle/>
            <a:p>
              <a:pPr algn="l" rtl="0" eaLnBrk="0">
                <a:lnSpc>
                  <a:spcPct val="111000"/>
                </a:lnSpc>
              </a:pPr>
              <a:endParaRPr sz="3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12700" algn="l" rtl="0" eaLnBrk="0">
                <a:lnSpc>
                  <a:spcPct val="95000"/>
                </a:lnSpc>
                <a:spcBef>
                  <a:spcPts val="5"/>
                </a:spcBef>
                <a:tabLst>
                  <a:tab pos="394970" algn="l"/>
                </a:tabLst>
              </a:pPr>
              <a:r>
                <a:rPr sz="1500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	</a:t>
              </a:r>
              <a:r>
                <a:rPr sz="1500" kern="0" spc="2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为</a:t>
              </a:r>
              <a:r>
                <a:rPr sz="1500" kern="0" spc="-9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500" kern="0" spc="2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客</a:t>
              </a:r>
              <a:r>
                <a:rPr sz="1500" kern="0" spc="-10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500" kern="0" spc="2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户 设</a:t>
              </a:r>
              <a:r>
                <a:rPr sz="1500" kern="0" spc="-7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500" kern="0" spc="2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想 周</a:t>
              </a:r>
              <a:r>
                <a:rPr sz="1500" kern="0" spc="-8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500" kern="0" spc="2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到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 rot="21600000">
            <a:off x="5461672" y="2869082"/>
            <a:ext cx="278574" cy="2170544"/>
            <a:chOff x="0" y="0"/>
            <a:chExt cx="278574" cy="2170544"/>
          </a:xfrm>
        </p:grpSpPr>
        <p:pic>
          <p:nvPicPr>
            <p:cNvPr id="158" name="picture 15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21600000">
              <a:off x="0" y="265506"/>
              <a:ext cx="278574" cy="1905037"/>
            </a:xfrm>
            <a:prstGeom prst="rect">
              <a:avLst/>
            </a:prstGeom>
          </p:spPr>
        </p:pic>
        <p:sp>
          <p:nvSpPr>
            <p:cNvPr id="160" name="textbox 160"/>
            <p:cNvSpPr/>
            <p:nvPr/>
          </p:nvSpPr>
          <p:spPr>
            <a:xfrm>
              <a:off x="-33457" y="-12700"/>
              <a:ext cx="325120" cy="219646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eaVert" wrap="square" lIns="0" tIns="0" rIns="0" bIns="0"/>
            <a:lstStyle/>
            <a:p>
              <a:pPr algn="l" rtl="0" eaLnBrk="0">
                <a:lnSpc>
                  <a:spcPct val="113000"/>
                </a:lnSpc>
              </a:pPr>
              <a:endParaRPr sz="3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282575" algn="l" rtl="0" eaLnBrk="0">
                <a:lnSpc>
                  <a:spcPct val="95000"/>
                </a:lnSpc>
                <a:spcBef>
                  <a:spcPts val="0"/>
                </a:spcBef>
                <a:tabLst>
                  <a:tab pos="396240" algn="l"/>
                </a:tabLst>
              </a:pPr>
              <a:r>
                <a:rPr sz="1500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	</a:t>
              </a:r>
              <a:r>
                <a:rPr sz="1500" kern="0" spc="36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外在环境影响小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pic>
          <p:nvPicPr>
            <p:cNvPr id="162" name="picture 16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21600000">
              <a:off x="108343" y="0"/>
              <a:ext cx="9525" cy="270268"/>
            </a:xfrm>
            <a:prstGeom prst="rect">
              <a:avLst/>
            </a:prstGeom>
          </p:spPr>
        </p:pic>
      </p:grpSp>
      <p:pic>
        <p:nvPicPr>
          <p:cNvPr id="164" name="picture 16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2383904" y="3134588"/>
            <a:ext cx="314883" cy="1906409"/>
          </a:xfrm>
          <a:prstGeom prst="rect">
            <a:avLst/>
          </a:prstGeom>
        </p:spPr>
      </p:pic>
      <p:pic>
        <p:nvPicPr>
          <p:cNvPr id="166" name="picture 16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3085185" y="2108263"/>
            <a:ext cx="2332430" cy="220268"/>
          </a:xfrm>
          <a:prstGeom prst="rect">
            <a:avLst/>
          </a:prstGeom>
        </p:spPr>
      </p:pic>
      <p:sp>
        <p:nvSpPr>
          <p:cNvPr id="168" name="textbox 168"/>
          <p:cNvSpPr/>
          <p:nvPr/>
        </p:nvSpPr>
        <p:spPr>
          <a:xfrm>
            <a:off x="2406988" y="2856382"/>
            <a:ext cx="248284" cy="20713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eaVert" wrap="square" lIns="0" tIns="0" rIns="0" bIns="0"/>
          <a:lstStyle/>
          <a:p>
            <a:pPr algn="l" rtl="0" eaLnBrk="0">
              <a:lnSpc>
                <a:spcPct val="76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ct val="96000"/>
              </a:lnSpc>
              <a:tabLst>
                <a:tab pos="394970" algn="l"/>
              </a:tabLst>
            </a:pP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kern="0" spc="3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符合特定的规格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70" name="picture 17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3248304" y="3134588"/>
            <a:ext cx="279793" cy="1468044"/>
          </a:xfrm>
          <a:prstGeom prst="rect">
            <a:avLst/>
          </a:prstGeom>
        </p:spPr>
      </p:pic>
      <p:pic>
        <p:nvPicPr>
          <p:cNvPr id="172" name="picture 17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2816110" y="3134588"/>
            <a:ext cx="279793" cy="1468044"/>
          </a:xfrm>
          <a:prstGeom prst="rect">
            <a:avLst/>
          </a:prstGeom>
        </p:spPr>
      </p:pic>
      <p:pic>
        <p:nvPicPr>
          <p:cNvPr id="174" name="picture 17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600000">
            <a:off x="5029479" y="3134588"/>
            <a:ext cx="279793" cy="1468044"/>
          </a:xfrm>
          <a:prstGeom prst="rect">
            <a:avLst/>
          </a:prstGeom>
        </p:spPr>
      </p:pic>
      <p:sp>
        <p:nvSpPr>
          <p:cNvPr id="176" name="textbox 176"/>
          <p:cNvSpPr/>
          <p:nvPr/>
        </p:nvSpPr>
        <p:spPr>
          <a:xfrm>
            <a:off x="3255568" y="2856382"/>
            <a:ext cx="246379" cy="148526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eaVert" wrap="square" lIns="0" tIns="0" rIns="0" bIns="0"/>
          <a:lstStyle/>
          <a:p>
            <a:pPr algn="l" rtl="0" eaLnBrk="0">
              <a:lnSpc>
                <a:spcPct val="78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282575" algn="l" rtl="0" eaLnBrk="0">
              <a:lnSpc>
                <a:spcPct val="95000"/>
              </a:lnSpc>
              <a:tabLst>
                <a:tab pos="542925" algn="l"/>
              </a:tabLst>
            </a:pP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kern="0" spc="3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使用方便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78" name="picture 17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355454" y="2869082"/>
            <a:ext cx="9525" cy="270268"/>
          </a:xfrm>
          <a:prstGeom prst="rect">
            <a:avLst/>
          </a:prstGeom>
        </p:spPr>
      </p:pic>
      <p:sp>
        <p:nvSpPr>
          <p:cNvPr id="180" name="textbox 180"/>
          <p:cNvSpPr/>
          <p:nvPr/>
        </p:nvSpPr>
        <p:spPr>
          <a:xfrm>
            <a:off x="5035506" y="2856382"/>
            <a:ext cx="247650" cy="148463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eaVert" wrap="square" lIns="0" tIns="0" rIns="0" bIns="0"/>
          <a:lstStyle/>
          <a:p>
            <a:pPr algn="l" rtl="0" eaLnBrk="0">
              <a:lnSpc>
                <a:spcPct val="86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282575" algn="l" rtl="0" eaLnBrk="0">
              <a:lnSpc>
                <a:spcPct val="95000"/>
              </a:lnSpc>
              <a:tabLst>
                <a:tab pos="540385" algn="l"/>
              </a:tabLst>
            </a:pP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安</a:t>
            </a:r>
            <a:r>
              <a:rPr sz="15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</a:t>
            </a:r>
            <a:r>
              <a:rPr sz="15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</a:t>
            </a:r>
            <a:r>
              <a:rPr sz="1500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靠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82" name="picture 18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5137822" y="2869082"/>
            <a:ext cx="9525" cy="270268"/>
          </a:xfrm>
          <a:prstGeom prst="rect">
            <a:avLst/>
          </a:prstGeom>
        </p:spPr>
      </p:pic>
      <p:sp>
        <p:nvSpPr>
          <p:cNvPr id="184" name="textbox 184"/>
          <p:cNvSpPr/>
          <p:nvPr/>
        </p:nvSpPr>
        <p:spPr>
          <a:xfrm>
            <a:off x="2822510" y="2856382"/>
            <a:ext cx="247015" cy="136016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eaVert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282575" algn="l" rtl="0" eaLnBrk="0">
              <a:lnSpc>
                <a:spcPct val="95000"/>
              </a:lnSpc>
              <a:tabLst>
                <a:tab pos="666115" algn="l"/>
              </a:tabLst>
            </a:pP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kern="0" spc="2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功能好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86" name="picture 18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2923260" y="2869082"/>
            <a:ext cx="9525" cy="270268"/>
          </a:xfrm>
          <a:prstGeom prst="rect">
            <a:avLst/>
          </a:prstGeom>
        </p:spPr>
      </p:pic>
      <p:graphicFrame>
        <p:nvGraphicFramePr>
          <p:cNvPr id="188" name="table 188"/>
          <p:cNvGraphicFramePr>
            <a:graphicFrameLocks noGrp="1"/>
          </p:cNvGraphicFramePr>
          <p:nvPr/>
        </p:nvGraphicFramePr>
        <p:xfrm>
          <a:off x="3896004" y="1600682"/>
          <a:ext cx="711835" cy="353695"/>
        </p:xfrm>
        <a:graphic>
          <a:graphicData uri="http://schemas.openxmlformats.org/drawingml/2006/table">
            <a:tbl>
              <a:tblPr>
                <a:solidFill>
                  <a:srgbClr val="B87255"/>
                </a:solidFill>
              </a:tblPr>
              <a:tblGrid>
                <a:gridCol w="711835"/>
              </a:tblGrid>
              <a:tr h="3536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400" dirty="0"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/>
                      </a:endParaRPr>
                    </a:p>
                    <a:p>
                      <a:pPr marL="128270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7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质量</a:t>
                      </a:r>
                      <a:endParaRPr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C55A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5A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5A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5A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7255"/>
                    </a:solidFill>
                  </a:tcPr>
                </a:tc>
              </a:tr>
            </a:tbl>
          </a:graphicData>
        </a:graphic>
      </p:graphicFrame>
      <p:pic>
        <p:nvPicPr>
          <p:cNvPr id="192" name="picture 19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1600000">
            <a:off x="4219854" y="1951101"/>
            <a:ext cx="9525" cy="1619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extbox 200"/>
          <p:cNvSpPr/>
          <p:nvPr/>
        </p:nvSpPr>
        <p:spPr>
          <a:xfrm>
            <a:off x="1010285" y="1122680"/>
            <a:ext cx="9827260" cy="48679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457200" indent="-457200" algn="l" rtl="0" eaLnBrk="0" fontAlgn="auto">
              <a:lnSpc>
                <a:spcPct val="140000"/>
              </a:lnSpc>
              <a:spcBef>
                <a:spcPts val="605"/>
              </a:spcBef>
              <a:buFont typeface="+mj-lt"/>
              <a:buAutoNum type="arabicPeriod"/>
            </a:pP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企业中员工恐吓检验员的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事情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57200" indent="-457200" algn="l" rtl="0" eaLnBrk="0" fontAlgn="auto">
              <a:lnSpc>
                <a:spcPct val="140000"/>
              </a:lnSpc>
              <a:spcBef>
                <a:spcPts val="815"/>
              </a:spcBef>
              <a:buFont typeface="+mj-lt"/>
              <a:buAutoNum type="arabicPeriod"/>
            </a:pP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企业中成群结队的检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验员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57200" indent="-457200" algn="l" rtl="0" eaLnBrk="0" fontAlgn="auto">
              <a:lnSpc>
                <a:spcPct val="140000"/>
              </a:lnSpc>
              <a:spcBef>
                <a:spcPts val="810"/>
              </a:spcBef>
              <a:buFont typeface="+mj-lt"/>
              <a:buAutoNum type="arabicPeriod"/>
            </a:pP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企业中的检验员要不要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存在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57200" indent="-457200" algn="l" rtl="0" eaLnBrk="0" fontAlgn="auto">
              <a:lnSpc>
                <a:spcPct val="140000"/>
              </a:lnSpc>
              <a:buFont typeface="+mj-lt"/>
              <a:buAutoNum type="arabicPeriod"/>
            </a:pP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企业中的“片警”式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员工</a:t>
            </a:r>
            <a:endParaRPr sz="10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indent="0" algn="l" rtl="0" eaLnBrk="0" fontAlgn="auto">
              <a:lnSpc>
                <a:spcPct val="140000"/>
              </a:lnSpc>
              <a:spcBef>
                <a:spcPts val="610"/>
              </a:spcBef>
            </a:pP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以制造业而言</a:t>
            </a:r>
            <a:r>
              <a:rPr sz="2000" kern="0" spc="-3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，不良率下降</a:t>
            </a:r>
            <a:r>
              <a:rPr sz="2000" kern="0" spc="-2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，成</a:t>
            </a:r>
            <a:r>
              <a:rPr sz="20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本就下降理由：</a:t>
            </a:r>
            <a:endParaRPr sz="2000" kern="0" spc="-4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algn="l" rtl="0" eaLnBrk="0" fontAlgn="auto">
              <a:lnSpc>
                <a:spcPct val="140000"/>
              </a:lnSpc>
              <a:spcBef>
                <a:spcPts val="610"/>
              </a:spcBef>
              <a:buFont typeface="Arial" panose="020B0604020202020204" pitchFamily="34" charset="0"/>
              <a:buChar char="•"/>
            </a:pP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不需要花费检验、修正不良品的成本（亦即不良品的善后处理</a:t>
            </a:r>
            <a:r>
              <a:rPr sz="20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费用降低的缘故</a:t>
            </a:r>
            <a:r>
              <a:rPr sz="20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）；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algn="l" rtl="0" eaLnBrk="0" fontAlgn="auto">
              <a:lnSpc>
                <a:spcPct val="140000"/>
              </a:lnSpc>
              <a:spcBef>
                <a:spcPts val="645"/>
              </a:spcBef>
              <a:buFont typeface="Arial" panose="020B0604020202020204" pitchFamily="34" charset="0"/>
              <a:buChar char="•"/>
            </a:pP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没有太多的不良品</a:t>
            </a:r>
            <a:r>
              <a:rPr sz="2000" kern="0" spc="-2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既能节省材料更换、机器调整的费用；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algn="l" rtl="0" eaLnBrk="0" fontAlgn="auto">
              <a:lnSpc>
                <a:spcPct val="140000"/>
              </a:lnSpc>
              <a:spcBef>
                <a:spcPts val="815"/>
              </a:spcBef>
              <a:buFont typeface="Arial" panose="020B0604020202020204" pitchFamily="34" charset="0"/>
              <a:buChar char="•"/>
            </a:pP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因不良品的减少而又更多生产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机会；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71450" indent="-171450" algn="l" rtl="0" eaLnBrk="0" fontAlgn="auto">
              <a:lnSpc>
                <a:spcPct val="140000"/>
              </a:lnSpc>
              <a:buFont typeface="Arial" panose="020B0604020202020204" pitchFamily="34" charset="0"/>
              <a:buChar char="•"/>
            </a:pPr>
            <a:endParaRPr sz="6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67310" indent="-342900" algn="l" rtl="0" eaLnBrk="0" fontAlgn="auto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同样的设备与人员</a:t>
            </a:r>
            <a:r>
              <a:rPr sz="2000" kern="0" spc="-2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，在不良率减少的情形下</a:t>
            </a:r>
            <a:r>
              <a:rPr sz="2000" kern="0" spc="-2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，可以改善生产</a:t>
            </a: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持续生产能力。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0" name="textbox 150"/>
          <p:cNvSpPr/>
          <p:nvPr/>
        </p:nvSpPr>
        <p:spPr>
          <a:xfrm>
            <a:off x="273050" y="276860"/>
            <a:ext cx="2773680" cy="3930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ts val="2895"/>
              </a:lnSpc>
              <a:tabLst>
                <a:tab pos="228600" algn="l"/>
              </a:tabLst>
            </a:pPr>
            <a:r>
              <a:rPr lang="zh-CN" sz="27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企业中的质量误区</a:t>
            </a:r>
            <a:endParaRPr lang="zh-CN" sz="27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extbox 216"/>
          <p:cNvSpPr/>
          <p:nvPr/>
        </p:nvSpPr>
        <p:spPr>
          <a:xfrm>
            <a:off x="1957705" y="4004310"/>
            <a:ext cx="8890000" cy="18713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 fontAlgn="auto">
              <a:lnSpc>
                <a:spcPct val="100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342900" indent="-342900" algn="l" rtl="0" eaLnBrk="0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野蛮制造的“克星”</a:t>
            </a:r>
            <a:endParaRPr sz="2000" kern="0" spc="-2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algn="l" rtl="0" eaLnBrk="0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20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标准化是管理不稳定质量出现不可</a:t>
            </a:r>
            <a:r>
              <a:rPr sz="20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或缺的准则统一化通用化系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列化简便化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71450" indent="-171450" algn="l" rtl="0" eaLnBrk="0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66040" indent="-342900" algn="l" rtl="0" eaLnBrk="0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数据化可以说对偶发不稳定的管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理最有效的办法。所谓数据化，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就是尽量将事情用数值表示。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4" name="group 14"/>
          <p:cNvGrpSpPr/>
          <p:nvPr/>
        </p:nvGrpSpPr>
        <p:grpSpPr>
          <a:xfrm rot="21600000">
            <a:off x="2331948" y="2541435"/>
            <a:ext cx="7419860" cy="1164742"/>
            <a:chOff x="0" y="0"/>
            <a:chExt cx="7419860" cy="1164742"/>
          </a:xfrm>
        </p:grpSpPr>
        <p:pic>
          <p:nvPicPr>
            <p:cNvPr id="218" name="picture 21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7419860" cy="1164742"/>
            </a:xfrm>
            <a:prstGeom prst="rect">
              <a:avLst/>
            </a:prstGeom>
          </p:spPr>
        </p:pic>
        <p:sp>
          <p:nvSpPr>
            <p:cNvPr id="220" name="textbox 220"/>
            <p:cNvSpPr/>
            <p:nvPr/>
          </p:nvSpPr>
          <p:spPr>
            <a:xfrm>
              <a:off x="-12700" y="-12700"/>
              <a:ext cx="7445375" cy="119062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46000"/>
                </a:lnSpc>
              </a:pPr>
              <a:endParaRPr sz="10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algn="l" rtl="0" eaLnBrk="0">
                <a:lnSpc>
                  <a:spcPct val="146000"/>
                </a:lnSpc>
              </a:pPr>
              <a:endParaRPr sz="10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427990" algn="l" rtl="0" eaLnBrk="0">
                <a:lnSpc>
                  <a:spcPct val="84000"/>
                </a:lnSpc>
                <a:spcBef>
                  <a:spcPts val="5"/>
                </a:spcBef>
              </a:pPr>
              <a:r>
                <a:rPr sz="2400" kern="0" spc="-10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人员            设备            </a:t>
              </a:r>
              <a:r>
                <a:rPr sz="2400" kern="0" spc="-10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材料            方法     </a:t>
              </a:r>
              <a:r>
                <a:rPr sz="2400" kern="0" spc="-1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  环境</a:t>
              </a:r>
              <a:endParaRPr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228" name="textbox 228"/>
          <p:cNvSpPr/>
          <p:nvPr/>
        </p:nvSpPr>
        <p:spPr>
          <a:xfrm>
            <a:off x="1479694" y="1363490"/>
            <a:ext cx="3919854" cy="102044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3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ct val="94000"/>
              </a:lnSpc>
            </a:pPr>
            <a:endParaRPr sz="10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algn="l" rtl="0" eaLnBrk="0">
              <a:lnSpc>
                <a:spcPct val="115000"/>
              </a:lnSpc>
            </a:pPr>
            <a:endParaRPr sz="5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1920" algn="l" rtl="0" eaLnBrk="0">
              <a:lnSpc>
                <a:spcPts val="2895"/>
              </a:lnSpc>
              <a:spcBef>
                <a:spcPts val="5"/>
              </a:spcBef>
              <a:tabLst>
                <a:tab pos="337820" algn="l"/>
              </a:tabLst>
            </a:pPr>
            <a:r>
              <a:rPr sz="23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300" kern="0" spc="2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3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从不稳定的产品质量抓起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0" name="textbox 60"/>
          <p:cNvSpPr/>
          <p:nvPr/>
        </p:nvSpPr>
        <p:spPr>
          <a:xfrm>
            <a:off x="252095" y="220345"/>
            <a:ext cx="3332480" cy="4191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p>
            <a:pPr algn="l" rtl="0" eaLnBrk="0">
              <a:lnSpc>
                <a:spcPct val="89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ct val="93000"/>
              </a:lnSpc>
            </a:pPr>
            <a:r>
              <a:rPr lang="zh-CN" sz="27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质量管理是什么</a:t>
            </a:r>
            <a:endParaRPr lang="zh-CN" sz="27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textbox 240"/>
          <p:cNvSpPr/>
          <p:nvPr/>
        </p:nvSpPr>
        <p:spPr>
          <a:xfrm>
            <a:off x="2266086" y="991857"/>
            <a:ext cx="7353300" cy="14624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algn="l" rtl="0" eaLnBrk="0">
              <a:lnSpc>
                <a:spcPct val="184000"/>
              </a:lnSpc>
            </a:pPr>
            <a:endParaRPr sz="10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algn="l" rtl="0" eaLnBrk="0">
              <a:lnSpc>
                <a:spcPct val="116000"/>
              </a:lnSpc>
            </a:pPr>
            <a:endParaRPr sz="5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406400" indent="1905" algn="l" rtl="0" eaLnBrk="0">
              <a:lnSpc>
                <a:spcPct val="100000"/>
              </a:lnSpc>
              <a:spcBef>
                <a:spcPts val="5"/>
              </a:spcBef>
            </a:pPr>
            <a:r>
              <a:rPr sz="2300" kern="0" spc="1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持续提高员工质量意识是企业永恒的主题</a:t>
            </a:r>
            <a:r>
              <a:rPr sz="2300" kern="0" spc="-2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kern="0" spc="1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300" kern="0" spc="-4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kern="0" spc="1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让员工</a:t>
            </a:r>
            <a:r>
              <a:rPr sz="23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第一次做对。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56" name="picture 2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902582" y="3497706"/>
            <a:ext cx="594360" cy="323088"/>
          </a:xfrm>
          <a:prstGeom prst="rect">
            <a:avLst/>
          </a:prstGeom>
        </p:spPr>
      </p:pic>
      <p:graphicFrame>
        <p:nvGraphicFramePr>
          <p:cNvPr id="258" name="table 258"/>
          <p:cNvGraphicFramePr>
            <a:graphicFrameLocks noGrp="1"/>
          </p:cNvGraphicFramePr>
          <p:nvPr/>
        </p:nvGraphicFramePr>
        <p:xfrm>
          <a:off x="3896931" y="3490988"/>
          <a:ext cx="606425" cy="336550"/>
        </p:xfrm>
        <a:graphic>
          <a:graphicData uri="http://schemas.openxmlformats.org/drawingml/2006/table">
            <a:tbl>
              <a:tblPr/>
              <a:tblGrid>
                <a:gridCol w="606425"/>
              </a:tblGrid>
              <a:tr h="3365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400" dirty="0"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/>
                      </a:endParaRPr>
                    </a:p>
                    <a:p>
                      <a:pPr marL="10033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客户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15C3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C3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C3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C3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60" name="picture 2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946523" y="3412362"/>
            <a:ext cx="594359" cy="460247"/>
          </a:xfrm>
          <a:prstGeom prst="rect">
            <a:avLst/>
          </a:prstGeom>
        </p:spPr>
      </p:pic>
      <p:graphicFrame>
        <p:nvGraphicFramePr>
          <p:cNvPr id="262" name="table 262"/>
          <p:cNvGraphicFramePr>
            <a:graphicFrameLocks noGrp="1"/>
          </p:cNvGraphicFramePr>
          <p:nvPr/>
        </p:nvGraphicFramePr>
        <p:xfrm>
          <a:off x="4939918" y="3406571"/>
          <a:ext cx="606425" cy="473075"/>
        </p:xfrm>
        <a:graphic>
          <a:graphicData uri="http://schemas.openxmlformats.org/drawingml/2006/table">
            <a:tbl>
              <a:tblPr/>
              <a:tblGrid>
                <a:gridCol w="606425"/>
              </a:tblGrid>
              <a:tr h="4730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63000"/>
                        </a:lnSpc>
                      </a:pPr>
                      <a:endParaRPr sz="100" dirty="0"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/>
                      </a:endParaRPr>
                    </a:p>
                    <a:p>
                      <a:pPr marL="204470" indent="-102235" algn="l" rtl="0" eaLnBrk="0">
                        <a:lnSpc>
                          <a:spcPct val="100000"/>
                        </a:lnSpc>
                      </a:pP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销售</a:t>
                      </a:r>
                      <a:r>
                        <a:rPr sz="15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15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部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15C3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C3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C3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C3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64" name="picture 2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167200" y="3005213"/>
            <a:ext cx="3307156" cy="660400"/>
          </a:xfrm>
          <a:prstGeom prst="rect">
            <a:avLst/>
          </a:prstGeom>
        </p:spPr>
      </p:pic>
      <p:pic>
        <p:nvPicPr>
          <p:cNvPr id="266" name="picture 26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rot="21600000">
            <a:off x="5248579" y="4897387"/>
            <a:ext cx="2224303" cy="497014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 rot="21600000">
            <a:off x="7029462" y="3167138"/>
            <a:ext cx="1037831" cy="985430"/>
            <a:chOff x="0" y="0"/>
            <a:chExt cx="1037831" cy="985430"/>
          </a:xfrm>
        </p:grpSpPr>
        <p:pic>
          <p:nvPicPr>
            <p:cNvPr id="268" name="picture 26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1600000">
              <a:off x="0" y="0"/>
              <a:ext cx="1037831" cy="985430"/>
            </a:xfrm>
            <a:prstGeom prst="rect">
              <a:avLst/>
            </a:prstGeom>
          </p:spPr>
        </p:pic>
        <p:sp>
          <p:nvSpPr>
            <p:cNvPr id="270" name="textbox 270"/>
            <p:cNvSpPr/>
            <p:nvPr/>
          </p:nvSpPr>
          <p:spPr>
            <a:xfrm>
              <a:off x="-12700" y="-12700"/>
              <a:ext cx="1063625" cy="101091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84000"/>
                </a:lnSpc>
              </a:pPr>
              <a:endParaRPr sz="10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328930" algn="l" rtl="0" eaLnBrk="0">
                <a:lnSpc>
                  <a:spcPct val="87000"/>
                </a:lnSpc>
                <a:spcBef>
                  <a:spcPts val="5"/>
                </a:spcBef>
              </a:pPr>
              <a:r>
                <a:rPr sz="1500" kern="0" spc="8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处理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330200" algn="l" rtl="0" eaLnBrk="0">
                <a:lnSpc>
                  <a:spcPts val="1905"/>
                </a:lnSpc>
              </a:pPr>
              <a:r>
                <a:rPr sz="1500" kern="0" spc="8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结果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18" name="group 18"/>
          <p:cNvGrpSpPr/>
          <p:nvPr>
            <p:custDataLst>
              <p:tags r:id="rId7"/>
            </p:custDataLst>
          </p:nvPr>
        </p:nvGrpSpPr>
        <p:grpSpPr>
          <a:xfrm rot="21600000">
            <a:off x="6559257" y="4481156"/>
            <a:ext cx="732701" cy="732701"/>
            <a:chOff x="0" y="0"/>
            <a:chExt cx="732701" cy="732701"/>
          </a:xfrm>
        </p:grpSpPr>
        <p:pic>
          <p:nvPicPr>
            <p:cNvPr id="272" name="picture 272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 rot="21600000">
              <a:off x="0" y="0"/>
              <a:ext cx="732701" cy="732701"/>
            </a:xfrm>
            <a:prstGeom prst="rect">
              <a:avLst/>
            </a:prstGeom>
          </p:spPr>
        </p:pic>
        <p:sp>
          <p:nvSpPr>
            <p:cNvPr id="274" name="textbox 274"/>
            <p:cNvSpPr/>
            <p:nvPr>
              <p:custDataLst>
                <p:tags r:id="rId10"/>
              </p:custDataLst>
            </p:nvPr>
          </p:nvSpPr>
          <p:spPr>
            <a:xfrm>
              <a:off x="-12700" y="-12700"/>
              <a:ext cx="758190" cy="77787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9000"/>
                </a:lnSpc>
              </a:pPr>
              <a:endParaRPr sz="10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algn="l" rtl="0" eaLnBrk="0">
                <a:lnSpc>
                  <a:spcPct val="10000"/>
                </a:lnSpc>
              </a:pPr>
              <a:endParaRPr sz="1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201930" algn="l" rtl="0" eaLnBrk="0">
                <a:lnSpc>
                  <a:spcPct val="82000"/>
                </a:lnSpc>
              </a:pPr>
              <a:r>
                <a:rPr sz="1400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处理</a:t>
              </a:r>
              <a:endParaRPr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202565" algn="l" rtl="0" eaLnBrk="0">
                <a:lnSpc>
                  <a:spcPts val="1820"/>
                </a:lnSpc>
              </a:pPr>
              <a:r>
                <a:rPr sz="1400" kern="0" spc="-2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结果</a:t>
              </a:r>
              <a:endParaRPr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276" name="picture 27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 rot="21600000">
            <a:off x="4060723" y="4951348"/>
            <a:ext cx="334009" cy="332854"/>
          </a:xfrm>
          <a:prstGeom prst="rect">
            <a:avLst/>
          </a:prstGeom>
        </p:spPr>
      </p:pic>
      <p:pic>
        <p:nvPicPr>
          <p:cNvPr id="278" name="picture 278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 rot="21600000">
            <a:off x="3849242" y="5279262"/>
            <a:ext cx="539495" cy="461772"/>
          </a:xfrm>
          <a:prstGeom prst="rect">
            <a:avLst/>
          </a:prstGeom>
        </p:spPr>
      </p:pic>
      <p:graphicFrame>
        <p:nvGraphicFramePr>
          <p:cNvPr id="280" name="table 280"/>
          <p:cNvGraphicFramePr>
            <a:graphicFrameLocks noGrp="1"/>
          </p:cNvGraphicFramePr>
          <p:nvPr/>
        </p:nvGraphicFramePr>
        <p:xfrm>
          <a:off x="3843350" y="5273344"/>
          <a:ext cx="551180" cy="473710"/>
        </p:xfrm>
        <a:graphic>
          <a:graphicData uri="http://schemas.openxmlformats.org/drawingml/2006/table">
            <a:tbl>
              <a:tblPr/>
              <a:tblGrid>
                <a:gridCol w="551180"/>
              </a:tblGrid>
              <a:tr h="47371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0000"/>
                        </a:lnSpc>
                      </a:pPr>
                      <a:endParaRPr sz="200" dirty="0"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/>
                      </a:endParaRPr>
                    </a:p>
                    <a:p>
                      <a:pPr marL="102235" indent="139065" algn="l" rtl="0" eaLnBrk="0">
                        <a:lnSpc>
                          <a:spcPct val="102000"/>
                        </a:lnSpc>
                        <a:spcBef>
                          <a:spcPts val="0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</a:t>
                      </a: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工序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15C3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C3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C3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C3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82" name="picture 282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 rot="21600000">
            <a:off x="4390250" y="5381701"/>
            <a:ext cx="539356" cy="12700"/>
          </a:xfrm>
          <a:prstGeom prst="rect">
            <a:avLst/>
          </a:prstGeom>
        </p:spPr>
      </p:pic>
      <p:pic>
        <p:nvPicPr>
          <p:cNvPr id="284" name="picture 284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 rot="21600000">
            <a:off x="4652975" y="5117769"/>
            <a:ext cx="12700" cy="270281"/>
          </a:xfrm>
          <a:prstGeom prst="rect">
            <a:avLst/>
          </a:prstGeom>
        </p:spPr>
      </p:pic>
      <p:pic>
        <p:nvPicPr>
          <p:cNvPr id="286" name="picture 286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/>
          <a:stretch>
            <a:fillRect/>
          </a:stretch>
        </p:blipFill>
        <p:spPr>
          <a:xfrm rot="21600000">
            <a:off x="4924729" y="4951780"/>
            <a:ext cx="280022" cy="331990"/>
          </a:xfrm>
          <a:prstGeom prst="rect">
            <a:avLst/>
          </a:prstGeom>
        </p:spPr>
      </p:pic>
      <p:grpSp>
        <p:nvGrpSpPr>
          <p:cNvPr id="20" name="group 20"/>
          <p:cNvGrpSpPr/>
          <p:nvPr>
            <p:custDataLst>
              <p:tags r:id="rId21"/>
            </p:custDataLst>
          </p:nvPr>
        </p:nvGrpSpPr>
        <p:grpSpPr>
          <a:xfrm rot="21600000">
            <a:off x="4266704" y="4525479"/>
            <a:ext cx="732701" cy="732701"/>
            <a:chOff x="0" y="0"/>
            <a:chExt cx="732701" cy="732701"/>
          </a:xfrm>
        </p:grpSpPr>
        <p:pic>
          <p:nvPicPr>
            <p:cNvPr id="288" name="picture 288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23"/>
            <a:stretch>
              <a:fillRect/>
            </a:stretch>
          </p:blipFill>
          <p:spPr>
            <a:xfrm rot="21600000">
              <a:off x="0" y="0"/>
              <a:ext cx="732701" cy="732701"/>
            </a:xfrm>
            <a:prstGeom prst="rect">
              <a:avLst/>
            </a:prstGeom>
          </p:spPr>
        </p:pic>
        <p:sp>
          <p:nvSpPr>
            <p:cNvPr id="290" name="textbox 290"/>
            <p:cNvSpPr/>
            <p:nvPr>
              <p:custDataLst>
                <p:tags r:id="rId24"/>
              </p:custDataLst>
            </p:nvPr>
          </p:nvSpPr>
          <p:spPr>
            <a:xfrm>
              <a:off x="-12700" y="-12700"/>
              <a:ext cx="758190" cy="77787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9000"/>
                </a:lnSpc>
              </a:pPr>
              <a:endParaRPr sz="10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algn="l" rtl="0" eaLnBrk="0">
                <a:lnSpc>
                  <a:spcPct val="10000"/>
                </a:lnSpc>
              </a:pPr>
              <a:endParaRPr sz="1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201930" algn="l" rtl="0" eaLnBrk="0">
                <a:lnSpc>
                  <a:spcPct val="82000"/>
                </a:lnSpc>
              </a:pPr>
              <a:r>
                <a:rPr sz="1400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处理</a:t>
              </a:r>
              <a:endParaRPr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202565" algn="l" rtl="0" eaLnBrk="0">
                <a:lnSpc>
                  <a:spcPts val="1820"/>
                </a:lnSpc>
              </a:pPr>
              <a:r>
                <a:rPr sz="1400" kern="0" spc="-2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结果</a:t>
              </a:r>
              <a:endParaRPr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22" name="group 22"/>
          <p:cNvGrpSpPr/>
          <p:nvPr>
            <p:custDataLst>
              <p:tags r:id="rId25"/>
            </p:custDataLst>
          </p:nvPr>
        </p:nvGrpSpPr>
        <p:grpSpPr>
          <a:xfrm rot="21600000">
            <a:off x="5445213" y="4454359"/>
            <a:ext cx="732701" cy="732701"/>
            <a:chOff x="0" y="0"/>
            <a:chExt cx="732701" cy="732701"/>
          </a:xfrm>
        </p:grpSpPr>
        <p:pic>
          <p:nvPicPr>
            <p:cNvPr id="292" name="picture 292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27"/>
            <a:stretch>
              <a:fillRect/>
            </a:stretch>
          </p:blipFill>
          <p:spPr>
            <a:xfrm rot="21600000">
              <a:off x="0" y="0"/>
              <a:ext cx="732701" cy="732701"/>
            </a:xfrm>
            <a:prstGeom prst="rect">
              <a:avLst/>
            </a:prstGeom>
          </p:spPr>
        </p:pic>
        <p:sp>
          <p:nvSpPr>
            <p:cNvPr id="294" name="textbox 294"/>
            <p:cNvSpPr/>
            <p:nvPr>
              <p:custDataLst>
                <p:tags r:id="rId28"/>
              </p:custDataLst>
            </p:nvPr>
          </p:nvSpPr>
          <p:spPr>
            <a:xfrm>
              <a:off x="-12700" y="-12700"/>
              <a:ext cx="758190" cy="77787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9000"/>
                </a:lnSpc>
              </a:pPr>
              <a:endParaRPr sz="10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algn="l" rtl="0" eaLnBrk="0">
                <a:lnSpc>
                  <a:spcPct val="10000"/>
                </a:lnSpc>
              </a:pPr>
              <a:endParaRPr sz="1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201930" algn="l" rtl="0" eaLnBrk="0">
                <a:lnSpc>
                  <a:spcPct val="82000"/>
                </a:lnSpc>
              </a:pPr>
              <a:r>
                <a:rPr sz="1400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处理</a:t>
              </a:r>
              <a:endParaRPr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202565" algn="l" rtl="0" eaLnBrk="0">
                <a:lnSpc>
                  <a:spcPts val="1820"/>
                </a:lnSpc>
              </a:pPr>
              <a:r>
                <a:rPr sz="1400" kern="0" spc="-2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结果</a:t>
              </a:r>
              <a:endParaRPr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296" name="picture 296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 rot="21600000">
            <a:off x="5988938" y="3427603"/>
            <a:ext cx="594359" cy="484632"/>
          </a:xfrm>
          <a:prstGeom prst="rect">
            <a:avLst/>
          </a:prstGeom>
        </p:spPr>
      </p:pic>
      <p:graphicFrame>
        <p:nvGraphicFramePr>
          <p:cNvPr id="298" name="table 298"/>
          <p:cNvGraphicFramePr>
            <a:graphicFrameLocks noGrp="1"/>
          </p:cNvGraphicFramePr>
          <p:nvPr/>
        </p:nvGraphicFramePr>
        <p:xfrm>
          <a:off x="5982906" y="3420859"/>
          <a:ext cx="606425" cy="498475"/>
        </p:xfrm>
        <a:graphic>
          <a:graphicData uri="http://schemas.openxmlformats.org/drawingml/2006/table">
            <a:tbl>
              <a:tblPr/>
              <a:tblGrid>
                <a:gridCol w="606425"/>
              </a:tblGrid>
              <a:tr h="4984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6000"/>
                        </a:lnSpc>
                      </a:pPr>
                      <a:endParaRPr sz="100" dirty="0"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/>
                      </a:endParaRPr>
                    </a:p>
                    <a:p>
                      <a:pPr marL="204470" indent="-104140" algn="l" rtl="0" eaLnBrk="0">
                        <a:lnSpc>
                          <a:spcPct val="100000"/>
                        </a:lnSpc>
                      </a:pP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质量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15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部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15C3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C3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C3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C3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0" name="picture 300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31"/>
          <a:stretch>
            <a:fillRect/>
          </a:stretch>
        </p:blipFill>
        <p:spPr>
          <a:xfrm rot="21600000">
            <a:off x="7224902" y="5228970"/>
            <a:ext cx="539496" cy="460247"/>
          </a:xfrm>
          <a:prstGeom prst="rect">
            <a:avLst/>
          </a:prstGeom>
        </p:spPr>
      </p:pic>
      <p:graphicFrame>
        <p:nvGraphicFramePr>
          <p:cNvPr id="302" name="table 302"/>
          <p:cNvGraphicFramePr>
            <a:graphicFrameLocks noGrp="1"/>
          </p:cNvGraphicFramePr>
          <p:nvPr/>
        </p:nvGraphicFramePr>
        <p:xfrm>
          <a:off x="7218844" y="5221884"/>
          <a:ext cx="551815" cy="473710"/>
        </p:xfrm>
        <a:graphic>
          <a:graphicData uri="http://schemas.openxmlformats.org/drawingml/2006/table">
            <a:tbl>
              <a:tblPr/>
              <a:tblGrid>
                <a:gridCol w="551815"/>
              </a:tblGrid>
              <a:tr h="47371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300" dirty="0"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/>
                      </a:endParaRPr>
                    </a:p>
                    <a:p>
                      <a:pPr marL="224790" algn="l" rtl="0" eaLnBrk="0">
                        <a:lnSpc>
                          <a:spcPct val="84000"/>
                        </a:lnSpc>
                        <a:spcBef>
                          <a:spcPts val="0"/>
                        </a:spcBef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02235" algn="l" rtl="0" eaLnBrk="0">
                        <a:lnSpc>
                          <a:spcPct val="91000"/>
                        </a:lnSpc>
                        <a:spcBef>
                          <a:spcPts val="150"/>
                        </a:spcBef>
                      </a:pP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工序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15C3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C3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C3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C3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4" name="picture 304"/>
          <p:cNvPicPr>
            <a:picLocks noChangeAspect="1"/>
          </p:cNvPicPr>
          <p:nvPr>
            <p:custDataLst>
              <p:tags r:id="rId32"/>
            </p:custDataLst>
          </p:nvPr>
        </p:nvPicPr>
        <p:blipFill>
          <a:blip r:embed="rId33"/>
          <a:stretch>
            <a:fillRect/>
          </a:stretch>
        </p:blipFill>
        <p:spPr>
          <a:xfrm rot="21600000">
            <a:off x="6092570" y="5251830"/>
            <a:ext cx="539496" cy="461771"/>
          </a:xfrm>
          <a:prstGeom prst="rect">
            <a:avLst/>
          </a:prstGeom>
        </p:spPr>
      </p:pic>
      <p:graphicFrame>
        <p:nvGraphicFramePr>
          <p:cNvPr id="306" name="table 306"/>
          <p:cNvGraphicFramePr>
            <a:graphicFrameLocks noGrp="1"/>
          </p:cNvGraphicFramePr>
          <p:nvPr/>
        </p:nvGraphicFramePr>
        <p:xfrm>
          <a:off x="6085890" y="5245480"/>
          <a:ext cx="551815" cy="473710"/>
        </p:xfrm>
        <a:graphic>
          <a:graphicData uri="http://schemas.openxmlformats.org/drawingml/2006/table">
            <a:tbl>
              <a:tblPr/>
              <a:tblGrid>
                <a:gridCol w="551815"/>
              </a:tblGrid>
              <a:tr h="47371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3000"/>
                        </a:lnSpc>
                      </a:pPr>
                      <a:endParaRPr sz="200" dirty="0"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/>
                      </a:endParaRPr>
                    </a:p>
                    <a:p>
                      <a:pPr marL="102235" indent="132715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13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</a:t>
                      </a:r>
                      <a:r>
                        <a:rPr sz="13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</a:t>
                      </a: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工序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15C3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C3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C3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C3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8" name="picture 308"/>
          <p:cNvPicPr>
            <a:picLocks noChangeAspect="1"/>
          </p:cNvPicPr>
          <p:nvPr>
            <p:custDataLst>
              <p:tags r:id="rId34"/>
            </p:custDataLst>
          </p:nvPr>
        </p:nvPicPr>
        <p:blipFill>
          <a:blip r:embed="rId35"/>
          <a:stretch>
            <a:fillRect/>
          </a:stretch>
        </p:blipFill>
        <p:spPr>
          <a:xfrm rot="21600000">
            <a:off x="4958714" y="5267070"/>
            <a:ext cx="539496" cy="461772"/>
          </a:xfrm>
          <a:prstGeom prst="rect">
            <a:avLst/>
          </a:prstGeom>
        </p:spPr>
      </p:pic>
      <p:graphicFrame>
        <p:nvGraphicFramePr>
          <p:cNvPr id="310" name="table 310"/>
          <p:cNvGraphicFramePr>
            <a:graphicFrameLocks noGrp="1"/>
          </p:cNvGraphicFramePr>
          <p:nvPr/>
        </p:nvGraphicFramePr>
        <p:xfrm>
          <a:off x="4951831" y="5260416"/>
          <a:ext cx="551815" cy="473710"/>
        </p:xfrm>
        <a:graphic>
          <a:graphicData uri="http://schemas.openxmlformats.org/drawingml/2006/table">
            <a:tbl>
              <a:tblPr/>
              <a:tblGrid>
                <a:gridCol w="551815"/>
              </a:tblGrid>
              <a:tr h="47371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sz="300" dirty="0"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/>
                      </a:endParaRPr>
                    </a:p>
                    <a:p>
                      <a:pPr marL="233680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02235" algn="l" rtl="0" eaLnBrk="0">
                        <a:lnSpc>
                          <a:spcPct val="91000"/>
                        </a:lnSpc>
                        <a:spcBef>
                          <a:spcPts val="150"/>
                        </a:spcBef>
                      </a:pP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工序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15C3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C3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C3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C3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0" name="textbox 60"/>
          <p:cNvSpPr/>
          <p:nvPr/>
        </p:nvSpPr>
        <p:spPr>
          <a:xfrm>
            <a:off x="252095" y="220345"/>
            <a:ext cx="3332480" cy="4191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p>
            <a:pPr algn="l" rtl="0" eaLnBrk="0">
              <a:lnSpc>
                <a:spcPct val="89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ct val="93000"/>
              </a:lnSpc>
            </a:pPr>
            <a:r>
              <a:rPr sz="2700" b="1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内部质量信息处理</a:t>
            </a:r>
            <a:endParaRPr lang="zh-CN" sz="2700" b="1" kern="0" spc="6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277.61968503937015,&quot;left&quot;:341.0781102362205,&quot;top&quot;:122.2,&quot;width&quot;:394.1718897637795}"/>
</p:tagLst>
</file>

<file path=ppt/tags/tag11.xml><?xml version="1.0" encoding="utf-8"?>
<p:tagLst xmlns:p="http://schemas.openxmlformats.org/presentationml/2006/main">
  <p:tag name="KSO_WM_DIAGRAM_VIRTUALLY_FRAME" val="{&quot;height&quot;:277.61968503937015,&quot;left&quot;:341.0781102362205,&quot;top&quot;:122.2,&quot;width&quot;:394.1718897637795}"/>
</p:tagLst>
</file>

<file path=ppt/tags/tag12.xml><?xml version="1.0" encoding="utf-8"?>
<p:tagLst xmlns:p="http://schemas.openxmlformats.org/presentationml/2006/main">
  <p:tag name="KSO_WM_DIAGRAM_VIRTUALLY_FRAME" val="{&quot;height&quot;:277.61968503937015,&quot;left&quot;:341.0781102362205,&quot;top&quot;:122.2,&quot;width&quot;:394.1718897637795}"/>
</p:tagLst>
</file>

<file path=ppt/tags/tag13.xml><?xml version="1.0" encoding="utf-8"?>
<p:tagLst xmlns:p="http://schemas.openxmlformats.org/presentationml/2006/main">
  <p:tag name="KSO_WM_DIAGRAM_VIRTUALLY_FRAME" val="{&quot;height&quot;:277.61968503937015,&quot;left&quot;:341.0781102362205,&quot;top&quot;:122.2,&quot;width&quot;:394.1718897637795}"/>
</p:tagLst>
</file>

<file path=ppt/tags/tag14.xml><?xml version="1.0" encoding="utf-8"?>
<p:tagLst xmlns:p="http://schemas.openxmlformats.org/presentationml/2006/main">
  <p:tag name="KSO_WM_DIAGRAM_VIRTUALLY_FRAME" val="{&quot;height&quot;:277.61968503937015,&quot;left&quot;:341.0781102362205,&quot;top&quot;:122.2,&quot;width&quot;:394.1718897637795}"/>
</p:tagLst>
</file>

<file path=ppt/tags/tag15.xml><?xml version="1.0" encoding="utf-8"?>
<p:tagLst xmlns:p="http://schemas.openxmlformats.org/presentationml/2006/main">
  <p:tag name="KSO_WM_DIAGRAM_VIRTUALLY_FRAME" val="{&quot;height&quot;:277.61968503937015,&quot;left&quot;:341.0781102362205,&quot;top&quot;:122.2,&quot;width&quot;:394.1718897637795}"/>
</p:tagLst>
</file>

<file path=ppt/tags/tag16.xml><?xml version="1.0" encoding="utf-8"?>
<p:tagLst xmlns:p="http://schemas.openxmlformats.org/presentationml/2006/main">
  <p:tag name="KSO_WM_DIAGRAM_VIRTUALLY_FRAME" val="{&quot;height&quot;:277.61968503937015,&quot;left&quot;:341.0781102362205,&quot;top&quot;:122.2,&quot;width&quot;:394.1718897637795}"/>
</p:tagLst>
</file>

<file path=ppt/tags/tag17.xml><?xml version="1.0" encoding="utf-8"?>
<p:tagLst xmlns:p="http://schemas.openxmlformats.org/presentationml/2006/main">
  <p:tag name="KSO_WM_DIAGRAM_VIRTUALLY_FRAME" val="{&quot;height&quot;:277.61968503937015,&quot;left&quot;:341.0781102362205,&quot;top&quot;:122.2,&quot;width&quot;:394.1718897637795}"/>
</p:tagLst>
</file>

<file path=ppt/tags/tag18.xml><?xml version="1.0" encoding="utf-8"?>
<p:tagLst xmlns:p="http://schemas.openxmlformats.org/presentationml/2006/main">
  <p:tag name="KSO_WM_DIAGRAM_VIRTUALLY_FRAME" val="{&quot;height&quot;:277.61968503937015,&quot;left&quot;:341.0781102362205,&quot;top&quot;:122.2,&quot;width&quot;:394.1718897637795}"/>
</p:tagLst>
</file>

<file path=ppt/tags/tag19.xml><?xml version="1.0" encoding="utf-8"?>
<p:tagLst xmlns:p="http://schemas.openxmlformats.org/presentationml/2006/main">
  <p:tag name="KSO_WM_DIAGRAM_VIRTUALLY_FRAME" val="{&quot;height&quot;:277.61968503937015,&quot;left&quot;:341.0781102362205,&quot;top&quot;:122.2,&quot;width&quot;:394.1718897637795}"/>
</p:tagLst>
</file>

<file path=ppt/tags/tag2.xml><?xml version="1.0" encoding="utf-8"?>
<p:tagLst xmlns:p="http://schemas.openxmlformats.org/presentationml/2006/main">
  <p:tag name="KSO_WM_DIAGRAM_VIRTUALLY_FRAME" val="{&quot;height&quot;:277.61968503937015,&quot;left&quot;:341.0781102362205,&quot;top&quot;:122.2,&quot;width&quot;:394.1718897637795}"/>
</p:tagLst>
</file>

<file path=ppt/tags/tag20.xml><?xml version="1.0" encoding="utf-8"?>
<p:tagLst xmlns:p="http://schemas.openxmlformats.org/presentationml/2006/main">
  <p:tag name="KSO_WM_DIAGRAM_VIRTUALLY_FRAME" val="{&quot;height&quot;:277.61968503937015,&quot;left&quot;:341.0781102362205,&quot;top&quot;:122.2,&quot;width&quot;:394.1718897637795}"/>
</p:tagLst>
</file>

<file path=ppt/tags/tag21.xml><?xml version="1.0" encoding="utf-8"?>
<p:tagLst xmlns:p="http://schemas.openxmlformats.org/presentationml/2006/main">
  <p:tag name="KSO_WM_DIAGRAM_VIRTUALLY_FRAME" val="{&quot;height&quot;:277.61968503937015,&quot;left&quot;:341.0781102362205,&quot;top&quot;:122.2,&quot;width&quot;:394.1718897637795}"/>
</p:tagLst>
</file>

<file path=ppt/tags/tag22.xml><?xml version="1.0" encoding="utf-8"?>
<p:tagLst xmlns:p="http://schemas.openxmlformats.org/presentationml/2006/main">
  <p:tag name="KSO_WM_DIAGRAM_VIRTUALLY_FRAME" val="{&quot;height&quot;:277.61968503937015,&quot;left&quot;:341.0781102362205,&quot;top&quot;:122.2,&quot;width&quot;:394.1718897637795}"/>
</p:tagLst>
</file>

<file path=ppt/tags/tag23.xml><?xml version="1.0" encoding="utf-8"?>
<p:tagLst xmlns:p="http://schemas.openxmlformats.org/presentationml/2006/main">
  <p:tag name="KSO_WM_DIAGRAM_VIRTUALLY_FRAME" val="{&quot;height&quot;:277.61968503937015,&quot;left&quot;:341.0781102362205,&quot;top&quot;:122.2,&quot;width&quot;:394.1718897637795}"/>
</p:tagLst>
</file>

<file path=ppt/tags/tag24.xml><?xml version="1.0" encoding="utf-8"?>
<p:tagLst xmlns:p="http://schemas.openxmlformats.org/presentationml/2006/main">
  <p:tag name="KSO_WM_DIAGRAM_VIRTUALLY_FRAME" val="{&quot;height&quot;:277.61968503937015,&quot;left&quot;:341.0781102362205,&quot;top&quot;:122.2,&quot;width&quot;:394.1718897637795}"/>
</p:tagLst>
</file>

<file path=ppt/tags/tag25.xml><?xml version="1.0" encoding="utf-8"?>
<p:tagLst xmlns:p="http://schemas.openxmlformats.org/presentationml/2006/main">
  <p:tag name="KSO_WM_DIAGRAM_VIRTUALLY_FRAME" val="{&quot;height&quot;:277.61968503937015,&quot;left&quot;:341.0781102362205,&quot;top&quot;:122.2,&quot;width&quot;:394.1718897637795}"/>
</p:tagLst>
</file>

<file path=ppt/tags/tag26.xml><?xml version="1.0" encoding="utf-8"?>
<p:tagLst xmlns:p="http://schemas.openxmlformats.org/presentationml/2006/main">
  <p:tag name="KSO_WM_DIAGRAM_VIRTUALLY_FRAME" val="{&quot;height&quot;:277.61968503937015,&quot;left&quot;:341.0781102362205,&quot;top&quot;:122.2,&quot;width&quot;:394.1718897637795}"/>
</p:tagLst>
</file>

<file path=ppt/tags/tag27.xml><?xml version="1.0" encoding="utf-8"?>
<p:tagLst xmlns:p="http://schemas.openxmlformats.org/presentationml/2006/main">
  <p:tag name="KSO_WM_DIAGRAM_VIRTUALLY_FRAME" val="{&quot;height&quot;:277.61968503937015,&quot;left&quot;:341.0781102362205,&quot;top&quot;:122.2,&quot;width&quot;:394.1718897637795}"/>
</p:tagLst>
</file>

<file path=ppt/tags/tag28.xml><?xml version="1.0" encoding="utf-8"?>
<p:tagLst xmlns:p="http://schemas.openxmlformats.org/presentationml/2006/main">
  <p:tag name="KSO_WM_DIAGRAM_VIRTUALLY_FRAME" val="{&quot;height&quot;:277.61968503937015,&quot;left&quot;:341.0781102362205,&quot;top&quot;:122.2,&quot;width&quot;:394.1718897637795}"/>
</p:tagLst>
</file>

<file path=ppt/tags/tag29.xml><?xml version="1.0" encoding="utf-8"?>
<p:tagLst xmlns:p="http://schemas.openxmlformats.org/presentationml/2006/main">
  <p:tag name="KSO_WM_DIAGRAM_VIRTUALLY_FRAME" val="{&quot;height&quot;:277.61968503937015,&quot;left&quot;:341.0781102362205,&quot;top&quot;:122.2,&quot;width&quot;:394.1718897637795}"/>
</p:tagLst>
</file>

<file path=ppt/tags/tag3.xml><?xml version="1.0" encoding="utf-8"?>
<p:tagLst xmlns:p="http://schemas.openxmlformats.org/presentationml/2006/main">
  <p:tag name="KSO_WM_DIAGRAM_VIRTUALLY_FRAME" val="{&quot;height&quot;:277.61968503937015,&quot;left&quot;:341.0781102362205,&quot;top&quot;:122.2,&quot;width&quot;:394.1718897637795}"/>
</p:tagLst>
</file>

<file path=ppt/tags/tag30.xml><?xml version="1.0" encoding="utf-8"?>
<p:tagLst xmlns:p="http://schemas.openxmlformats.org/presentationml/2006/main">
  <p:tag name="KSO_WM_DIAGRAM_VIRTUALLY_FRAME" val="{&quot;height&quot;:101.31299212598428,&quot;left&quot;:303.0899212598425,&quot;top&quot;:350.73692913385827,&quot;width&quot;:308.28000000000003}"/>
</p:tagLst>
</file>

<file path=ppt/tags/tag31.xml><?xml version="1.0" encoding="utf-8"?>
<p:tagLst xmlns:p="http://schemas.openxmlformats.org/presentationml/2006/main">
  <p:tag name="KSO_WM_DIAGRAM_VIRTUALLY_FRAME" val="{&quot;height&quot;:119.21307086614175,&quot;left&quot;:303.0899212598425,&quot;top&quot;:350.73692913385827,&quot;width&quot;:371.6100787401575}"/>
</p:tagLst>
</file>

<file path=ppt/tags/tag32.xml><?xml version="1.0" encoding="utf-8"?>
<p:tagLst xmlns:p="http://schemas.openxmlformats.org/presentationml/2006/main">
  <p:tag name="KSO_WM_DIAGRAM_VIRTUALLY_FRAME" val="{&quot;height&quot;:101.31299212598428,&quot;left&quot;:303.0899212598425,&quot;top&quot;:350.73692913385827,&quot;width&quot;:308.28000000000003}"/>
</p:tagLst>
</file>

<file path=ppt/tags/tag33.xml><?xml version="1.0" encoding="utf-8"?>
<p:tagLst xmlns:p="http://schemas.openxmlformats.org/presentationml/2006/main">
  <p:tag name="KSO_WM_DIAGRAM_VIRTUALLY_FRAME" val="{&quot;height&quot;:101.31299212598428,&quot;left&quot;:303.0899212598425,&quot;top&quot;:350.73692913385827,&quot;width&quot;:308.28000000000003}"/>
</p:tagLst>
</file>

<file path=ppt/tags/tag34.xml><?xml version="1.0" encoding="utf-8"?>
<p:tagLst xmlns:p="http://schemas.openxmlformats.org/presentationml/2006/main">
  <p:tag name="KSO_WM_DIAGRAM_VIRTUALLY_FRAME" val="{&quot;height&quot;:101.31299212598428,&quot;left&quot;:303.0899212598425,&quot;top&quot;:350.73692913385827,&quot;width&quot;:308.28000000000003}"/>
</p:tagLst>
</file>

<file path=ppt/tags/tag35.xml><?xml version="1.0" encoding="utf-8"?>
<p:tagLst xmlns:p="http://schemas.openxmlformats.org/presentationml/2006/main">
  <p:tag name="KSO_WM_DIAGRAM_VIRTUALLY_FRAME" val="{&quot;height&quot;:101.31299212598428,&quot;left&quot;:303.0899212598425,&quot;top&quot;:350.73692913385827,&quot;width&quot;:308.28000000000003}"/>
</p:tagLst>
</file>

<file path=ppt/tags/tag36.xml><?xml version="1.0" encoding="utf-8"?>
<p:tagLst xmlns:p="http://schemas.openxmlformats.org/presentationml/2006/main">
  <p:tag name="KSO_WM_DIAGRAM_VIRTUALLY_FRAME" val="{&quot;height&quot;:101.31299212598428,&quot;left&quot;:303.0899212598425,&quot;top&quot;:350.73692913385827,&quot;width&quot;:308.28000000000003}"/>
</p:tagLst>
</file>

<file path=ppt/tags/tag37.xml><?xml version="1.0" encoding="utf-8"?>
<p:tagLst xmlns:p="http://schemas.openxmlformats.org/presentationml/2006/main">
  <p:tag name="KSO_WM_DIAGRAM_VIRTUALLY_FRAME" val="{&quot;height&quot;:101.31299212598428,&quot;left&quot;:303.0899212598425,&quot;top&quot;:350.73692913385827,&quot;width&quot;:308.28000000000003}"/>
</p:tagLst>
</file>

<file path=ppt/tags/tag38.xml><?xml version="1.0" encoding="utf-8"?>
<p:tagLst xmlns:p="http://schemas.openxmlformats.org/presentationml/2006/main">
  <p:tag name="KSO_WM_DIAGRAM_VIRTUALLY_FRAME" val="{&quot;height&quot;:101.31299212598428,&quot;left&quot;:303.0899212598425,&quot;top&quot;:350.73692913385827,&quot;width&quot;:308.28000000000003}"/>
</p:tagLst>
</file>

<file path=ppt/tags/tag39.xml><?xml version="1.0" encoding="utf-8"?>
<p:tagLst xmlns:p="http://schemas.openxmlformats.org/presentationml/2006/main">
  <p:tag name="KSO_WM_DIAGRAM_VIRTUALLY_FRAME" val="{&quot;height&quot;:119.21307086614175,&quot;left&quot;:303.0899212598425,&quot;top&quot;:350.73692913385827,&quot;width&quot;:371.6100787401575}"/>
</p:tagLst>
</file>

<file path=ppt/tags/tag4.xml><?xml version="1.0" encoding="utf-8"?>
<p:tagLst xmlns:p="http://schemas.openxmlformats.org/presentationml/2006/main">
  <p:tag name="KSO_WM_DIAGRAM_VIRTUALLY_FRAME" val="{&quot;height&quot;:277.61968503937015,&quot;left&quot;:341.0781102362205,&quot;top&quot;:122.2,&quot;width&quot;:394.1718897637795}"/>
</p:tagLst>
</file>

<file path=ppt/tags/tag40.xml><?xml version="1.0" encoding="utf-8"?>
<p:tagLst xmlns:p="http://schemas.openxmlformats.org/presentationml/2006/main">
  <p:tag name="KSO_WM_DIAGRAM_VIRTUALLY_FRAME" val="{&quot;height&quot;:101.31299212598428,&quot;left&quot;:303.0899212598425,&quot;top&quot;:350.73692913385827,&quot;width&quot;:308.28000000000003}"/>
</p:tagLst>
</file>

<file path=ppt/tags/tag41.xml><?xml version="1.0" encoding="utf-8"?>
<p:tagLst xmlns:p="http://schemas.openxmlformats.org/presentationml/2006/main">
  <p:tag name="KSO_WM_DIAGRAM_VIRTUALLY_FRAME" val="{&quot;height&quot;:101.31299212598428,&quot;left&quot;:303.0899212598425,&quot;top&quot;:350.73692913385827,&quot;width&quot;:308.28000000000003}"/>
</p:tagLst>
</file>

<file path=ppt/tags/tag42.xml><?xml version="1.0" encoding="utf-8"?>
<p:tagLst xmlns:p="http://schemas.openxmlformats.org/presentationml/2006/main">
  <p:tag name="KSO_WM_DIAGRAM_VIRTUALLY_FRAME" val="{&quot;height&quot;:119.21307086614175,&quot;left&quot;:303.0899212598425,&quot;top&quot;:350.73692913385827,&quot;width&quot;:371.6100787401575}"/>
</p:tagLst>
</file>

<file path=ppt/tags/tag43.xml><?xml version="1.0" encoding="utf-8"?>
<p:tagLst xmlns:p="http://schemas.openxmlformats.org/presentationml/2006/main">
  <p:tag name="KSO_WM_DIAGRAM_VIRTUALLY_FRAME" val="{&quot;height&quot;:101.31299212598428,&quot;left&quot;:303.0899212598425,&quot;top&quot;:350.73692913385827,&quot;width&quot;:308.28000000000003}"/>
</p:tagLst>
</file>

<file path=ppt/tags/tag44.xml><?xml version="1.0" encoding="utf-8"?>
<p:tagLst xmlns:p="http://schemas.openxmlformats.org/presentationml/2006/main">
  <p:tag name="KSO_WM_DIAGRAM_VIRTUALLY_FRAME" val="{&quot;height&quot;:101.31299212598428,&quot;left&quot;:303.0899212598425,&quot;top&quot;:350.73692913385827,&quot;width&quot;:308.28000000000003}"/>
</p:tagLst>
</file>

<file path=ppt/tags/tag45.xml><?xml version="1.0" encoding="utf-8"?>
<p:tagLst xmlns:p="http://schemas.openxmlformats.org/presentationml/2006/main">
  <p:tag name="KSO_WM_DIAGRAM_VIRTUALLY_FRAME" val="{&quot;height&quot;:101.31299212598428,&quot;left&quot;:303.0899212598425,&quot;top&quot;:350.73692913385827,&quot;width&quot;:308.28000000000003}"/>
</p:tagLst>
</file>

<file path=ppt/tags/tag46.xml><?xml version="1.0" encoding="utf-8"?>
<p:tagLst xmlns:p="http://schemas.openxmlformats.org/presentationml/2006/main">
  <p:tag name="KSO_WM_DIAGRAM_VIRTUALLY_FRAME" val="{&quot;height&quot;:101.31299212598428,&quot;left&quot;:303.0899212598425,&quot;top&quot;:350.73692913385827,&quot;width&quot;:308.28000000000003}"/>
</p:tagLst>
</file>

<file path=ppt/tags/tag47.xml><?xml version="1.0" encoding="utf-8"?>
<p:tagLst xmlns:p="http://schemas.openxmlformats.org/presentationml/2006/main">
  <p:tag name="KSO_WM_DIAGRAM_VIRTUALLY_FRAME" val="{&quot;height&quot;:101.31299212598428,&quot;left&quot;:303.0899212598425,&quot;top&quot;:350.73692913385827,&quot;width&quot;:308.28000000000003}"/>
</p:tagLst>
</file>

<file path=ppt/tags/tag48.xml><?xml version="1.0" encoding="utf-8"?>
<p:tagLst xmlns:p="http://schemas.openxmlformats.org/presentationml/2006/main">
  <p:tag name="KSO_WM_DIAGRAM_VIRTUALLY_FRAME" val="{&quot;height&quot;:342.34540197871576,&quot;left&quot;:170.15992125984252,&quot;top&quot;:74.3292281445004,&quot;width&quot;:597.8599212598426}"/>
</p:tagLst>
</file>

<file path=ppt/tags/tag49.xml><?xml version="1.0" encoding="utf-8"?>
<p:tagLst xmlns:p="http://schemas.openxmlformats.org/presentationml/2006/main">
  <p:tag name="KSO_WM_DIAGRAM_VIRTUALLY_FRAME" val="{&quot;height&quot;:342.34540197871576,&quot;left&quot;:170.15992125984252,&quot;top&quot;:74.3292281445004,&quot;width&quot;:597.8599212598426}"/>
</p:tagLst>
</file>

<file path=ppt/tags/tag5.xml><?xml version="1.0" encoding="utf-8"?>
<p:tagLst xmlns:p="http://schemas.openxmlformats.org/presentationml/2006/main">
  <p:tag name="KSO_WM_DIAGRAM_VIRTUALLY_FRAME" val="{&quot;height&quot;:277.61968503937015,&quot;left&quot;:341.0781102362205,&quot;top&quot;:122.2,&quot;width&quot;:394.1718897637795}"/>
</p:tagLst>
</file>

<file path=ppt/tags/tag50.xml><?xml version="1.0" encoding="utf-8"?>
<p:tagLst xmlns:p="http://schemas.openxmlformats.org/presentationml/2006/main">
  <p:tag name="KSO_WM_DIAGRAM_VIRTUALLY_FRAME" val="{&quot;height&quot;:342.34540197871576,&quot;left&quot;:170.15992125984252,&quot;top&quot;:74.3292281445004,&quot;width&quot;:597.8599212598426}"/>
</p:tagLst>
</file>

<file path=ppt/tags/tag51.xml><?xml version="1.0" encoding="utf-8"?>
<p:tagLst xmlns:p="http://schemas.openxmlformats.org/presentationml/2006/main">
  <p:tag name="KSO_WM_DIAGRAM_VIRTUALLY_FRAME" val="{&quot;height&quot;:342.34540197871576,&quot;left&quot;:170.15992125984252,&quot;top&quot;:74.3292281445004,&quot;width&quot;:597.8599212598426}"/>
</p:tagLst>
</file>

<file path=ppt/tags/tag52.xml><?xml version="1.0" encoding="utf-8"?>
<p:tagLst xmlns:p="http://schemas.openxmlformats.org/presentationml/2006/main">
  <p:tag name="KSO_WM_DIAGRAM_VIRTUALLY_FRAME" val="{&quot;height&quot;:342.34540197871576,&quot;left&quot;:170.15992125984252,&quot;top&quot;:74.3292281445004,&quot;width&quot;:597.8599212598426}"/>
</p:tagLst>
</file>

<file path=ppt/tags/tag53.xml><?xml version="1.0" encoding="utf-8"?>
<p:tagLst xmlns:p="http://schemas.openxmlformats.org/presentationml/2006/main">
  <p:tag name="KSO_WM_DIAGRAM_VIRTUALLY_FRAME" val="{&quot;height&quot;:342.34540197871576,&quot;left&quot;:170.15992125984252,&quot;top&quot;:74.3292281445004,&quot;width&quot;:597.8599212598426}"/>
</p:tagLst>
</file>

<file path=ppt/tags/tag54.xml><?xml version="1.0" encoding="utf-8"?>
<p:tagLst xmlns:p="http://schemas.openxmlformats.org/presentationml/2006/main">
  <p:tag name="TABLE_ENDDRAG_ORIGIN_RECT" val="357*232"/>
  <p:tag name="TABLE_ENDDRAG_RECT" val="280*225*357*232"/>
</p:tagLst>
</file>

<file path=ppt/tags/tag55.xml><?xml version="1.0" encoding="utf-8"?>
<p:tagLst xmlns:p="http://schemas.openxmlformats.org/presentationml/2006/main">
  <p:tag name="commondata" val="eyJoZGlkIjoiMDljYzUzMWQ4OWI0YzBkYjYzMDRhZTY5ZjZkYmFmYTgifQ=="/>
</p:tagLst>
</file>

<file path=ppt/tags/tag6.xml><?xml version="1.0" encoding="utf-8"?>
<p:tagLst xmlns:p="http://schemas.openxmlformats.org/presentationml/2006/main">
  <p:tag name="KSO_WM_DIAGRAM_VIRTUALLY_FRAME" val="{&quot;height&quot;:277.61968503937015,&quot;left&quot;:341.0781102362205,&quot;top&quot;:122.2,&quot;width&quot;:394.1718897637795}"/>
</p:tagLst>
</file>

<file path=ppt/tags/tag7.xml><?xml version="1.0" encoding="utf-8"?>
<p:tagLst xmlns:p="http://schemas.openxmlformats.org/presentationml/2006/main">
  <p:tag name="KSO_WM_DIAGRAM_VIRTUALLY_FRAME" val="{&quot;height&quot;:277.61968503937015,&quot;left&quot;:341.0781102362205,&quot;top&quot;:122.2,&quot;width&quot;:394.1718897637795}"/>
</p:tagLst>
</file>

<file path=ppt/tags/tag8.xml><?xml version="1.0" encoding="utf-8"?>
<p:tagLst xmlns:p="http://schemas.openxmlformats.org/presentationml/2006/main">
  <p:tag name="KSO_WM_DIAGRAM_VIRTUALLY_FRAME" val="{&quot;height&quot;:277.61968503937015,&quot;left&quot;:341.0781102362205,&quot;top&quot;:122.2,&quot;width&quot;:394.1718897637795}"/>
</p:tagLst>
</file>

<file path=ppt/tags/tag9.xml><?xml version="1.0" encoding="utf-8"?>
<p:tagLst xmlns:p="http://schemas.openxmlformats.org/presentationml/2006/main">
  <p:tag name="KSO_WM_DIAGRAM_VIRTUALLY_FRAME" val="{&quot;height&quot;:277.61968503937015,&quot;left&quot;:341.0781102362205,&quot;top&quot;:122.2,&quot;width&quot;:394.1718897637795}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6324</Words>
  <Application>WPS 演示</Application>
  <PresentationFormat/>
  <Paragraphs>704</Paragraphs>
  <Slides>39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39</vt:i4>
      </vt:variant>
    </vt:vector>
  </HeadingPairs>
  <TitlesOfParts>
    <vt:vector size="58" baseType="lpstr">
      <vt:lpstr>Arial</vt:lpstr>
      <vt:lpstr>宋体</vt:lpstr>
      <vt:lpstr>Wingdings</vt:lpstr>
      <vt:lpstr>微软雅黑</vt:lpstr>
      <vt:lpstr>Calibri</vt:lpstr>
      <vt:lpstr>华文新魏</vt:lpstr>
      <vt:lpstr>思源黑体 CN Medium</vt:lpstr>
      <vt:lpstr>黑体</vt:lpstr>
      <vt:lpstr>Arial</vt:lpstr>
      <vt:lpstr>Wingdings</vt:lpstr>
      <vt:lpstr>Wingdings</vt:lpstr>
      <vt:lpstr>Arial Unicode MS</vt:lpstr>
      <vt:lpstr>等线</vt:lpstr>
      <vt:lpstr>Tahoma</vt:lpstr>
      <vt:lpstr>Yu Gothic UI</vt:lpstr>
      <vt:lpstr>Office theme</vt:lpstr>
      <vt:lpstr>2_自定义设计方案</vt:lpstr>
      <vt:lpstr>1_自定义设计方案</vt:lpstr>
      <vt:lpstr>3_自定义设计方案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清和月七</cp:lastModifiedBy>
  <cp:revision>3</cp:revision>
  <dcterms:created xsi:type="dcterms:W3CDTF">2024-10-11T09:59:00Z</dcterms:created>
  <dcterms:modified xsi:type="dcterms:W3CDTF">2024-10-23T01:08:35Z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wqlLaW5nc29mdCBQREYgdG8gV1BTIDEwMA</vt:lpwstr>
  </property>
  <property fmtid="{D5CDD505-2E9C-101B-9397-08002B2CF9AE}" pid="3" name="Created">
    <vt:filetime>2024-10-12T07:33:02Z</vt:filetime>
  </property>
  <property fmtid="{D5CDD505-2E9C-101B-9397-08002B2CF9AE}" pid="4" name="ICV">
    <vt:lpwstr>70BB034410B94581B36906F777723E3C_13</vt:lpwstr>
  </property>
  <property fmtid="{D5CDD505-2E9C-101B-9397-08002B2CF9AE}" pid="5" name="KSOProductBuildVer">
    <vt:lpwstr>2052-12.1.0.18608</vt:lpwstr>
  </property>
</Properties>
</file>