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2"/>
  </p:handoutMasterIdLst>
  <p:sldIdLst>
    <p:sldId id="262" r:id="rId3"/>
    <p:sldId id="272" r:id="rId5"/>
    <p:sldId id="490" r:id="rId6"/>
    <p:sldId id="281" r:id="rId7"/>
    <p:sldId id="282" r:id="rId8"/>
    <p:sldId id="283" r:id="rId9"/>
    <p:sldId id="285" r:id="rId10"/>
    <p:sldId id="293" r:id="rId11"/>
    <p:sldId id="288" r:id="rId12"/>
    <p:sldId id="289" r:id="rId13"/>
    <p:sldId id="290" r:id="rId14"/>
    <p:sldId id="614" r:id="rId15"/>
    <p:sldId id="604" r:id="rId16"/>
    <p:sldId id="599" r:id="rId17"/>
    <p:sldId id="286" r:id="rId18"/>
    <p:sldId id="686" r:id="rId19"/>
    <p:sldId id="651" r:id="rId20"/>
    <p:sldId id="652" r:id="rId21"/>
    <p:sldId id="653" r:id="rId22"/>
    <p:sldId id="654"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87" r:id="rId38"/>
    <p:sldId id="296" r:id="rId39"/>
    <p:sldId id="297" r:id="rId40"/>
    <p:sldId id="616" r:id="rId41"/>
    <p:sldId id="617" r:id="rId42"/>
    <p:sldId id="618" r:id="rId43"/>
    <p:sldId id="619" r:id="rId44"/>
    <p:sldId id="299" r:id="rId45"/>
    <p:sldId id="688" r:id="rId46"/>
    <p:sldId id="621" r:id="rId47"/>
    <p:sldId id="622" r:id="rId48"/>
    <p:sldId id="623" r:id="rId49"/>
    <p:sldId id="624" r:id="rId50"/>
    <p:sldId id="625" r:id="rId51"/>
    <p:sldId id="626" r:id="rId52"/>
    <p:sldId id="627" r:id="rId53"/>
    <p:sldId id="628" r:id="rId54"/>
    <p:sldId id="629" r:id="rId55"/>
    <p:sldId id="630" r:id="rId56"/>
    <p:sldId id="631" r:id="rId57"/>
    <p:sldId id="632" r:id="rId58"/>
    <p:sldId id="634" r:id="rId59"/>
    <p:sldId id="636" r:id="rId60"/>
    <p:sldId id="637" r:id="rId61"/>
    <p:sldId id="638" r:id="rId62"/>
    <p:sldId id="640" r:id="rId63"/>
    <p:sldId id="639" r:id="rId64"/>
    <p:sldId id="641" r:id="rId65"/>
    <p:sldId id="642" r:id="rId66"/>
    <p:sldId id="643" r:id="rId67"/>
    <p:sldId id="644" r:id="rId68"/>
    <p:sldId id="645" r:id="rId69"/>
    <p:sldId id="646" r:id="rId70"/>
    <p:sldId id="647" r:id="rId71"/>
    <p:sldId id="649" r:id="rId72"/>
    <p:sldId id="695" r:id="rId73"/>
    <p:sldId id="689" r:id="rId74"/>
    <p:sldId id="330" r:id="rId75"/>
    <p:sldId id="487" r:id="rId76"/>
    <p:sldId id="332" r:id="rId77"/>
    <p:sldId id="474" r:id="rId78"/>
    <p:sldId id="669" r:id="rId79"/>
    <p:sldId id="473" r:id="rId80"/>
    <p:sldId id="690" r:id="rId81"/>
    <p:sldId id="670" r:id="rId82"/>
    <p:sldId id="500" r:id="rId83"/>
    <p:sldId id="671" r:id="rId84"/>
    <p:sldId id="672" r:id="rId85"/>
    <p:sldId id="605" r:id="rId86"/>
    <p:sldId id="545" r:id="rId87"/>
    <p:sldId id="673" r:id="rId88"/>
    <p:sldId id="595" r:id="rId89"/>
    <p:sldId id="572" r:id="rId90"/>
    <p:sldId id="613" r:id="rId91"/>
    <p:sldId id="571" r:id="rId92"/>
    <p:sldId id="551" r:id="rId93"/>
    <p:sldId id="606" r:id="rId94"/>
    <p:sldId id="609" r:id="rId95"/>
    <p:sldId id="610" r:id="rId96"/>
    <p:sldId id="554" r:id="rId97"/>
    <p:sldId id="611" r:id="rId98"/>
    <p:sldId id="556" r:id="rId99"/>
    <p:sldId id="557" r:id="rId100"/>
    <p:sldId id="558" r:id="rId101"/>
    <p:sldId id="560" r:id="rId102"/>
    <p:sldId id="561" r:id="rId103"/>
    <p:sldId id="612" r:id="rId104"/>
    <p:sldId id="563" r:id="rId105"/>
    <p:sldId id="575" r:id="rId106"/>
    <p:sldId id="576" r:id="rId107"/>
    <p:sldId id="374" r:id="rId108"/>
    <p:sldId id="511" r:id="rId109"/>
    <p:sldId id="348" r:id="rId110"/>
    <p:sldId id="378" r:id="rId111"/>
    <p:sldId id="691" r:id="rId112"/>
    <p:sldId id="524" r:id="rId113"/>
    <p:sldId id="352" r:id="rId114"/>
    <p:sldId id="397" r:id="rId115"/>
    <p:sldId id="527" r:id="rId116"/>
    <p:sldId id="472" r:id="rId117"/>
    <p:sldId id="529" r:id="rId118"/>
    <p:sldId id="530" r:id="rId119"/>
    <p:sldId id="531" r:id="rId120"/>
    <p:sldId id="532" r:id="rId121"/>
    <p:sldId id="533" r:id="rId122"/>
    <p:sldId id="534" r:id="rId123"/>
    <p:sldId id="535" r:id="rId124"/>
    <p:sldId id="536" r:id="rId125"/>
    <p:sldId id="537" r:id="rId126"/>
    <p:sldId id="538" r:id="rId127"/>
    <p:sldId id="539" r:id="rId128"/>
    <p:sldId id="540" r:id="rId129"/>
    <p:sldId id="541" r:id="rId130"/>
    <p:sldId id="542" r:id="rId131"/>
    <p:sldId id="353" r:id="rId132"/>
    <p:sldId id="692" r:id="rId133"/>
    <p:sldId id="358" r:id="rId134"/>
    <p:sldId id="359" r:id="rId135"/>
    <p:sldId id="420" r:id="rId136"/>
    <p:sldId id="422" r:id="rId137"/>
    <p:sldId id="423" r:id="rId138"/>
    <p:sldId id="429" r:id="rId139"/>
    <p:sldId id="476" r:id="rId140"/>
    <p:sldId id="478" r:id="rId141"/>
    <p:sldId id="480" r:id="rId142"/>
    <p:sldId id="481" r:id="rId143"/>
    <p:sldId id="483" r:id="rId144"/>
    <p:sldId id="693" r:id="rId145"/>
    <p:sldId id="581" r:id="rId146"/>
    <p:sldId id="582" r:id="rId147"/>
    <p:sldId id="583" r:id="rId148"/>
    <p:sldId id="584" r:id="rId149"/>
    <p:sldId id="585" r:id="rId150"/>
    <p:sldId id="586" r:id="rId151"/>
    <p:sldId id="587" r:id="rId152"/>
    <p:sldId id="588" r:id="rId153"/>
    <p:sldId id="589" r:id="rId154"/>
    <p:sldId id="590" r:id="rId155"/>
    <p:sldId id="591" r:id="rId156"/>
    <p:sldId id="592" r:id="rId157"/>
    <p:sldId id="593" r:id="rId158"/>
    <p:sldId id="594" r:id="rId159"/>
    <p:sldId id="694" r:id="rId160"/>
    <p:sldId id="674" r:id="rId161"/>
    <p:sldId id="675" r:id="rId162"/>
    <p:sldId id="676" r:id="rId163"/>
    <p:sldId id="679" r:id="rId164"/>
    <p:sldId id="680" r:id="rId165"/>
    <p:sldId id="681" r:id="rId166"/>
    <p:sldId id="682" r:id="rId167"/>
    <p:sldId id="683" r:id="rId168"/>
    <p:sldId id="685" r:id="rId169"/>
    <p:sldId id="838" r:id="rId170"/>
    <p:sldId id="597" r:id="rId171"/>
  </p:sldIdLst>
  <p:sldSz cx="9144000" cy="6858000" type="screen4x3"/>
  <p:notesSz cx="6858000" cy="9144000"/>
  <p:custDataLst>
    <p:tags r:id="rId176"/>
  </p:custDataLst>
  <p:defaultTextStyle>
    <a:defPPr>
      <a:defRPr lang="zh-CN"/>
    </a:defPPr>
    <a:lvl1pPr marL="0" lvl="0"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000" b="1" i="0" u="none" kern="1200" baseline="0">
        <a:solidFill>
          <a:srgbClr val="184184"/>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548235"/>
    <a:srgbClr val="0033CC"/>
    <a:srgbClr val="FF0000"/>
    <a:srgbClr val="FFFF00"/>
    <a:srgbClr val="CCCCFF"/>
    <a:srgbClr val="0099CC"/>
    <a:srgbClr val="CC000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62"/>
    <p:restoredTop sz="86324"/>
  </p:normalViewPr>
  <p:slideViewPr>
    <p:cSldViewPr showGuides="1">
      <p:cViewPr varScale="1">
        <p:scale>
          <a:sx n="74" d="100"/>
          <a:sy n="74" d="100"/>
        </p:scale>
        <p:origin x="293" y="72"/>
      </p:cViewPr>
      <p:guideLst>
        <p:guide orient="horz" pos="2160"/>
        <p:guide pos="290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7482"/>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6" Type="http://schemas.openxmlformats.org/officeDocument/2006/relationships/tags" Target="tags/tag7.xml"/><Relationship Id="rId175" Type="http://schemas.openxmlformats.org/officeDocument/2006/relationships/tableStyles" Target="tableStyles.xml"/><Relationship Id="rId174" Type="http://schemas.openxmlformats.org/officeDocument/2006/relationships/viewProps" Target="viewProps.xml"/><Relationship Id="rId173" Type="http://schemas.openxmlformats.org/officeDocument/2006/relationships/presProps" Target="presProps.xml"/><Relationship Id="rId172" Type="http://schemas.openxmlformats.org/officeDocument/2006/relationships/handoutMaster" Target="handoutMasters/handoutMaster1.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344514" name="Rectangle 1026"/>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a:defRPr kumimoji="0"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4515" name="Rectangle 1027"/>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a:defRPr kumimoji="0"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4516" name="Rectangle 1028"/>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algn="l">
              <a:defRPr kumimoji="0"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44517" name="Rectangle 1029"/>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zh-CN" sz="1200" b="0" dirty="0">
                <a:solidFill>
                  <a:schemeClr val="tx1"/>
                </a:solidFill>
                <a:latin typeface="Arial" panose="020B0604020202020204" pitchFamily="34" charset="0"/>
              </a:rPr>
            </a:fld>
            <a:endParaRPr lang="en-US" altLang="zh-CN"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algn="l">
              <a:defRPr kumimoji="0"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a:defRPr kumimoji="0"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algn="l">
              <a:defRPr kumimoji="0" sz="1200" b="0">
                <a:solidFill>
                  <a:schemeClr val="tx1"/>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altLang="zh-CN" sz="1200" b="0" dirty="0">
                <a:solidFill>
                  <a:schemeClr val="tx1"/>
                </a:solidFill>
                <a:latin typeface="Arial" panose="020B0604020202020204" pitchFamily="34" charset="0"/>
              </a:rPr>
            </a:fld>
            <a:endParaRPr lang="en-US" altLang="zh-CN" sz="1200" b="0" dirty="0">
              <a:solidFill>
                <a:schemeClr val="tx1"/>
              </a:solidFill>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lnSpc>
                <a:spcPct val="150000"/>
              </a:lnSpc>
              <a:spcBef>
                <a:spcPct val="0"/>
              </a:spcBef>
            </a:pPr>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579" name="Rectangle 2"/>
          <p:cNvSpPr>
            <a:spLocks noRot="1" noTextEdit="1"/>
          </p:cNvSpPr>
          <p:nvPr>
            <p:ph type="sldImg"/>
          </p:nvPr>
        </p:nvSpPr>
        <p:spPr/>
      </p:sp>
      <p:sp>
        <p:nvSpPr>
          <p:cNvPr id="2458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5763" name="Rectangle 2"/>
          <p:cNvSpPr>
            <a:spLocks noRot="1" noTextEdit="1"/>
          </p:cNvSpPr>
          <p:nvPr>
            <p:ph type="sldImg"/>
          </p:nvPr>
        </p:nvSpPr>
        <p:spPr/>
      </p:sp>
      <p:sp>
        <p:nvSpPr>
          <p:cNvPr id="24576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7811" name="Rectangle 2"/>
          <p:cNvSpPr>
            <a:spLocks noTextEdit="1"/>
          </p:cNvSpPr>
          <p:nvPr>
            <p:ph type="sldImg"/>
          </p:nvPr>
        </p:nvSpPr>
        <p:spPr>
          <a:xfrm>
            <a:off x="1138238" y="658813"/>
            <a:ext cx="4583112" cy="3436937"/>
          </a:xfrm>
          <a:solidFill>
            <a:srgbClr val="FFFFFF">
              <a:alpha val="100000"/>
            </a:srgbClr>
          </a:solidFill>
        </p:spPr>
      </p:sp>
      <p:sp>
        <p:nvSpPr>
          <p:cNvPr id="247812" name="Rectangle 3"/>
          <p:cNvSpPr/>
          <p:nvPr>
            <p:ph type="body" idx="1"/>
          </p:nvPr>
        </p:nvSpPr>
        <p:spPr>
          <a:xfrm>
            <a:off x="915988" y="4313238"/>
            <a:ext cx="5026025" cy="4168775"/>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9859" name="Rectangle 2"/>
          <p:cNvSpPr>
            <a:spLocks noTextEdit="1"/>
          </p:cNvSpPr>
          <p:nvPr>
            <p:ph type="sldImg"/>
          </p:nvPr>
        </p:nvSpPr>
        <p:spPr>
          <a:xfrm>
            <a:off x="1138238" y="658813"/>
            <a:ext cx="4583112" cy="3436937"/>
          </a:xfrm>
          <a:solidFill>
            <a:srgbClr val="FFFFFF">
              <a:alpha val="100000"/>
            </a:srgbClr>
          </a:solidFill>
        </p:spPr>
      </p:sp>
      <p:sp>
        <p:nvSpPr>
          <p:cNvPr id="249860" name="Rectangle 3"/>
          <p:cNvSpPr/>
          <p:nvPr>
            <p:ph type="body" idx="1"/>
          </p:nvPr>
        </p:nvSpPr>
        <p:spPr>
          <a:xfrm>
            <a:off x="915988" y="4313238"/>
            <a:ext cx="5026025" cy="4168775"/>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考虑制造工艺对生产成本的影响（在设计中，构建产品的可制造性，它也是影响成本的一个重要因素）</a:t>
            </a:r>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51907" name="Rectangle 2"/>
          <p:cNvSpPr>
            <a:spLocks noTextEdit="1"/>
          </p:cNvSpPr>
          <p:nvPr>
            <p:ph type="sldImg"/>
          </p:nvPr>
        </p:nvSpPr>
        <p:spPr>
          <a:xfrm>
            <a:off x="1138238" y="658813"/>
            <a:ext cx="4583112" cy="3436937"/>
          </a:xfrm>
          <a:solidFill>
            <a:srgbClr val="FFFFFF">
              <a:alpha val="100000"/>
            </a:srgbClr>
          </a:solidFill>
        </p:spPr>
      </p:sp>
      <p:sp>
        <p:nvSpPr>
          <p:cNvPr id="251908" name="Rectangle 3"/>
          <p:cNvSpPr/>
          <p:nvPr>
            <p:ph type="body" idx="1"/>
          </p:nvPr>
        </p:nvSpPr>
        <p:spPr>
          <a:xfrm>
            <a:off x="915988" y="4313238"/>
            <a:ext cx="5026025" cy="4168775"/>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53955" name="Rectangle 2"/>
          <p:cNvSpPr>
            <a:spLocks noTextEdit="1"/>
          </p:cNvSpPr>
          <p:nvPr>
            <p:ph type="sldImg"/>
          </p:nvPr>
        </p:nvSpPr>
        <p:spPr>
          <a:xfrm>
            <a:off x="1138238" y="658813"/>
            <a:ext cx="4583112" cy="3436937"/>
          </a:xfrm>
          <a:solidFill>
            <a:srgbClr val="FFFFFF">
              <a:alpha val="100000"/>
            </a:srgbClr>
          </a:solidFill>
        </p:spPr>
      </p:sp>
      <p:sp>
        <p:nvSpPr>
          <p:cNvPr id="253956" name="Rectangle 3"/>
          <p:cNvSpPr/>
          <p:nvPr>
            <p:ph type="body" idx="1"/>
          </p:nvPr>
        </p:nvSpPr>
        <p:spPr>
          <a:xfrm>
            <a:off x="915988" y="4313238"/>
            <a:ext cx="5026025" cy="4168775"/>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重用：</a:t>
            </a:r>
            <a:r>
              <a:rPr lang="en-US" altLang="zh-CN" dirty="0"/>
              <a:t>QCT</a:t>
            </a:r>
            <a:r>
              <a:rPr lang="zh-CN" altLang="en-US" dirty="0"/>
              <a:t>，包括对采购成本的影响，以及降低物料库存，包括备品备件。增加新物料的负面影响</a:t>
            </a:r>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56003" name="Rectangle 2"/>
          <p:cNvSpPr>
            <a:spLocks noTextEdit="1"/>
          </p:cNvSpPr>
          <p:nvPr>
            <p:ph type="sldImg"/>
          </p:nvPr>
        </p:nvSpPr>
        <p:spPr>
          <a:xfrm>
            <a:off x="1138238" y="658813"/>
            <a:ext cx="4583112" cy="3436937"/>
          </a:xfrm>
          <a:solidFill>
            <a:srgbClr val="FFFFFF">
              <a:alpha val="100000"/>
            </a:srgbClr>
          </a:solidFill>
        </p:spPr>
      </p:sp>
      <p:sp>
        <p:nvSpPr>
          <p:cNvPr id="256004" name="Rectangle 3"/>
          <p:cNvSpPr/>
          <p:nvPr>
            <p:ph type="body" idx="1"/>
          </p:nvPr>
        </p:nvSpPr>
        <p:spPr>
          <a:xfrm>
            <a:off x="915988" y="4313238"/>
            <a:ext cx="5026025" cy="4168775"/>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尽量减少特殊要求的零件。</a:t>
            </a:r>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58051" name="Rectangle 2"/>
          <p:cNvSpPr>
            <a:spLocks noRot="1" noTextEdit="1"/>
          </p:cNvSpPr>
          <p:nvPr>
            <p:ph type="sldImg"/>
          </p:nvPr>
        </p:nvSpPr>
        <p:spPr/>
      </p:sp>
      <p:sp>
        <p:nvSpPr>
          <p:cNvPr id="25805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0099" name="Rectangle 2"/>
          <p:cNvSpPr>
            <a:spLocks noRot="1" noTextEdit="1"/>
          </p:cNvSpPr>
          <p:nvPr>
            <p:ph type="sldImg"/>
          </p:nvPr>
        </p:nvSpPr>
        <p:spPr/>
      </p:sp>
      <p:sp>
        <p:nvSpPr>
          <p:cNvPr id="260100" name="Rectangle 3"/>
          <p:cNvSpPr>
            <a:spLocks noGrp="1"/>
          </p:cNvSpPr>
          <p:nvPr>
            <p:ph type="body" idx="1"/>
          </p:nvPr>
        </p:nvSpPr>
        <p:spPr/>
        <p:txBody>
          <a:bodyPr wrap="square" lIns="91440" tIns="45720" rIns="91440" bIns="45720" anchor="t" anchorCtr="0"/>
          <a:p>
            <a:pPr lvl="0" eaLnBrk="1" hangingPunct="1"/>
            <a:r>
              <a:rPr lang="en-US" altLang="zh-CN" dirty="0"/>
              <a:t>HR</a:t>
            </a:r>
            <a:r>
              <a:rPr lang="zh-CN" altLang="en-US" dirty="0"/>
              <a:t>风险、供应风险、市场风险、技术风险</a:t>
            </a:r>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2147" name="Rectangle 2"/>
          <p:cNvSpPr>
            <a:spLocks noRot="1" noTextEdit="1"/>
          </p:cNvSpPr>
          <p:nvPr>
            <p:ph type="sldImg"/>
          </p:nvPr>
        </p:nvSpPr>
        <p:spPr/>
      </p:sp>
      <p:sp>
        <p:nvSpPr>
          <p:cNvPr id="2621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4195" name="Rectangle 2"/>
          <p:cNvSpPr>
            <a:spLocks noRot="1" noTextEdit="1"/>
          </p:cNvSpPr>
          <p:nvPr>
            <p:ph type="sldImg"/>
          </p:nvPr>
        </p:nvSpPr>
        <p:spPr/>
      </p:sp>
      <p:sp>
        <p:nvSpPr>
          <p:cNvPr id="264196" name="Rectangle 3"/>
          <p:cNvSpPr>
            <a:spLocks noGrp="1"/>
          </p:cNvSpPr>
          <p:nvPr>
            <p:ph type="body" idx="1"/>
          </p:nvPr>
        </p:nvSpPr>
        <p:spPr/>
        <p:txBody>
          <a:bodyPr wrap="square" lIns="91440" tIns="45720" rIns="91440" bIns="45720" anchor="t" anchorCtr="0"/>
          <a:p>
            <a:pPr lvl="0" eaLnBrk="1" hangingPunct="1"/>
            <a:r>
              <a:rPr lang="zh-CN" altLang="en-US" dirty="0"/>
              <a:t>研发项目的典型风险：技术不成熟、人员变动、需求变更、外协、采购延误（新供应商开发）</a:t>
            </a:r>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627" name="Rectangle 2050"/>
          <p:cNvSpPr>
            <a:spLocks noRot="1" noTextEdit="1"/>
          </p:cNvSpPr>
          <p:nvPr>
            <p:ph type="sldImg"/>
          </p:nvPr>
        </p:nvSpPr>
        <p:spPr/>
      </p:sp>
      <p:sp>
        <p:nvSpPr>
          <p:cNvPr id="26628" name="Rectangle 2051"/>
          <p:cNvSpPr>
            <a:spLocks noGrp="1"/>
          </p:cNvSpPr>
          <p:nvPr>
            <p:ph type="body" idx="1"/>
          </p:nvPr>
        </p:nvSpPr>
        <p:spPr/>
        <p:txBody>
          <a:bodyPr wrap="square" lIns="91440" tIns="45720" rIns="91440" bIns="45720" anchor="t" anchorCtr="0"/>
          <a:p>
            <a:pPr marL="228600" lvl="0" indent="-228600" eaLnBrk="1" hangingPunct="1"/>
            <a:endParaRPr lang="zh-CN" altLang="zh-CN"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6243" name="Rectangle 2"/>
          <p:cNvSpPr>
            <a:spLocks noRot="1" noTextEdit="1"/>
          </p:cNvSpPr>
          <p:nvPr>
            <p:ph type="sldImg"/>
          </p:nvPr>
        </p:nvSpPr>
        <p:spPr/>
      </p:sp>
      <p:sp>
        <p:nvSpPr>
          <p:cNvPr id="26624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68291" name="Rectangle 2"/>
          <p:cNvSpPr>
            <a:spLocks noRot="1" noTextEdit="1"/>
          </p:cNvSpPr>
          <p:nvPr>
            <p:ph type="sldImg"/>
          </p:nvPr>
        </p:nvSpPr>
        <p:spPr/>
      </p:sp>
      <p:sp>
        <p:nvSpPr>
          <p:cNvPr id="26829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70339" name="Rectangle 2"/>
          <p:cNvSpPr>
            <a:spLocks noRot="1" noTextEdit="1"/>
          </p:cNvSpPr>
          <p:nvPr>
            <p:ph type="sldImg"/>
          </p:nvPr>
        </p:nvSpPr>
        <p:spPr/>
      </p:sp>
      <p:sp>
        <p:nvSpPr>
          <p:cNvPr id="27034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72387" name="Rectangle 2"/>
          <p:cNvSpPr>
            <a:spLocks noRot="1" noTextEdit="1"/>
          </p:cNvSpPr>
          <p:nvPr>
            <p:ph type="sldImg"/>
          </p:nvPr>
        </p:nvSpPr>
        <p:spPr/>
      </p:sp>
      <p:sp>
        <p:nvSpPr>
          <p:cNvPr id="27238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74435" name="Rectangle 2"/>
          <p:cNvSpPr>
            <a:spLocks noRot="1" noTextEdit="1"/>
          </p:cNvSpPr>
          <p:nvPr>
            <p:ph type="sldImg"/>
          </p:nvPr>
        </p:nvSpPr>
        <p:spPr/>
      </p:sp>
      <p:sp>
        <p:nvSpPr>
          <p:cNvPr id="27443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76483" name="Rectangle 2"/>
          <p:cNvSpPr>
            <a:spLocks noRot="1" noTextEdit="1"/>
          </p:cNvSpPr>
          <p:nvPr>
            <p:ph type="sldImg"/>
          </p:nvPr>
        </p:nvSpPr>
        <p:spPr/>
      </p:sp>
      <p:sp>
        <p:nvSpPr>
          <p:cNvPr id="27648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78531" name="Rectangle 2"/>
          <p:cNvSpPr>
            <a:spLocks noRot="1" noTextEdit="1"/>
          </p:cNvSpPr>
          <p:nvPr>
            <p:ph type="sldImg"/>
          </p:nvPr>
        </p:nvSpPr>
        <p:spPr/>
      </p:sp>
      <p:sp>
        <p:nvSpPr>
          <p:cNvPr id="278532" name="Rectangle 3"/>
          <p:cNvSpPr>
            <a:spLocks noGrp="1"/>
          </p:cNvSpPr>
          <p:nvPr>
            <p:ph type="body" idx="1"/>
          </p:nvPr>
        </p:nvSpPr>
        <p:spPr/>
        <p:txBody>
          <a:bodyPr wrap="square" lIns="91440" tIns="45720" rIns="91440" bIns="45720" anchor="t" anchorCtr="0"/>
          <a:p>
            <a:pPr lvl="0" eaLnBrk="1" hangingPunct="1"/>
            <a:r>
              <a:rPr lang="zh-CN" altLang="en-US" sz="1000" dirty="0"/>
              <a:t>风险控制的目的：最小化风险对项目的影响</a:t>
            </a:r>
            <a:endParaRPr lang="zh-CN" altLang="en-US" sz="1000" dirty="0"/>
          </a:p>
          <a:p>
            <a:pPr lvl="0" eaLnBrk="1" hangingPunct="1"/>
            <a:endParaRPr lang="en-US" altLang="zh-CN"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80579" name="Rectangle 2"/>
          <p:cNvSpPr>
            <a:spLocks noRot="1" noTextEdit="1"/>
          </p:cNvSpPr>
          <p:nvPr>
            <p:ph type="sldImg"/>
          </p:nvPr>
        </p:nvSpPr>
        <p:spPr/>
      </p:sp>
      <p:sp>
        <p:nvSpPr>
          <p:cNvPr id="28058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82627" name="Rectangle 2"/>
          <p:cNvSpPr>
            <a:spLocks noRot="1" noTextEdit="1"/>
          </p:cNvSpPr>
          <p:nvPr>
            <p:ph type="sldImg"/>
          </p:nvPr>
        </p:nvSpPr>
        <p:spPr/>
      </p:sp>
      <p:sp>
        <p:nvSpPr>
          <p:cNvPr id="28262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84675" name="Rectangle 2"/>
          <p:cNvSpPr>
            <a:spLocks noRot="1" noTextEdit="1"/>
          </p:cNvSpPr>
          <p:nvPr>
            <p:ph type="sldImg"/>
          </p:nvPr>
        </p:nvSpPr>
        <p:spPr/>
      </p:sp>
      <p:sp>
        <p:nvSpPr>
          <p:cNvPr id="28467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9699" name="Rectangle 2"/>
          <p:cNvSpPr>
            <a:spLocks noRot="1" noTextEdit="1"/>
          </p:cNvSpPr>
          <p:nvPr>
            <p:ph type="sldImg"/>
          </p:nvPr>
        </p:nvSpPr>
        <p:spPr/>
      </p:sp>
      <p:sp>
        <p:nvSpPr>
          <p:cNvPr id="29700" name="Rectangle 3"/>
          <p:cNvSpPr>
            <a:spLocks noGrp="1"/>
          </p:cNvSpPr>
          <p:nvPr>
            <p:ph type="body" idx="1"/>
          </p:nvPr>
        </p:nvSpPr>
        <p:spPr>
          <a:xfrm>
            <a:off x="914400" y="4343400"/>
            <a:ext cx="5029200" cy="4114800"/>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86723" name="Rectangle 2"/>
          <p:cNvSpPr>
            <a:spLocks noRot="1" noTextEdit="1"/>
          </p:cNvSpPr>
          <p:nvPr>
            <p:ph type="sldImg"/>
          </p:nvPr>
        </p:nvSpPr>
        <p:spPr/>
      </p:sp>
      <p:sp>
        <p:nvSpPr>
          <p:cNvPr id="28672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88771" name="Rectangle 2"/>
          <p:cNvSpPr>
            <a:spLocks noRot="1" noTextEdit="1"/>
          </p:cNvSpPr>
          <p:nvPr>
            <p:ph type="sldImg"/>
          </p:nvPr>
        </p:nvSpPr>
        <p:spPr/>
      </p:sp>
      <p:sp>
        <p:nvSpPr>
          <p:cNvPr id="28877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95939" name="Rectangle 2"/>
          <p:cNvSpPr>
            <a:spLocks noRot="1" noTextEdit="1"/>
          </p:cNvSpPr>
          <p:nvPr>
            <p:ph type="sldImg"/>
          </p:nvPr>
        </p:nvSpPr>
        <p:spPr>
          <a:xfrm>
            <a:off x="1152525" y="690563"/>
            <a:ext cx="4557713" cy="3417887"/>
          </a:xfrm>
        </p:spPr>
      </p:sp>
      <p:sp>
        <p:nvSpPr>
          <p:cNvPr id="295940" name="Rectangle 3"/>
          <p:cNvSpPr>
            <a:spLocks noGrp="1"/>
          </p:cNvSpPr>
          <p:nvPr>
            <p:ph type="body" idx="1"/>
          </p:nvPr>
        </p:nvSpPr>
        <p:spPr>
          <a:xfrm>
            <a:off x="906463" y="4335463"/>
            <a:ext cx="5037137" cy="4122737"/>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99011" name="Rectangle 2"/>
          <p:cNvSpPr>
            <a:spLocks noRot="1" noTextEdit="1"/>
          </p:cNvSpPr>
          <p:nvPr>
            <p:ph type="sldImg"/>
          </p:nvPr>
        </p:nvSpPr>
        <p:spPr/>
      </p:sp>
      <p:sp>
        <p:nvSpPr>
          <p:cNvPr id="299012" name="Rectangle 3"/>
          <p:cNvSpPr>
            <a:spLocks noGrp="1"/>
          </p:cNvSpPr>
          <p:nvPr>
            <p:ph type="body" idx="1"/>
          </p:nvPr>
        </p:nvSpPr>
        <p:spPr/>
        <p:txBody>
          <a:bodyPr wrap="square" lIns="91440" tIns="45720" rIns="91440" bIns="45720" anchor="t" anchorCtr="0"/>
          <a:p>
            <a:pPr marL="228600" lvl="0" indent="-228600" eaLnBrk="1" hangingPunct="1">
              <a:lnSpc>
                <a:spcPct val="90000"/>
              </a:lnSpc>
            </a:pPr>
            <a:r>
              <a:rPr lang="en-US" altLang="zh-CN" dirty="0"/>
              <a:t> </a:t>
            </a:r>
            <a:endParaRPr lang="en-US" altLang="zh-CN"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01059" name="Rectangle 2"/>
          <p:cNvSpPr>
            <a:spLocks noRot="1" noTextEdit="1"/>
          </p:cNvSpPr>
          <p:nvPr>
            <p:ph type="sldImg"/>
          </p:nvPr>
        </p:nvSpPr>
        <p:spPr/>
      </p:sp>
      <p:sp>
        <p:nvSpPr>
          <p:cNvPr id="30106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03107" name="Rectangle 2"/>
          <p:cNvSpPr>
            <a:spLocks noRot="1" noTextEdit="1"/>
          </p:cNvSpPr>
          <p:nvPr>
            <p:ph type="sldImg"/>
          </p:nvPr>
        </p:nvSpPr>
        <p:spPr/>
      </p:sp>
      <p:sp>
        <p:nvSpPr>
          <p:cNvPr id="30310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1747" name="Rectangle 2"/>
          <p:cNvSpPr>
            <a:spLocks noRot="1" noTextEdit="1"/>
          </p:cNvSpPr>
          <p:nvPr>
            <p:ph type="sldImg"/>
          </p:nvPr>
        </p:nvSpPr>
        <p:spPr/>
      </p:sp>
      <p:sp>
        <p:nvSpPr>
          <p:cNvPr id="3174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3795" name="Rectangle 2"/>
          <p:cNvSpPr>
            <a:spLocks noRot="1" noTextEdit="1"/>
          </p:cNvSpPr>
          <p:nvPr>
            <p:ph type="sldImg"/>
          </p:nvPr>
        </p:nvSpPr>
        <p:spPr/>
      </p:sp>
      <p:sp>
        <p:nvSpPr>
          <p:cNvPr id="33796" name="Rectangle 3"/>
          <p:cNvSpPr>
            <a:spLocks noGrp="1"/>
          </p:cNvSpPr>
          <p:nvPr>
            <p:ph type="body" idx="1"/>
          </p:nvPr>
        </p:nvSpPr>
        <p:spPr/>
        <p:txBody>
          <a:bodyPr wrap="square" lIns="91440" tIns="45720" rIns="91440" bIns="45720" anchor="t" anchorCtr="0"/>
          <a:p>
            <a:pPr lvl="1"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5843" name="Rectangle 2"/>
          <p:cNvSpPr>
            <a:spLocks noRot="1" noTextEdit="1"/>
          </p:cNvSpPr>
          <p:nvPr>
            <p:ph type="sldImg"/>
          </p:nvPr>
        </p:nvSpPr>
        <p:spPr/>
      </p:sp>
      <p:sp>
        <p:nvSpPr>
          <p:cNvPr id="3584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7891" name="Rectangle 2"/>
          <p:cNvSpPr>
            <a:spLocks noRot="1" noTextEdit="1"/>
          </p:cNvSpPr>
          <p:nvPr>
            <p:ph type="sldImg"/>
          </p:nvPr>
        </p:nvSpPr>
        <p:spPr/>
      </p:sp>
      <p:sp>
        <p:nvSpPr>
          <p:cNvPr id="37892" name="Rectangle 3"/>
          <p:cNvSpPr>
            <a:spLocks noGrp="1"/>
          </p:cNvSpPr>
          <p:nvPr>
            <p:ph type="body" idx="1"/>
          </p:nvPr>
        </p:nvSpPr>
        <p:spPr/>
        <p:txBody>
          <a:bodyPr wrap="square" lIns="91440" tIns="45720" rIns="91440" bIns="45720" anchor="t" anchorCtr="0"/>
          <a:p>
            <a:pPr lvl="0" eaLnBrk="1" hangingPunct="1"/>
            <a:r>
              <a:rPr lang="zh-CN" altLang="en-US" dirty="0"/>
              <a:t>（先阐述三种组织的形式）</a:t>
            </a:r>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39939" name="Rectangle 2"/>
          <p:cNvSpPr>
            <a:spLocks noRot="1" noTextEdit="1"/>
          </p:cNvSpPr>
          <p:nvPr>
            <p:ph type="sldImg"/>
          </p:nvPr>
        </p:nvSpPr>
        <p:spPr/>
      </p:sp>
      <p:sp>
        <p:nvSpPr>
          <p:cNvPr id="3994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41987" name="Rectangle 2"/>
          <p:cNvSpPr>
            <a:spLocks noRot="1" noTextEdit="1"/>
          </p:cNvSpPr>
          <p:nvPr>
            <p:ph type="sldImg"/>
          </p:nvPr>
        </p:nvSpPr>
        <p:spPr/>
      </p:sp>
      <p:sp>
        <p:nvSpPr>
          <p:cNvPr id="4198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44035" name="Rectangle 2"/>
          <p:cNvSpPr>
            <a:spLocks noRot="1" noTextEdit="1"/>
          </p:cNvSpPr>
          <p:nvPr>
            <p:ph type="sldImg"/>
          </p:nvPr>
        </p:nvSpPr>
        <p:spPr/>
      </p:sp>
      <p:sp>
        <p:nvSpPr>
          <p:cNvPr id="4403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8195" name="Rectangle 2"/>
          <p:cNvSpPr>
            <a:spLocks noRot="1" noTextEdit="1"/>
          </p:cNvSpPr>
          <p:nvPr>
            <p:ph type="sldImg"/>
          </p:nvPr>
        </p:nvSpPr>
        <p:spPr/>
      </p:sp>
      <p:sp>
        <p:nvSpPr>
          <p:cNvPr id="819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46083" name="Rectangle 2"/>
          <p:cNvSpPr>
            <a:spLocks noRot="1" noTextEdit="1"/>
          </p:cNvSpPr>
          <p:nvPr>
            <p:ph type="sldImg"/>
          </p:nvPr>
        </p:nvSpPr>
        <p:spPr/>
      </p:sp>
      <p:sp>
        <p:nvSpPr>
          <p:cNvPr id="4608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48131" name="Rectangle 2"/>
          <p:cNvSpPr>
            <a:spLocks noRot="1" noTextEdit="1"/>
          </p:cNvSpPr>
          <p:nvPr>
            <p:ph type="sldImg"/>
          </p:nvPr>
        </p:nvSpPr>
        <p:spPr/>
      </p:sp>
      <p:sp>
        <p:nvSpPr>
          <p:cNvPr id="48132" name="Rectangle 3"/>
          <p:cNvSpPr>
            <a:spLocks noGrp="1"/>
          </p:cNvSpPr>
          <p:nvPr>
            <p:ph type="body" idx="1"/>
          </p:nvPr>
        </p:nvSpPr>
        <p:spPr/>
        <p:txBody>
          <a:bodyPr wrap="square" lIns="91440" tIns="45720" rIns="91440" bIns="45720" anchor="t" anchorCtr="0"/>
          <a:p>
            <a:pPr lvl="1" eaLnBrk="1" hangingPunct="1">
              <a:lnSpc>
                <a:spcPct val="130000"/>
              </a:lnSpc>
              <a:spcBef>
                <a:spcPct val="0"/>
              </a:spcBef>
            </a:pPr>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0179" name="Rectangle 2"/>
          <p:cNvSpPr>
            <a:spLocks noRot="1" noTextEdit="1"/>
          </p:cNvSpPr>
          <p:nvPr>
            <p:ph type="sldImg"/>
          </p:nvPr>
        </p:nvSpPr>
        <p:spPr/>
      </p:sp>
      <p:sp>
        <p:nvSpPr>
          <p:cNvPr id="50180" name="Rectangle 3"/>
          <p:cNvSpPr>
            <a:spLocks noGrp="1"/>
          </p:cNvSpPr>
          <p:nvPr>
            <p:ph type="body" idx="1"/>
          </p:nvPr>
        </p:nvSpPr>
        <p:spPr/>
        <p:txBody>
          <a:bodyPr wrap="square" lIns="91440" tIns="45720" rIns="91440" bIns="45720" anchor="t" anchorCtr="0"/>
          <a:p>
            <a:pPr lvl="0" eaLnBrk="1" hangingPunct="1"/>
            <a:endParaRPr lang="en-US" altLang="zh-CN" b="1" dirty="0"/>
          </a:p>
          <a:p>
            <a:pPr lvl="0" eaLnBrk="1" hangingPunct="1"/>
            <a:r>
              <a:rPr lang="zh-CN" altLang="en-US" b="1" dirty="0"/>
              <a:t>（本页结束后，安排案例研讨：伊莱克斯</a:t>
            </a:r>
            <a:r>
              <a:rPr lang="en-US" altLang="zh-CN" b="1" dirty="0"/>
              <a:t>-</a:t>
            </a:r>
            <a:r>
              <a:rPr lang="zh-CN" altLang="en-US" b="1" dirty="0"/>
              <a:t>中意。启示：组织形式，从职能到矩阵，沟通</a:t>
            </a:r>
            <a:r>
              <a:rPr lang="en-US" altLang="zh-CN" b="1" dirty="0"/>
              <a:t>—</a:t>
            </a:r>
            <a:r>
              <a:rPr lang="zh-CN" altLang="en-US" b="1" dirty="0"/>
              <a:t>无形墙和有形墙，流程。</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2227" name="Rectangle 2"/>
          <p:cNvSpPr>
            <a:spLocks noRot="1" noTextEdit="1"/>
          </p:cNvSpPr>
          <p:nvPr>
            <p:ph type="sldImg"/>
          </p:nvPr>
        </p:nvSpPr>
        <p:spPr/>
      </p:sp>
      <p:sp>
        <p:nvSpPr>
          <p:cNvPr id="5222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4275" name="Rectangle 2"/>
          <p:cNvSpPr>
            <a:spLocks noRot="1" noTextEdit="1"/>
          </p:cNvSpPr>
          <p:nvPr>
            <p:ph type="sldImg"/>
          </p:nvPr>
        </p:nvSpPr>
        <p:spPr/>
      </p:sp>
      <p:sp>
        <p:nvSpPr>
          <p:cNvPr id="54276" name="Rectangle 3"/>
          <p:cNvSpPr>
            <a:spLocks noGrp="1"/>
          </p:cNvSpPr>
          <p:nvPr>
            <p:ph type="body" idx="1"/>
          </p:nvPr>
        </p:nvSpPr>
        <p:spPr/>
        <p:txBody>
          <a:bodyPr wrap="square" lIns="91440" tIns="45720" rIns="91440" bIns="45720" anchor="t" anchorCtr="0"/>
          <a:p>
            <a:pPr lvl="0" eaLnBrk="1" hangingPunct="1"/>
            <a:r>
              <a:rPr lang="zh-CN" altLang="en-US" dirty="0"/>
              <a:t>复杂产品，结构更复杂。可能设立模块级的项目经理。</a:t>
            </a:r>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6323" name="Rectangle 2"/>
          <p:cNvSpPr>
            <a:spLocks noRot="1" noTextEdit="1"/>
          </p:cNvSpPr>
          <p:nvPr>
            <p:ph type="sldImg"/>
          </p:nvPr>
        </p:nvSpPr>
        <p:spPr/>
      </p:sp>
      <p:sp>
        <p:nvSpPr>
          <p:cNvPr id="5632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58371" name="Rectangle 2"/>
          <p:cNvSpPr>
            <a:spLocks noRot="1" noTextEdit="1"/>
          </p:cNvSpPr>
          <p:nvPr>
            <p:ph type="sldImg"/>
          </p:nvPr>
        </p:nvSpPr>
        <p:spPr/>
      </p:sp>
      <p:sp>
        <p:nvSpPr>
          <p:cNvPr id="5837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0419" name="Rectangle 2"/>
          <p:cNvSpPr>
            <a:spLocks noRot="1" noTextEdit="1"/>
          </p:cNvSpPr>
          <p:nvPr>
            <p:ph type="sldImg"/>
          </p:nvPr>
        </p:nvSpPr>
        <p:spPr/>
      </p:sp>
      <p:sp>
        <p:nvSpPr>
          <p:cNvPr id="6042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2467" name="Rectangle 2"/>
          <p:cNvSpPr>
            <a:spLocks noRot="1" noTextEdit="1"/>
          </p:cNvSpPr>
          <p:nvPr>
            <p:ph type="sldImg"/>
          </p:nvPr>
        </p:nvSpPr>
        <p:spPr/>
      </p:sp>
      <p:sp>
        <p:nvSpPr>
          <p:cNvPr id="62468" name="Rectangle 3"/>
          <p:cNvSpPr>
            <a:spLocks noGrp="1"/>
          </p:cNvSpPr>
          <p:nvPr>
            <p:ph type="body" idx="1"/>
          </p:nvPr>
        </p:nvSpPr>
        <p:spPr/>
        <p:txBody>
          <a:bodyPr wrap="square" lIns="91440" tIns="45720" rIns="91440" bIns="45720" anchor="t" anchorCtr="0"/>
          <a:p>
            <a:pPr marL="228600" lvl="0" indent="-22860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4515" name="Rectangle 2"/>
          <p:cNvSpPr>
            <a:spLocks noRot="1" noTextEdit="1"/>
          </p:cNvSpPr>
          <p:nvPr>
            <p:ph type="sldImg"/>
          </p:nvPr>
        </p:nvSpPr>
        <p:spPr/>
      </p:sp>
      <p:sp>
        <p:nvSpPr>
          <p:cNvPr id="6451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0243" name="Rectangle 2"/>
          <p:cNvSpPr>
            <a:spLocks noRot="1" noTextEdit="1"/>
          </p:cNvSpPr>
          <p:nvPr>
            <p:ph type="sldImg"/>
          </p:nvPr>
        </p:nvSpPr>
        <p:spPr/>
      </p:sp>
      <p:sp>
        <p:nvSpPr>
          <p:cNvPr id="10244" name="Rectangle 3"/>
          <p:cNvSpPr>
            <a:spLocks noGrp="1"/>
          </p:cNvSpPr>
          <p:nvPr>
            <p:ph type="body" idx="1"/>
          </p:nvPr>
        </p:nvSpPr>
        <p:spPr/>
        <p:txBody>
          <a:bodyPr wrap="square" lIns="91440" tIns="45720" rIns="91440" bIns="45720" anchor="t" anchorCtr="0"/>
          <a:p>
            <a:pPr lvl="0" eaLnBrk="1" hangingPunct="1"/>
            <a:endParaRPr lang="zh-CN" altLang="zh-CN" sz="2000" b="1" dirty="0">
              <a:solidFill>
                <a:srgbClr val="000000"/>
              </a:solidFill>
              <a:latin typeface="宋体" panose="02010600030101010101"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6563" name="Rectangle 2"/>
          <p:cNvSpPr>
            <a:spLocks noRot="1" noTextEdit="1"/>
          </p:cNvSpPr>
          <p:nvPr>
            <p:ph type="sldImg"/>
          </p:nvPr>
        </p:nvSpPr>
        <p:spPr/>
      </p:sp>
      <p:sp>
        <p:nvSpPr>
          <p:cNvPr id="6656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68611" name="Rectangle 2"/>
          <p:cNvSpPr>
            <a:spLocks noRot="1" noTextEdit="1"/>
          </p:cNvSpPr>
          <p:nvPr>
            <p:ph type="sldImg"/>
          </p:nvPr>
        </p:nvSpPr>
        <p:spPr/>
      </p:sp>
      <p:sp>
        <p:nvSpPr>
          <p:cNvPr id="6861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70659" name="Rectangle 2"/>
          <p:cNvSpPr>
            <a:spLocks noRot="1" noTextEdit="1"/>
          </p:cNvSpPr>
          <p:nvPr>
            <p:ph type="sldImg"/>
          </p:nvPr>
        </p:nvSpPr>
        <p:spPr/>
      </p:sp>
      <p:sp>
        <p:nvSpPr>
          <p:cNvPr id="70660" name="Rectangle 3"/>
          <p:cNvSpPr>
            <a:spLocks noGrp="1"/>
          </p:cNvSpPr>
          <p:nvPr>
            <p:ph type="body" idx="1"/>
          </p:nvPr>
        </p:nvSpPr>
        <p:spPr/>
        <p:txBody>
          <a:bodyPr wrap="square" lIns="91440" tIns="45720" rIns="91440" bIns="45720" anchor="t" anchorCtr="0"/>
          <a:p>
            <a:pPr marL="228600" lvl="0" indent="-228600" eaLnBrk="1" hangingPunct="1"/>
            <a:endParaRPr lang="zh-CN"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72707" name="Rectangle 2"/>
          <p:cNvSpPr>
            <a:spLocks noRot="1" noTextEdit="1"/>
          </p:cNvSpPr>
          <p:nvPr>
            <p:ph type="sldImg"/>
          </p:nvPr>
        </p:nvSpPr>
        <p:spPr/>
      </p:sp>
      <p:sp>
        <p:nvSpPr>
          <p:cNvPr id="72708" name="Rectangle 3"/>
          <p:cNvSpPr>
            <a:spLocks noGrp="1"/>
          </p:cNvSpPr>
          <p:nvPr>
            <p:ph type="body" idx="1"/>
          </p:nvPr>
        </p:nvSpPr>
        <p:spPr/>
        <p:txBody>
          <a:bodyPr wrap="square" lIns="91440" tIns="45720" rIns="91440" bIns="45720" anchor="t" anchorCtr="0"/>
          <a:p>
            <a:pPr lvl="0" eaLnBrk="1" hangingPunct="1"/>
            <a:r>
              <a:rPr lang="zh-CN" altLang="en-US" sz="1000" dirty="0"/>
              <a:t>（职能型、项目组、矩阵型、核心小组法）</a:t>
            </a:r>
            <a:endParaRPr lang="zh-CN" altLang="en-US" sz="10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74755" name="Rectangle 2"/>
          <p:cNvSpPr>
            <a:spLocks noRot="1" noTextEdit="1"/>
          </p:cNvSpPr>
          <p:nvPr>
            <p:ph type="sldImg"/>
          </p:nvPr>
        </p:nvSpPr>
        <p:spPr/>
      </p:sp>
      <p:sp>
        <p:nvSpPr>
          <p:cNvPr id="7475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76803" name="Rectangle 2050"/>
          <p:cNvSpPr>
            <a:spLocks noRot="1" noTextEdit="1"/>
          </p:cNvSpPr>
          <p:nvPr>
            <p:ph type="sldImg"/>
          </p:nvPr>
        </p:nvSpPr>
        <p:spPr/>
      </p:sp>
      <p:sp>
        <p:nvSpPr>
          <p:cNvPr id="76804" name="Rectangle 2051"/>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78851" name="Rectangle 2"/>
          <p:cNvSpPr>
            <a:spLocks noRot="1" noTextEdit="1"/>
          </p:cNvSpPr>
          <p:nvPr>
            <p:ph type="sldImg"/>
          </p:nvPr>
        </p:nvSpPr>
        <p:spPr/>
      </p:sp>
      <p:sp>
        <p:nvSpPr>
          <p:cNvPr id="7885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84995" name="Rectangle 2"/>
          <p:cNvSpPr>
            <a:spLocks noRot="1" noTextEdit="1"/>
          </p:cNvSpPr>
          <p:nvPr>
            <p:ph type="sldImg"/>
          </p:nvPr>
        </p:nvSpPr>
        <p:spPr/>
      </p:sp>
      <p:sp>
        <p:nvSpPr>
          <p:cNvPr id="8499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87043" name="Rectangle 2"/>
          <p:cNvSpPr>
            <a:spLocks noRot="1" noTextEdit="1"/>
          </p:cNvSpPr>
          <p:nvPr>
            <p:ph type="sldImg"/>
          </p:nvPr>
        </p:nvSpPr>
        <p:spPr/>
      </p:sp>
      <p:sp>
        <p:nvSpPr>
          <p:cNvPr id="8704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16739" name="Rectangle 2"/>
          <p:cNvSpPr>
            <a:spLocks noRot="1" noTextEdit="1"/>
          </p:cNvSpPr>
          <p:nvPr>
            <p:ph type="sldImg"/>
          </p:nvPr>
        </p:nvSpPr>
        <p:spPr/>
      </p:sp>
      <p:sp>
        <p:nvSpPr>
          <p:cNvPr id="11674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291" name="Rectangle 2"/>
          <p:cNvSpPr>
            <a:spLocks noRot="1" noTextEdit="1"/>
          </p:cNvSpPr>
          <p:nvPr>
            <p:ph type="sldImg"/>
          </p:nvPr>
        </p:nvSpPr>
        <p:spPr/>
      </p:sp>
      <p:sp>
        <p:nvSpPr>
          <p:cNvPr id="1229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18787" name="Rectangle 2"/>
          <p:cNvSpPr>
            <a:spLocks noRot="1" noTextEdit="1"/>
          </p:cNvSpPr>
          <p:nvPr>
            <p:ph type="sldImg"/>
          </p:nvPr>
        </p:nvSpPr>
        <p:spPr/>
      </p:sp>
      <p:sp>
        <p:nvSpPr>
          <p:cNvPr id="11878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0835" name="Rectangle 2"/>
          <p:cNvSpPr>
            <a:spLocks noTextEdit="1"/>
          </p:cNvSpPr>
          <p:nvPr>
            <p:ph type="sldImg"/>
          </p:nvPr>
        </p:nvSpPr>
        <p:spPr>
          <a:solidFill>
            <a:srgbClr val="FFFFFF">
              <a:alpha val="100000"/>
            </a:srgbClr>
          </a:solidFill>
        </p:spPr>
      </p:sp>
      <p:sp>
        <p:nvSpPr>
          <p:cNvPr id="120836" name="Rectangle 3"/>
          <p:cNvSpPr/>
          <p:nvPr>
            <p:ph type="body" idx="1"/>
          </p:nvPr>
        </p:nvSpPr>
        <p:spPr>
          <a:solidFill>
            <a:srgbClr val="FFFFFF">
              <a:alpha val="100000"/>
            </a:srgbClr>
          </a:solidFill>
          <a:ln>
            <a:solidFill>
              <a:srgbClr val="000000">
                <a:alpha val="100000"/>
              </a:srgbClr>
            </a:solidFill>
            <a:miter lim="800000"/>
          </a:ln>
        </p:spPr>
        <p:txBody>
          <a:bodyPr wrap="square" lIns="92638" tIns="46319" rIns="92638" bIns="46319" anchor="t" anchorCtr="0"/>
          <a:p>
            <a:pPr lvl="0" eaLnBrk="1" hangingPunct="1"/>
            <a:endParaRPr lang="zh-CN"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2883" name="Rectangle 2"/>
          <p:cNvSpPr>
            <a:spLocks noRot="1" noTextEdit="1"/>
          </p:cNvSpPr>
          <p:nvPr>
            <p:ph type="sldImg"/>
          </p:nvPr>
        </p:nvSpPr>
        <p:spPr/>
      </p:sp>
      <p:sp>
        <p:nvSpPr>
          <p:cNvPr id="12288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4931" name="Rectangle 2"/>
          <p:cNvSpPr>
            <a:spLocks noRot="1" noTextEdit="1"/>
          </p:cNvSpPr>
          <p:nvPr>
            <p:ph type="sldImg"/>
          </p:nvPr>
        </p:nvSpPr>
        <p:spPr/>
      </p:sp>
      <p:sp>
        <p:nvSpPr>
          <p:cNvPr id="12493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6979" name="Rectangle 2"/>
          <p:cNvSpPr>
            <a:spLocks noRot="1" noTextEdit="1"/>
          </p:cNvSpPr>
          <p:nvPr>
            <p:ph type="sldImg"/>
          </p:nvPr>
        </p:nvSpPr>
        <p:spPr>
          <a:xfrm>
            <a:off x="1138238" y="658813"/>
            <a:ext cx="4583112" cy="3436937"/>
          </a:xfrm>
        </p:spPr>
      </p:sp>
      <p:sp>
        <p:nvSpPr>
          <p:cNvPr id="126980" name="Rectangle 3"/>
          <p:cNvSpPr>
            <a:spLocks noGrp="1"/>
          </p:cNvSpPr>
          <p:nvPr>
            <p:ph type="body" idx="1"/>
          </p:nvPr>
        </p:nvSpPr>
        <p:spPr>
          <a:xfrm>
            <a:off x="915988" y="4313238"/>
            <a:ext cx="5026025" cy="4168775"/>
          </a:xfrm>
        </p:spPr>
        <p:txBody>
          <a:bodyPr wrap="square" lIns="92638" tIns="46319" rIns="92638" bIns="46319" anchor="t" anchorCtr="0"/>
          <a:p>
            <a:pPr lvl="0" eaLnBrk="1" hangingPunct="1"/>
            <a:endParaRPr lang="zh-CN" altLang="zh-CN" sz="2800" dirty="0">
              <a:solidFill>
                <a:schemeClr val="tx2"/>
              </a:solidFill>
              <a:latin typeface="黑体" panose="02010609060101010101" pitchFamily="49" charset="-122"/>
              <a:ea typeface="黑体" panose="02010609060101010101" pitchFamily="49"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29027" name="Rectangle 2"/>
          <p:cNvSpPr>
            <a:spLocks noRot="1" noTextEdit="1"/>
          </p:cNvSpPr>
          <p:nvPr>
            <p:ph type="sldImg"/>
          </p:nvPr>
        </p:nvSpPr>
        <p:spPr/>
      </p:sp>
      <p:sp>
        <p:nvSpPr>
          <p:cNvPr id="12902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31075" name="Rectangle 2"/>
          <p:cNvSpPr>
            <a:spLocks noRot="1" noTextEdit="1"/>
          </p:cNvSpPr>
          <p:nvPr>
            <p:ph type="sldImg"/>
          </p:nvPr>
        </p:nvSpPr>
        <p:spPr/>
      </p:sp>
      <p:sp>
        <p:nvSpPr>
          <p:cNvPr id="13107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34147" name="Rectangle 2"/>
          <p:cNvSpPr>
            <a:spLocks noTextEdit="1"/>
          </p:cNvSpPr>
          <p:nvPr>
            <p:ph type="sldImg"/>
          </p:nvPr>
        </p:nvSpPr>
        <p:spPr>
          <a:xfrm>
            <a:off x="1138238" y="658813"/>
            <a:ext cx="4583112" cy="3436937"/>
          </a:xfrm>
          <a:solidFill>
            <a:srgbClr val="FFFFFF">
              <a:alpha val="100000"/>
            </a:srgbClr>
          </a:solidFill>
        </p:spPr>
      </p:sp>
      <p:sp>
        <p:nvSpPr>
          <p:cNvPr id="134148"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38243" name="Rectangle 2"/>
          <p:cNvSpPr>
            <a:spLocks noTextEdit="1"/>
          </p:cNvSpPr>
          <p:nvPr>
            <p:ph type="sldImg"/>
          </p:nvPr>
        </p:nvSpPr>
        <p:spPr>
          <a:xfrm>
            <a:off x="1138238" y="658813"/>
            <a:ext cx="4583112" cy="3436937"/>
          </a:xfrm>
          <a:solidFill>
            <a:srgbClr val="FFFFFF">
              <a:alpha val="100000"/>
            </a:srgbClr>
          </a:solidFill>
        </p:spPr>
      </p:sp>
      <p:sp>
        <p:nvSpPr>
          <p:cNvPr id="13824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0291" name="Rectangle 2"/>
          <p:cNvSpPr>
            <a:spLocks noTextEdit="1"/>
          </p:cNvSpPr>
          <p:nvPr>
            <p:ph type="sldImg"/>
          </p:nvPr>
        </p:nvSpPr>
        <p:spPr>
          <a:xfrm>
            <a:off x="1138238" y="658813"/>
            <a:ext cx="4583112" cy="3436937"/>
          </a:xfrm>
          <a:solidFill>
            <a:srgbClr val="FFFFFF">
              <a:alpha val="100000"/>
            </a:srgbClr>
          </a:solidFill>
        </p:spPr>
      </p:sp>
      <p:sp>
        <p:nvSpPr>
          <p:cNvPr id="14029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339" name="Rectangle 1026"/>
          <p:cNvSpPr>
            <a:spLocks noRot="1" noTextEdit="1"/>
          </p:cNvSpPr>
          <p:nvPr>
            <p:ph type="sldImg"/>
          </p:nvPr>
        </p:nvSpPr>
        <p:spPr/>
      </p:sp>
      <p:sp>
        <p:nvSpPr>
          <p:cNvPr id="14340" name="Rectangle 1027"/>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3363" name="Rectangle 2"/>
          <p:cNvSpPr>
            <a:spLocks noTextEdit="1"/>
          </p:cNvSpPr>
          <p:nvPr>
            <p:ph type="sldImg"/>
          </p:nvPr>
        </p:nvSpPr>
        <p:spPr>
          <a:xfrm>
            <a:off x="1138238" y="658813"/>
            <a:ext cx="4583112" cy="3436937"/>
          </a:xfrm>
          <a:solidFill>
            <a:srgbClr val="FFFFFF">
              <a:alpha val="100000"/>
            </a:srgbClr>
          </a:solidFill>
        </p:spPr>
      </p:sp>
      <p:sp>
        <p:nvSpPr>
          <p:cNvPr id="14336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5411" name="Rectangle 2"/>
          <p:cNvSpPr>
            <a:spLocks noTextEdit="1"/>
          </p:cNvSpPr>
          <p:nvPr>
            <p:ph type="sldImg"/>
          </p:nvPr>
        </p:nvSpPr>
        <p:spPr>
          <a:solidFill>
            <a:srgbClr val="FFFFFF">
              <a:alpha val="100000"/>
            </a:srgbClr>
          </a:solidFill>
        </p:spPr>
      </p:sp>
      <p:sp>
        <p:nvSpPr>
          <p:cNvPr id="14541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7459" name="Rectangle 2"/>
          <p:cNvSpPr>
            <a:spLocks noRot="1" noTextEdit="1"/>
          </p:cNvSpPr>
          <p:nvPr>
            <p:ph type="sldImg"/>
          </p:nvPr>
        </p:nvSpPr>
        <p:spPr/>
      </p:sp>
      <p:sp>
        <p:nvSpPr>
          <p:cNvPr id="14746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49507" name="Rectangle 2"/>
          <p:cNvSpPr>
            <a:spLocks noTextEdit="1"/>
          </p:cNvSpPr>
          <p:nvPr>
            <p:ph type="sldImg"/>
          </p:nvPr>
        </p:nvSpPr>
        <p:spPr>
          <a:solidFill>
            <a:srgbClr val="FFFFFF">
              <a:alpha val="100000"/>
            </a:srgbClr>
          </a:solidFill>
        </p:spPr>
      </p:sp>
      <p:sp>
        <p:nvSpPr>
          <p:cNvPr id="14950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51555" name="Rectangle 2"/>
          <p:cNvSpPr>
            <a:spLocks noTextEdit="1"/>
          </p:cNvSpPr>
          <p:nvPr>
            <p:ph type="sldImg"/>
          </p:nvPr>
        </p:nvSpPr>
        <p:spPr>
          <a:xfrm>
            <a:off x="1138238" y="658813"/>
            <a:ext cx="4583112" cy="3436937"/>
          </a:xfrm>
          <a:solidFill>
            <a:srgbClr val="FFFFFF">
              <a:alpha val="100000"/>
            </a:srgbClr>
          </a:solidFill>
        </p:spPr>
      </p:sp>
      <p:sp>
        <p:nvSpPr>
          <p:cNvPr id="15155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53603" name="Rectangle 2"/>
          <p:cNvSpPr>
            <a:spLocks noRot="1" noTextEdit="1"/>
          </p:cNvSpPr>
          <p:nvPr>
            <p:ph type="sldImg"/>
          </p:nvPr>
        </p:nvSpPr>
        <p:spPr>
          <a:xfrm>
            <a:off x="1138238" y="658813"/>
            <a:ext cx="4583112" cy="3436937"/>
          </a:xfrm>
        </p:spPr>
      </p:sp>
      <p:sp>
        <p:nvSpPr>
          <p:cNvPr id="153604" name="Rectangle 3"/>
          <p:cNvSpPr>
            <a:spLocks noGrp="1"/>
          </p:cNvSpPr>
          <p:nvPr>
            <p:ph type="body" idx="1"/>
          </p:nvPr>
        </p:nvSpPr>
        <p:spPr>
          <a:xfrm>
            <a:off x="914400" y="4313238"/>
            <a:ext cx="5029200" cy="4167187"/>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55651" name="Rectangle 2"/>
          <p:cNvSpPr>
            <a:spLocks noTextEdit="1"/>
          </p:cNvSpPr>
          <p:nvPr>
            <p:ph type="sldImg"/>
          </p:nvPr>
        </p:nvSpPr>
        <p:spPr>
          <a:xfrm>
            <a:off x="1138238" y="658813"/>
            <a:ext cx="4583112" cy="3436937"/>
          </a:xfrm>
          <a:solidFill>
            <a:srgbClr val="FFFFFF">
              <a:alpha val="100000"/>
            </a:srgbClr>
          </a:solidFill>
        </p:spPr>
      </p:sp>
      <p:sp>
        <p:nvSpPr>
          <p:cNvPr id="15565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57699" name="Rectangle 2"/>
          <p:cNvSpPr>
            <a:spLocks noRot="1" noTextEdit="1"/>
          </p:cNvSpPr>
          <p:nvPr>
            <p:ph type="sldImg"/>
          </p:nvPr>
        </p:nvSpPr>
        <p:spPr>
          <a:xfrm>
            <a:off x="1138238" y="658813"/>
            <a:ext cx="4583112" cy="3436937"/>
          </a:xfrm>
        </p:spPr>
      </p:sp>
      <p:sp>
        <p:nvSpPr>
          <p:cNvPr id="157700" name="Rectangle 3"/>
          <p:cNvSpPr>
            <a:spLocks noGrp="1"/>
          </p:cNvSpPr>
          <p:nvPr>
            <p:ph type="body" idx="1"/>
          </p:nvPr>
        </p:nvSpPr>
        <p:spPr>
          <a:xfrm>
            <a:off x="914400" y="4313238"/>
            <a:ext cx="5029200" cy="4167187"/>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59747" name="Rectangle 2"/>
          <p:cNvSpPr>
            <a:spLocks noTextEdit="1"/>
          </p:cNvSpPr>
          <p:nvPr>
            <p:ph type="sldImg"/>
          </p:nvPr>
        </p:nvSpPr>
        <p:spPr>
          <a:xfrm>
            <a:off x="1143000" y="684213"/>
            <a:ext cx="4573588" cy="3430587"/>
          </a:xfrm>
          <a:solidFill>
            <a:srgbClr val="FFFFFF">
              <a:alpha val="100000"/>
            </a:srgbClr>
          </a:solidFill>
        </p:spPr>
      </p:sp>
      <p:sp>
        <p:nvSpPr>
          <p:cNvPr id="159748" name="Rectangle 3"/>
          <p:cNvSpPr/>
          <p:nvPr>
            <p:ph type="body" idx="1"/>
          </p:nvPr>
        </p:nvSpPr>
        <p:spPr>
          <a:xfrm>
            <a:off x="685800" y="4344988"/>
            <a:ext cx="5486400" cy="4114800"/>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1795" name="Rectangle 2"/>
          <p:cNvSpPr>
            <a:spLocks noTextEdit="1"/>
          </p:cNvSpPr>
          <p:nvPr>
            <p:ph type="sldImg"/>
          </p:nvPr>
        </p:nvSpPr>
        <p:spPr>
          <a:xfrm>
            <a:off x="1138238" y="658813"/>
            <a:ext cx="4583112" cy="3436937"/>
          </a:xfrm>
          <a:solidFill>
            <a:srgbClr val="FFFFFF">
              <a:alpha val="100000"/>
            </a:srgbClr>
          </a:solidFill>
        </p:spPr>
      </p:sp>
      <p:sp>
        <p:nvSpPr>
          <p:cNvPr id="16179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387" name="Rectangle 2"/>
          <p:cNvSpPr>
            <a:spLocks noRot="1" noTextEdit="1"/>
          </p:cNvSpPr>
          <p:nvPr>
            <p:ph type="sldImg"/>
          </p:nvPr>
        </p:nvSpPr>
        <p:spPr/>
      </p:sp>
      <p:sp>
        <p:nvSpPr>
          <p:cNvPr id="1638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3843" name="Rectangle 2"/>
          <p:cNvSpPr>
            <a:spLocks noTextEdit="1"/>
          </p:cNvSpPr>
          <p:nvPr>
            <p:ph type="sldImg"/>
          </p:nvPr>
        </p:nvSpPr>
        <p:spPr>
          <a:xfrm>
            <a:off x="1138238" y="658813"/>
            <a:ext cx="4583112" cy="3436937"/>
          </a:xfrm>
          <a:solidFill>
            <a:srgbClr val="FFFFFF">
              <a:alpha val="100000"/>
            </a:srgbClr>
          </a:solidFill>
        </p:spPr>
      </p:sp>
      <p:sp>
        <p:nvSpPr>
          <p:cNvPr id="16384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5891" name="Rectangle 2"/>
          <p:cNvSpPr>
            <a:spLocks noTextEdit="1"/>
          </p:cNvSpPr>
          <p:nvPr>
            <p:ph type="sldImg"/>
          </p:nvPr>
        </p:nvSpPr>
        <p:spPr>
          <a:xfrm>
            <a:off x="1138238" y="658813"/>
            <a:ext cx="4583112" cy="3436937"/>
          </a:xfrm>
          <a:solidFill>
            <a:srgbClr val="FFFFFF">
              <a:alpha val="100000"/>
            </a:srgbClr>
          </a:solidFill>
        </p:spPr>
      </p:sp>
      <p:sp>
        <p:nvSpPr>
          <p:cNvPr id="16589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7939" name="Rectangle 2"/>
          <p:cNvSpPr>
            <a:spLocks noTextEdit="1"/>
          </p:cNvSpPr>
          <p:nvPr>
            <p:ph type="sldImg"/>
          </p:nvPr>
        </p:nvSpPr>
        <p:spPr>
          <a:xfrm>
            <a:off x="1138238" y="658813"/>
            <a:ext cx="4583112" cy="3436937"/>
          </a:xfrm>
          <a:solidFill>
            <a:srgbClr val="FFFFFF">
              <a:alpha val="100000"/>
            </a:srgbClr>
          </a:solidFill>
        </p:spPr>
      </p:sp>
      <p:sp>
        <p:nvSpPr>
          <p:cNvPr id="167940"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69987" name="Rectangle 2"/>
          <p:cNvSpPr>
            <a:spLocks noTextEdit="1"/>
          </p:cNvSpPr>
          <p:nvPr>
            <p:ph type="sldImg"/>
          </p:nvPr>
        </p:nvSpPr>
        <p:spPr>
          <a:xfrm>
            <a:off x="1138238" y="658813"/>
            <a:ext cx="4583112" cy="3436937"/>
          </a:xfrm>
          <a:solidFill>
            <a:srgbClr val="FFFFFF">
              <a:alpha val="100000"/>
            </a:srgbClr>
          </a:solidFill>
        </p:spPr>
      </p:sp>
      <p:sp>
        <p:nvSpPr>
          <p:cNvPr id="169988"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设定出口条件。</a:t>
            </a:r>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72035" name="Rectangle 2"/>
          <p:cNvSpPr>
            <a:spLocks noTextEdit="1"/>
          </p:cNvSpPr>
          <p:nvPr>
            <p:ph type="sldImg"/>
          </p:nvPr>
        </p:nvSpPr>
        <p:spPr>
          <a:xfrm>
            <a:off x="1138238" y="658813"/>
            <a:ext cx="4583112" cy="3436937"/>
          </a:xfrm>
          <a:solidFill>
            <a:srgbClr val="FFFFFF">
              <a:alpha val="100000"/>
            </a:srgbClr>
          </a:solidFill>
        </p:spPr>
      </p:sp>
      <p:sp>
        <p:nvSpPr>
          <p:cNvPr id="17203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en-US" altLang="zh-CN" dirty="0"/>
          </a:p>
          <a:p>
            <a:pPr lvl="0" eaLnBrk="1" hangingPunct="1"/>
            <a:endParaRPr lang="en-US" altLang="zh-CN"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74083" name="Rectangle 2"/>
          <p:cNvSpPr>
            <a:spLocks noTextEdit="1"/>
          </p:cNvSpPr>
          <p:nvPr>
            <p:ph type="sldImg"/>
          </p:nvPr>
        </p:nvSpPr>
        <p:spPr>
          <a:xfrm>
            <a:off x="1138238" y="658813"/>
            <a:ext cx="4583112" cy="3436937"/>
          </a:xfrm>
          <a:solidFill>
            <a:srgbClr val="FFFFFF">
              <a:alpha val="100000"/>
            </a:srgbClr>
          </a:solidFill>
        </p:spPr>
      </p:sp>
      <p:sp>
        <p:nvSpPr>
          <p:cNvPr id="17408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76131" name="Rectangle 2"/>
          <p:cNvSpPr>
            <a:spLocks noTextEdit="1"/>
          </p:cNvSpPr>
          <p:nvPr>
            <p:ph type="sldImg"/>
          </p:nvPr>
        </p:nvSpPr>
        <p:spPr>
          <a:xfrm>
            <a:off x="1138238" y="658813"/>
            <a:ext cx="4583112" cy="3436937"/>
          </a:xfrm>
          <a:solidFill>
            <a:srgbClr val="FFFFFF">
              <a:alpha val="100000"/>
            </a:srgbClr>
          </a:solidFill>
        </p:spPr>
      </p:sp>
      <p:sp>
        <p:nvSpPr>
          <p:cNvPr id="17613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78179" name="Rectangle 2"/>
          <p:cNvSpPr>
            <a:spLocks noTextEdit="1"/>
          </p:cNvSpPr>
          <p:nvPr>
            <p:ph type="sldImg"/>
          </p:nvPr>
        </p:nvSpPr>
        <p:spPr>
          <a:solidFill>
            <a:srgbClr val="FFFFFF">
              <a:alpha val="100000"/>
            </a:srgbClr>
          </a:solidFill>
        </p:spPr>
      </p:sp>
      <p:sp>
        <p:nvSpPr>
          <p:cNvPr id="17818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spcBef>
                <a:spcPct val="50000"/>
              </a:spcBef>
            </a:pPr>
            <a:endParaRPr lang="zh-CN" altLang="zh-CN" sz="2800" dirty="0">
              <a:solidFill>
                <a:srgbClr val="0033CC"/>
              </a:solidFill>
              <a:ea typeface="楷体_GB2312" pitchFamily="49"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0227" name="Rectangle 2"/>
          <p:cNvSpPr>
            <a:spLocks noTextEdit="1"/>
          </p:cNvSpPr>
          <p:nvPr>
            <p:ph type="sldImg"/>
          </p:nvPr>
        </p:nvSpPr>
        <p:spPr>
          <a:solidFill>
            <a:srgbClr val="FFFFFF">
              <a:alpha val="100000"/>
            </a:srgbClr>
          </a:solidFill>
        </p:spPr>
      </p:sp>
      <p:sp>
        <p:nvSpPr>
          <p:cNvPr id="18022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2275" name="Rectangle 2"/>
          <p:cNvSpPr>
            <a:spLocks noRot="1" noTextEdit="1"/>
          </p:cNvSpPr>
          <p:nvPr>
            <p:ph type="sldImg"/>
          </p:nvPr>
        </p:nvSpPr>
        <p:spPr/>
      </p:sp>
      <p:sp>
        <p:nvSpPr>
          <p:cNvPr id="18227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435" name="Rectangle 2"/>
          <p:cNvSpPr>
            <a:spLocks noRot="1" noTextEdit="1"/>
          </p:cNvSpPr>
          <p:nvPr>
            <p:ph type="sldImg"/>
          </p:nvPr>
        </p:nvSpPr>
        <p:spPr/>
      </p:sp>
      <p:sp>
        <p:nvSpPr>
          <p:cNvPr id="1843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4323" name="Rectangle 2"/>
          <p:cNvSpPr>
            <a:spLocks noTextEdit="1"/>
          </p:cNvSpPr>
          <p:nvPr>
            <p:ph type="sldImg"/>
          </p:nvPr>
        </p:nvSpPr>
        <p:spPr>
          <a:xfrm>
            <a:off x="1138238" y="658813"/>
            <a:ext cx="4583112" cy="3436937"/>
          </a:xfrm>
          <a:solidFill>
            <a:srgbClr val="FFFFFF">
              <a:alpha val="100000"/>
            </a:srgbClr>
          </a:solidFill>
        </p:spPr>
      </p:sp>
      <p:sp>
        <p:nvSpPr>
          <p:cNvPr id="18432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6371" name="Rectangle 2"/>
          <p:cNvSpPr>
            <a:spLocks noRot="1" noTextEdit="1"/>
          </p:cNvSpPr>
          <p:nvPr>
            <p:ph type="sldImg"/>
          </p:nvPr>
        </p:nvSpPr>
        <p:spPr/>
      </p:sp>
      <p:sp>
        <p:nvSpPr>
          <p:cNvPr id="18637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88419" name="Rectangle 2"/>
          <p:cNvSpPr>
            <a:spLocks noRot="1" noTextEdit="1"/>
          </p:cNvSpPr>
          <p:nvPr>
            <p:ph type="sldImg"/>
          </p:nvPr>
        </p:nvSpPr>
        <p:spPr/>
      </p:sp>
      <p:sp>
        <p:nvSpPr>
          <p:cNvPr id="18842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90467" name="Rectangle 2"/>
          <p:cNvSpPr>
            <a:spLocks noRot="1" noTextEdit="1"/>
          </p:cNvSpPr>
          <p:nvPr>
            <p:ph type="sldImg"/>
          </p:nvPr>
        </p:nvSpPr>
        <p:spPr/>
      </p:sp>
      <p:sp>
        <p:nvSpPr>
          <p:cNvPr id="19046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92515" name="Rectangle 2"/>
          <p:cNvSpPr>
            <a:spLocks noTextEdit="1"/>
          </p:cNvSpPr>
          <p:nvPr>
            <p:ph type="sldImg"/>
          </p:nvPr>
        </p:nvSpPr>
        <p:spPr>
          <a:xfrm>
            <a:off x="1138238" y="658813"/>
            <a:ext cx="4583112" cy="3436937"/>
          </a:xfrm>
          <a:solidFill>
            <a:srgbClr val="FFFFFF">
              <a:alpha val="100000"/>
            </a:srgbClr>
          </a:solidFill>
        </p:spPr>
      </p:sp>
      <p:sp>
        <p:nvSpPr>
          <p:cNvPr id="19251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94563" name="Rectangle 2"/>
          <p:cNvSpPr>
            <a:spLocks noRot="1" noTextEdit="1"/>
          </p:cNvSpPr>
          <p:nvPr>
            <p:ph type="sldImg"/>
          </p:nvPr>
        </p:nvSpPr>
        <p:spPr/>
      </p:sp>
      <p:sp>
        <p:nvSpPr>
          <p:cNvPr id="19456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96611" name="Rectangle 2"/>
          <p:cNvSpPr>
            <a:spLocks noRot="1" noTextEdit="1"/>
          </p:cNvSpPr>
          <p:nvPr>
            <p:ph type="sldImg"/>
          </p:nvPr>
        </p:nvSpPr>
        <p:spPr/>
      </p:sp>
      <p:sp>
        <p:nvSpPr>
          <p:cNvPr id="19661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198659" name="Rectangle 2"/>
          <p:cNvSpPr>
            <a:spLocks noTextEdit="1"/>
          </p:cNvSpPr>
          <p:nvPr>
            <p:ph type="sldImg"/>
          </p:nvPr>
        </p:nvSpPr>
        <p:spPr>
          <a:xfrm>
            <a:off x="1138238" y="658813"/>
            <a:ext cx="4583112" cy="3436937"/>
          </a:xfrm>
          <a:solidFill>
            <a:srgbClr val="FFFFFF">
              <a:alpha val="100000"/>
            </a:srgbClr>
          </a:solidFill>
        </p:spPr>
      </p:sp>
      <p:sp>
        <p:nvSpPr>
          <p:cNvPr id="198660"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0707" name="Rectangle 2"/>
          <p:cNvSpPr>
            <a:spLocks noRot="1" noTextEdit="1"/>
          </p:cNvSpPr>
          <p:nvPr>
            <p:ph type="sldImg"/>
          </p:nvPr>
        </p:nvSpPr>
        <p:spPr/>
      </p:sp>
      <p:sp>
        <p:nvSpPr>
          <p:cNvPr id="20070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2755" name="Rectangle 2"/>
          <p:cNvSpPr>
            <a:spLocks noTextEdit="1"/>
          </p:cNvSpPr>
          <p:nvPr>
            <p:ph type="sldImg"/>
          </p:nvPr>
        </p:nvSpPr>
        <p:spPr>
          <a:xfrm>
            <a:off x="1138238" y="658813"/>
            <a:ext cx="4583112" cy="3436937"/>
          </a:xfrm>
          <a:solidFill>
            <a:srgbClr val="FFFFFF">
              <a:alpha val="100000"/>
            </a:srgbClr>
          </a:solidFill>
        </p:spPr>
      </p:sp>
      <p:sp>
        <p:nvSpPr>
          <p:cNvPr id="20275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483" name="Rectangle 2"/>
          <p:cNvSpPr>
            <a:spLocks noRot="1" noTextEdit="1"/>
          </p:cNvSpPr>
          <p:nvPr>
            <p:ph type="sldImg"/>
          </p:nvPr>
        </p:nvSpPr>
        <p:spPr/>
      </p:sp>
      <p:sp>
        <p:nvSpPr>
          <p:cNvPr id="20484" name="Rectangle 3"/>
          <p:cNvSpPr>
            <a:spLocks noGrp="1"/>
          </p:cNvSpPr>
          <p:nvPr>
            <p:ph type="body" idx="1"/>
          </p:nvPr>
        </p:nvSpPr>
        <p:spPr/>
        <p:txBody>
          <a:bodyPr wrap="square" lIns="91440" tIns="45720" rIns="91440" bIns="45720" anchor="t" anchorCtr="0"/>
          <a:p>
            <a:pPr lvl="0" eaLnBrk="1" hangingPunct="1"/>
            <a:r>
              <a:rPr lang="zh-CN" altLang="en-US" dirty="0"/>
              <a:t>　</a:t>
            </a:r>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4803" name="Rectangle 2"/>
          <p:cNvSpPr>
            <a:spLocks noTextEdit="1"/>
          </p:cNvSpPr>
          <p:nvPr>
            <p:ph type="sldImg"/>
          </p:nvPr>
        </p:nvSpPr>
        <p:spPr>
          <a:xfrm>
            <a:off x="1138238" y="658813"/>
            <a:ext cx="4583112" cy="3436937"/>
          </a:xfrm>
          <a:solidFill>
            <a:srgbClr val="FFFFFF">
              <a:alpha val="100000"/>
            </a:srgbClr>
          </a:solidFill>
        </p:spPr>
      </p:sp>
      <p:sp>
        <p:nvSpPr>
          <p:cNvPr id="20480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6851" name="Rectangle 2"/>
          <p:cNvSpPr>
            <a:spLocks noTextEdit="1"/>
          </p:cNvSpPr>
          <p:nvPr>
            <p:ph type="sldImg"/>
          </p:nvPr>
        </p:nvSpPr>
        <p:spPr>
          <a:xfrm>
            <a:off x="1138238" y="658813"/>
            <a:ext cx="4583112" cy="3436937"/>
          </a:xfrm>
          <a:solidFill>
            <a:srgbClr val="FFFFFF">
              <a:alpha val="100000"/>
            </a:srgbClr>
          </a:solidFill>
        </p:spPr>
      </p:sp>
      <p:sp>
        <p:nvSpPr>
          <p:cNvPr id="20685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08899" name="Rectangle 2"/>
          <p:cNvSpPr>
            <a:spLocks noTextEdit="1"/>
          </p:cNvSpPr>
          <p:nvPr>
            <p:ph type="sldImg"/>
          </p:nvPr>
        </p:nvSpPr>
        <p:spPr>
          <a:xfrm>
            <a:off x="1138238" y="658813"/>
            <a:ext cx="4583112" cy="3436937"/>
          </a:xfrm>
          <a:solidFill>
            <a:srgbClr val="FFFFFF">
              <a:alpha val="100000"/>
            </a:srgbClr>
          </a:solidFill>
        </p:spPr>
      </p:sp>
      <p:sp>
        <p:nvSpPr>
          <p:cNvPr id="208900"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10947" name="Rectangle 2"/>
          <p:cNvSpPr>
            <a:spLocks noTextEdit="1"/>
          </p:cNvSpPr>
          <p:nvPr>
            <p:ph type="sldImg"/>
          </p:nvPr>
        </p:nvSpPr>
        <p:spPr>
          <a:xfrm>
            <a:off x="1138238" y="658813"/>
            <a:ext cx="4583112" cy="3436937"/>
          </a:xfrm>
          <a:solidFill>
            <a:srgbClr val="FFFFFF">
              <a:alpha val="100000"/>
            </a:srgbClr>
          </a:solidFill>
        </p:spPr>
      </p:sp>
      <p:sp>
        <p:nvSpPr>
          <p:cNvPr id="210948"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12995" name="Rectangle 2"/>
          <p:cNvSpPr>
            <a:spLocks noTextEdit="1"/>
          </p:cNvSpPr>
          <p:nvPr>
            <p:ph type="sldImg"/>
          </p:nvPr>
        </p:nvSpPr>
        <p:spPr>
          <a:xfrm>
            <a:off x="1138238" y="658813"/>
            <a:ext cx="4583112" cy="3436937"/>
          </a:xfrm>
          <a:solidFill>
            <a:srgbClr val="FFFFFF">
              <a:alpha val="100000"/>
            </a:srgbClr>
          </a:solidFill>
        </p:spPr>
      </p:sp>
      <p:sp>
        <p:nvSpPr>
          <p:cNvPr id="21299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15043" name="Rectangle 2"/>
          <p:cNvSpPr>
            <a:spLocks noTextEdit="1"/>
          </p:cNvSpPr>
          <p:nvPr>
            <p:ph type="sldImg"/>
          </p:nvPr>
        </p:nvSpPr>
        <p:spPr>
          <a:xfrm>
            <a:off x="1138238" y="658813"/>
            <a:ext cx="4583112" cy="3436937"/>
          </a:xfrm>
          <a:solidFill>
            <a:srgbClr val="FFFFFF">
              <a:alpha val="100000"/>
            </a:srgbClr>
          </a:solidFill>
        </p:spPr>
      </p:sp>
      <p:sp>
        <p:nvSpPr>
          <p:cNvPr id="21504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17091" name="Rectangle 2"/>
          <p:cNvSpPr>
            <a:spLocks noTextEdit="1"/>
          </p:cNvSpPr>
          <p:nvPr>
            <p:ph type="sldImg"/>
          </p:nvPr>
        </p:nvSpPr>
        <p:spPr>
          <a:xfrm>
            <a:off x="1138238" y="658813"/>
            <a:ext cx="4583112" cy="3436937"/>
          </a:xfrm>
          <a:solidFill>
            <a:srgbClr val="FFFFFF">
              <a:alpha val="100000"/>
            </a:srgbClr>
          </a:solidFill>
        </p:spPr>
      </p:sp>
      <p:sp>
        <p:nvSpPr>
          <p:cNvPr id="21709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19139" name="Rectangle 2"/>
          <p:cNvSpPr>
            <a:spLocks noTextEdit="1"/>
          </p:cNvSpPr>
          <p:nvPr>
            <p:ph type="sldImg"/>
          </p:nvPr>
        </p:nvSpPr>
        <p:spPr>
          <a:xfrm>
            <a:off x="1138238" y="658813"/>
            <a:ext cx="4583112" cy="3436937"/>
          </a:xfrm>
          <a:solidFill>
            <a:srgbClr val="FFFFFF">
              <a:alpha val="100000"/>
            </a:srgbClr>
          </a:solidFill>
        </p:spPr>
      </p:sp>
      <p:sp>
        <p:nvSpPr>
          <p:cNvPr id="219140"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1187" name="Rectangle 2"/>
          <p:cNvSpPr>
            <a:spLocks noTextEdit="1"/>
          </p:cNvSpPr>
          <p:nvPr>
            <p:ph type="sldImg"/>
          </p:nvPr>
        </p:nvSpPr>
        <p:spPr>
          <a:xfrm>
            <a:off x="1138238" y="658813"/>
            <a:ext cx="4583112" cy="3436937"/>
          </a:xfrm>
          <a:solidFill>
            <a:srgbClr val="FFFFFF">
              <a:alpha val="100000"/>
            </a:srgbClr>
          </a:solidFill>
        </p:spPr>
      </p:sp>
      <p:sp>
        <p:nvSpPr>
          <p:cNvPr id="221188"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en-US" altLang="zh-CN" dirty="0"/>
              <a:t>LPDT:PDCP</a:t>
            </a:r>
            <a:endParaRPr lang="en-US" altLang="zh-CN" dirty="0"/>
          </a:p>
          <a:p>
            <a:pPr lvl="0" eaLnBrk="1" hangingPunct="1"/>
            <a:endParaRPr lang="en-US" altLang="zh-CN"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3235" name="Rectangle 2"/>
          <p:cNvSpPr>
            <a:spLocks noTextEdit="1"/>
          </p:cNvSpPr>
          <p:nvPr>
            <p:ph type="sldImg"/>
          </p:nvPr>
        </p:nvSpPr>
        <p:spPr>
          <a:xfrm>
            <a:off x="1138238" y="658813"/>
            <a:ext cx="4583112" cy="3436937"/>
          </a:xfrm>
          <a:solidFill>
            <a:srgbClr val="FFFFFF">
              <a:alpha val="100000"/>
            </a:srgbClr>
          </a:solidFill>
        </p:spPr>
      </p:sp>
      <p:sp>
        <p:nvSpPr>
          <p:cNvPr id="223236"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531" name="Rectangle 1026"/>
          <p:cNvSpPr>
            <a:spLocks noRot="1" noTextEdit="1"/>
          </p:cNvSpPr>
          <p:nvPr>
            <p:ph type="sldImg"/>
          </p:nvPr>
        </p:nvSpPr>
        <p:spPr/>
      </p:sp>
      <p:sp>
        <p:nvSpPr>
          <p:cNvPr id="22532" name="Rectangle 1027"/>
          <p:cNvSpPr>
            <a:spLocks noGrp="1"/>
          </p:cNvSpPr>
          <p:nvPr>
            <p:ph type="body" idx="1"/>
          </p:nvPr>
        </p:nvSpPr>
        <p:spPr/>
        <p:txBody>
          <a:bodyPr wrap="square" lIns="91440" tIns="45720" rIns="91440" bIns="45720" anchor="t" anchorCtr="0"/>
          <a:p>
            <a:pPr marL="228600" lvl="0" indent="-228600" eaLnBrk="1" hangingPunct="1"/>
            <a:endParaRPr lang="zh-CN" altLang="zh-CN"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5283" name="Rectangle 2"/>
          <p:cNvSpPr>
            <a:spLocks noTextEdit="1"/>
          </p:cNvSpPr>
          <p:nvPr>
            <p:ph type="sldImg"/>
          </p:nvPr>
        </p:nvSpPr>
        <p:spPr>
          <a:xfrm>
            <a:off x="1138238" y="658813"/>
            <a:ext cx="4583112" cy="3436937"/>
          </a:xfrm>
          <a:solidFill>
            <a:srgbClr val="FFFFFF">
              <a:alpha val="100000"/>
            </a:srgbClr>
          </a:solidFill>
        </p:spPr>
      </p:sp>
      <p:sp>
        <p:nvSpPr>
          <p:cNvPr id="225284"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7331" name="Rectangle 2"/>
          <p:cNvSpPr>
            <a:spLocks noTextEdit="1"/>
          </p:cNvSpPr>
          <p:nvPr>
            <p:ph type="sldImg"/>
          </p:nvPr>
        </p:nvSpPr>
        <p:spPr>
          <a:xfrm>
            <a:off x="1138238" y="658813"/>
            <a:ext cx="4583112" cy="3436937"/>
          </a:xfrm>
          <a:solidFill>
            <a:srgbClr val="FFFFFF">
              <a:alpha val="100000"/>
            </a:srgbClr>
          </a:solidFill>
        </p:spPr>
      </p:sp>
      <p:sp>
        <p:nvSpPr>
          <p:cNvPr id="227332"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29379" name="Rectangle 2"/>
          <p:cNvSpPr>
            <a:spLocks noTextEdit="1"/>
          </p:cNvSpPr>
          <p:nvPr>
            <p:ph type="sldImg"/>
          </p:nvPr>
        </p:nvSpPr>
        <p:spPr>
          <a:xfrm>
            <a:off x="1138238" y="658813"/>
            <a:ext cx="4583112" cy="3436937"/>
          </a:xfrm>
          <a:solidFill>
            <a:srgbClr val="FFFFFF">
              <a:alpha val="100000"/>
            </a:srgbClr>
          </a:solidFill>
        </p:spPr>
      </p:sp>
      <p:sp>
        <p:nvSpPr>
          <p:cNvPr id="229380" name="Rectangle 3"/>
          <p:cNvSpPr/>
          <p:nvPr>
            <p:ph type="body" idx="1"/>
          </p:nvPr>
        </p:nvSpPr>
        <p:spPr>
          <a:xfrm>
            <a:off x="914400" y="4313238"/>
            <a:ext cx="5029200" cy="4167187"/>
          </a:xfrm>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31427" name="Rectangle 1026"/>
          <p:cNvSpPr>
            <a:spLocks noRot="1" noTextEdit="1"/>
          </p:cNvSpPr>
          <p:nvPr>
            <p:ph type="sldImg"/>
          </p:nvPr>
        </p:nvSpPr>
        <p:spPr/>
      </p:sp>
      <p:sp>
        <p:nvSpPr>
          <p:cNvPr id="231428" name="Rectangle 1027"/>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33475" name="Rectangle 2"/>
          <p:cNvSpPr>
            <a:spLocks noRot="1" noTextEdit="1"/>
          </p:cNvSpPr>
          <p:nvPr>
            <p:ph type="sldImg"/>
          </p:nvPr>
        </p:nvSpPr>
        <p:spPr/>
      </p:sp>
      <p:sp>
        <p:nvSpPr>
          <p:cNvPr id="233476"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35523" name="Rectangle 2"/>
          <p:cNvSpPr>
            <a:spLocks noRot="1" noTextEdit="1"/>
          </p:cNvSpPr>
          <p:nvPr>
            <p:ph type="sldImg"/>
          </p:nvPr>
        </p:nvSpPr>
        <p:spPr/>
      </p:sp>
      <p:sp>
        <p:nvSpPr>
          <p:cNvPr id="235524"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37571" name="Rectangle 2"/>
          <p:cNvSpPr>
            <a:spLocks noRot="1" noTextEdit="1"/>
          </p:cNvSpPr>
          <p:nvPr>
            <p:ph type="sldImg"/>
          </p:nvPr>
        </p:nvSpPr>
        <p:spPr/>
      </p:sp>
      <p:sp>
        <p:nvSpPr>
          <p:cNvPr id="237572"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39619" name="Rectangle 2"/>
          <p:cNvSpPr>
            <a:spLocks noRot="1" noTextEdit="1"/>
          </p:cNvSpPr>
          <p:nvPr>
            <p:ph type="sldImg"/>
          </p:nvPr>
        </p:nvSpPr>
        <p:spPr/>
      </p:sp>
      <p:sp>
        <p:nvSpPr>
          <p:cNvPr id="239620"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1667" name="Rectangle 2"/>
          <p:cNvSpPr>
            <a:spLocks noRot="1" noTextEdit="1"/>
          </p:cNvSpPr>
          <p:nvPr>
            <p:ph type="sldImg"/>
          </p:nvPr>
        </p:nvSpPr>
        <p:spPr/>
      </p:sp>
      <p:sp>
        <p:nvSpPr>
          <p:cNvPr id="241668" name="Rectangle 3"/>
          <p:cNvSpPr>
            <a:spLocks noGrp="1"/>
          </p:cNvSpPr>
          <p:nvPr>
            <p:ph type="body" idx="1"/>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altLang="zh-CN" dirty="0"/>
            </a:fld>
            <a:endParaRPr lang="en-US" altLang="zh-CN" dirty="0"/>
          </a:p>
        </p:txBody>
      </p:sp>
      <p:sp>
        <p:nvSpPr>
          <p:cNvPr id="243715" name="Rectangle 2"/>
          <p:cNvSpPr>
            <a:spLocks noRot="1" noTextEdit="1"/>
          </p:cNvSpPr>
          <p:nvPr>
            <p:ph type="sldImg"/>
          </p:nvPr>
        </p:nvSpPr>
        <p:spPr/>
      </p:sp>
      <p:sp>
        <p:nvSpPr>
          <p:cNvPr id="243716" name="Rectangle 3"/>
          <p:cNvSpPr>
            <a:spLocks noGrp="1"/>
          </p:cNvSpPr>
          <p:nvPr>
            <p:ph type="body" idx="1"/>
          </p:nvPr>
        </p:nvSpPr>
        <p:spPr/>
        <p:txBody>
          <a:bodyPr wrap="square" lIns="91440" tIns="45720" rIns="91440" bIns="45720" anchor="t" anchorCtr="0"/>
          <a:p>
            <a:pPr lvl="0" eaLnBrk="1" hangingPunct="1"/>
            <a:r>
              <a:rPr lang="en-US" altLang="zh-CN" dirty="0"/>
              <a:t>V</a:t>
            </a:r>
            <a:r>
              <a:rPr lang="zh-CN" altLang="en-US" dirty="0"/>
              <a:t>模型</a:t>
            </a:r>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50" name="Rectangle 2"/>
          <p:cNvSpPr/>
          <p:nvPr/>
        </p:nvSpPr>
        <p:spPr>
          <a:xfrm>
            <a:off x="3409950" y="3054350"/>
            <a:ext cx="9144000" cy="0"/>
          </a:xfrm>
          <a:prstGeom prst="rect">
            <a:avLst/>
          </a:prstGeom>
          <a:noFill/>
          <a:ln w="9525">
            <a:noFill/>
          </a:ln>
        </p:spPr>
        <p:txBody>
          <a:bodyPr>
            <a:spAutoFit/>
          </a:bodyPr>
          <a:p>
            <a:pPr lvl="0" algn="ctr" eaLnBrk="1" hangingPunct="1">
              <a:buNone/>
            </a:pPr>
            <a:endParaRPr lang="zh-CN" altLang="en-US" dirty="0">
              <a:latin typeface="Times New Roman" panose="02020603050405020304" pitchFamily="18" charset="0"/>
            </a:endParaRPr>
          </a:p>
        </p:txBody>
      </p:sp>
      <p:sp>
        <p:nvSpPr>
          <p:cNvPr id="2051" name="Line 6"/>
          <p:cNvSpPr/>
          <p:nvPr/>
        </p:nvSpPr>
        <p:spPr>
          <a:xfrm flipV="1">
            <a:off x="0" y="6535738"/>
            <a:ext cx="9144000" cy="0"/>
          </a:xfrm>
          <a:prstGeom prst="line">
            <a:avLst/>
          </a:prstGeom>
          <a:ln w="9525" cap="flat" cmpd="sng">
            <a:solidFill>
              <a:schemeClr val="tx1"/>
            </a:solidFill>
            <a:prstDash val="solid"/>
            <a:headEnd type="none" w="med" len="med"/>
            <a:tailEnd type="none" w="med" len="med"/>
          </a:ln>
        </p:spPr>
      </p:sp>
      <p:sp>
        <p:nvSpPr>
          <p:cNvPr id="1597443" name="Rectangle 3"/>
          <p:cNvSpPr>
            <a:spLocks noGrp="1" noChangeArrowheads="1"/>
          </p:cNvSpPr>
          <p:nvPr>
            <p:ph type="ctrTitle"/>
          </p:nvPr>
        </p:nvSpPr>
        <p:spPr>
          <a:xfrm>
            <a:off x="685800" y="2130425"/>
            <a:ext cx="7772400" cy="1470025"/>
          </a:xfrm>
        </p:spPr>
        <p:txBody>
          <a:bodyPr anchor="t"/>
          <a:lstStyle>
            <a:lvl1pPr algn="ctr">
              <a:defRPr sz="4000">
                <a:solidFill>
                  <a:srgbClr val="CC0000"/>
                </a:solidFill>
              </a:defRPr>
            </a:lvl1pPr>
          </a:lstStyle>
          <a:p>
            <a:pPr lvl="0"/>
            <a:r>
              <a:rPr lang="zh-CN" altLang="en-US" noProof="0"/>
              <a:t>单击此处编辑母版标题样式</a:t>
            </a:r>
            <a:endParaRPr lang="zh-CN" altLang="en-US" noProof="0"/>
          </a:p>
        </p:txBody>
      </p:sp>
      <p:sp>
        <p:nvSpPr>
          <p:cNvPr id="9" name="Rectangle 7"/>
          <p:cNvSpPr>
            <a:spLocks noGrp="1" noChangeArrowheads="1"/>
          </p:cNvSpPr>
          <p:nvPr>
            <p:ph type="sldNum" sz="quarter" idx="4"/>
          </p:nvPr>
        </p:nvSpPr>
        <p:spPr bwMode="auto">
          <a:xfrm>
            <a:off x="3203575" y="6597650"/>
            <a:ext cx="2133600" cy="260350"/>
          </a:xfrm>
          <a:prstGeom prst="rect">
            <a:avLst/>
          </a:prstGeom>
        </p:spPr>
        <p:txBody>
          <a:bodyPr vert="horz" wrap="square" lIns="91440" tIns="45720" rIns="91440" bIns="45720" numCol="1" anchor="t" anchorCtr="0" compatLnSpc="1"/>
          <a:p>
            <a:pPr lvl="0" algn="r" eaLnBrk="1" hangingPunct="1"/>
            <a:fld id="{9A0DB2DC-4C9A-4742-B13C-FB6460FD3503}" type="slidenum">
              <a:rPr lang="en-US" altLang="zh-CN" sz="1400" b="0" dirty="0">
                <a:solidFill>
                  <a:schemeClr val="tx1"/>
                </a:solidFill>
                <a:latin typeface="Arial" panose="020B0604020202020204" pitchFamily="34" charset="0"/>
              </a:rPr>
            </a:fld>
            <a:endParaRPr lang="en-US" altLang="zh-CN" sz="1400" b="0" dirty="0">
              <a:solidFill>
                <a:schemeClr val="tx1"/>
              </a:solidFill>
              <a:latin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0"/>
            <a:ext cx="2286000" cy="685800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0" y="0"/>
            <a:ext cx="6705600" cy="68580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07315" y="116840"/>
            <a:ext cx="5246688" cy="620713"/>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0" y="692150"/>
            <a:ext cx="9144000" cy="616585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n"/>
              <a:defRPr/>
            </a:pPr>
            <a:endParaRPr kumimoji="0" lang="zh-CN" altLang="en-US" sz="2400" b="1"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7315" y="836930"/>
            <a:ext cx="9144000" cy="68580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07315" y="116840"/>
            <a:ext cx="5246688" cy="620713"/>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0" y="692150"/>
            <a:ext cx="4495800" cy="61658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692150"/>
            <a:ext cx="4495800" cy="61658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107315" y="116840"/>
            <a:ext cx="5246688" cy="620713"/>
          </a:xfrm>
        </p:spPr>
        <p:txBody>
          <a:bodyPr/>
          <a:lstStyle/>
          <a:p>
            <a:r>
              <a:rPr lang="zh-CN" altLang="en-US"/>
              <a:t>单击此处编辑母版标题样式</a:t>
            </a:r>
            <a:endParaRPr lang="zh-CN" altLang="en-US"/>
          </a:p>
        </p:txBody>
      </p:sp>
      <p:sp>
        <p:nvSpPr>
          <p:cNvPr id="3" name="SmartArt 占位符 2"/>
          <p:cNvSpPr>
            <a:spLocks noGrp="1"/>
          </p:cNvSpPr>
          <p:nvPr>
            <p:ph type="dgm" idx="1"/>
          </p:nvPr>
        </p:nvSpPr>
        <p:spPr>
          <a:xfrm>
            <a:off x="0" y="692150"/>
            <a:ext cx="9144000" cy="616585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Char char="n"/>
              <a:defRPr/>
            </a:pPr>
            <a:endParaRPr kumimoji="0" lang="zh-CN" altLang="en-US" sz="2400" b="1" i="0" u="none" strike="noStrike" kern="0" cap="none" spc="0" normalizeH="0" baseline="0" noProof="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692150"/>
            <a:ext cx="4495800" cy="616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67360" y="332423"/>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50000"/>
              </a:lnSpc>
              <a:spcBef>
                <a:spcPct val="20000"/>
              </a:spcBef>
              <a:spcAft>
                <a:spcPct val="0"/>
              </a:spcAft>
              <a:buClr>
                <a:schemeClr val="tx1"/>
              </a:buClr>
              <a:buSzTx/>
              <a:buFont typeface="Wingdings" panose="05000000000000000000" pitchFamily="2" charset="2"/>
              <a:buNone/>
              <a:defRPr/>
            </a:pPr>
            <a:endParaRPr kumimoji="0" lang="zh-CN" altLang="en-US" sz="3200" b="1"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6"/>
          <a:stretch>
            <a:fillRect/>
          </a:stretch>
        </a:blipFill>
        <a:effectLst/>
      </p:bgPr>
    </p:bg>
    <p:spTree>
      <p:nvGrpSpPr>
        <p:cNvPr id="1" name=""/>
        <p:cNvGrpSpPr/>
        <p:nvPr/>
      </p:nvGrpSpPr>
      <p:grpSpPr/>
      <p:sp>
        <p:nvSpPr>
          <p:cNvPr id="1026" name="Rectangle 2"/>
          <p:cNvSpPr/>
          <p:nvPr/>
        </p:nvSpPr>
        <p:spPr>
          <a:xfrm>
            <a:off x="3409950" y="3054350"/>
            <a:ext cx="9144000" cy="0"/>
          </a:xfrm>
          <a:prstGeom prst="rect">
            <a:avLst/>
          </a:prstGeom>
          <a:noFill/>
          <a:ln w="9525">
            <a:noFill/>
          </a:ln>
        </p:spPr>
        <p:txBody>
          <a:bodyPr>
            <a:spAutoFit/>
          </a:bodyPr>
          <a:p>
            <a:pPr lvl="0" algn="ctr" eaLnBrk="1" hangingPunct="1">
              <a:buNone/>
            </a:pPr>
            <a:endParaRPr lang="zh-CN" altLang="en-US" dirty="0">
              <a:latin typeface="Times New Roman" panose="02020603050405020304" pitchFamily="18" charset="0"/>
            </a:endParaRPr>
          </a:p>
        </p:txBody>
      </p:sp>
      <p:sp>
        <p:nvSpPr>
          <p:cNvPr id="1028" name="Rectangle 4"/>
          <p:cNvSpPr>
            <a:spLocks noGrp="1"/>
          </p:cNvSpPr>
          <p:nvPr>
            <p:ph type="title"/>
          </p:nvPr>
        </p:nvSpPr>
        <p:spPr>
          <a:xfrm>
            <a:off x="107315" y="116840"/>
            <a:ext cx="5246688" cy="620713"/>
          </a:xfrm>
          <a:prstGeom prst="rect">
            <a:avLst/>
          </a:prstGeom>
          <a:noFill/>
          <a:ln w="9525">
            <a:noFill/>
          </a:ln>
        </p:spPr>
        <p:txBody>
          <a:bodyPr bIns="0" anchor="ctr" anchorCtr="0"/>
          <a:p>
            <a:pPr lvl="0"/>
            <a:r>
              <a:rPr lang="zh-CN" altLang="en-US" dirty="0"/>
              <a:t>单击此处编辑母版标题样式</a:t>
            </a:r>
            <a:endParaRPr lang="zh-CN" altLang="en-US" dirty="0"/>
          </a:p>
        </p:txBody>
      </p:sp>
      <p:sp>
        <p:nvSpPr>
          <p:cNvPr id="1029" name="Rectangle 5"/>
          <p:cNvSpPr>
            <a:spLocks noGrp="1"/>
          </p:cNvSpPr>
          <p:nvPr>
            <p:ph type="body" idx="1"/>
          </p:nvPr>
        </p:nvSpPr>
        <p:spPr>
          <a:xfrm>
            <a:off x="35560" y="836613"/>
            <a:ext cx="9144000" cy="6165850"/>
          </a:xfrm>
          <a:prstGeom prst="rect">
            <a:avLst/>
          </a:prstGeom>
          <a:noFill/>
          <a:ln w="9525">
            <a:noFill/>
          </a:ln>
        </p:spPr>
        <p:txBody>
          <a:bodyPr/>
          <a:p>
            <a:pPr lvl="0"/>
            <a:r>
              <a:rPr lang="zh-CN" altLang="en-US" dirty="0"/>
              <a:t>第二级</a:t>
            </a:r>
            <a:endParaRPr lang="zh-CN" altLang="en-US" dirty="0"/>
          </a:p>
          <a:p>
            <a:pPr lvl="1"/>
            <a:r>
              <a:rPr lang="zh-CN" altLang="en-US" dirty="0"/>
              <a:t>第三级</a:t>
            </a:r>
            <a:endParaRPr lang="zh-CN" altLang="en-US" dirty="0"/>
          </a:p>
          <a:p>
            <a:pPr lvl="2"/>
            <a:r>
              <a:rPr lang="zh-CN" altLang="en-US" dirty="0"/>
              <a:t>第四级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2400" b="1">
          <a:solidFill>
            <a:schemeClr val="tx1"/>
          </a:solidFill>
          <a:latin typeface="+mj-lt"/>
          <a:ea typeface="+mj-ea"/>
          <a:cs typeface="+mj-cs"/>
        </a:defRPr>
      </a:lvl1pPr>
      <a:lvl2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9pPr>
    </p:titleStyle>
    <p:body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vl6pPr marL="2514600" indent="-228600" algn="l" rtl="0" fontAlgn="base">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6pPr>
      <a:lvl7pPr marL="2971800" indent="-228600" algn="l" rtl="0" fontAlgn="base">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7pPr>
      <a:lvl8pPr marL="3429000" indent="-228600" algn="l" rtl="0" fontAlgn="base">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8pPr>
      <a:lvl9pPr marL="3886200" indent="-228600" algn="l" rtl="0" fontAlgn="base">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image" Target="../media/image43.wmf"/></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image" Target="../media/image41.e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5" Type="http://schemas.openxmlformats.org/officeDocument/2006/relationships/notesSlide" Target="../notesSlides/notesSlide68.xml"/><Relationship Id="rId4" Type="http://schemas.openxmlformats.org/officeDocument/2006/relationships/vmlDrawing" Target="../drawings/vmlDrawing34.vml"/><Relationship Id="rId3" Type="http://schemas.openxmlformats.org/officeDocument/2006/relationships/slideLayout" Target="../slideLayouts/slideLayout15.xml"/><Relationship Id="rId2" Type="http://schemas.openxmlformats.org/officeDocument/2006/relationships/image" Target="../media/image44.png"/><Relationship Id="rId1" Type="http://schemas.openxmlformats.org/officeDocument/2006/relationships/oleObject" Target="../embeddings/oleObject41.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06.xml.rels><?xml version="1.0" encoding="UTF-8" standalone="yes"?>
<Relationships xmlns="http://schemas.openxmlformats.org/package/2006/relationships"><Relationship Id="rId5" Type="http://schemas.openxmlformats.org/officeDocument/2006/relationships/notesSlide" Target="../notesSlides/notesSlide70.xml"/><Relationship Id="rId4" Type="http://schemas.openxmlformats.org/officeDocument/2006/relationships/vmlDrawing" Target="../drawings/vmlDrawing35.vml"/><Relationship Id="rId3" Type="http://schemas.openxmlformats.org/officeDocument/2006/relationships/slideLayout" Target="../slideLayouts/slideLayout13.xml"/><Relationship Id="rId2" Type="http://schemas.openxmlformats.org/officeDocument/2006/relationships/image" Target="../media/image46.emf"/><Relationship Id="rId1" Type="http://schemas.openxmlformats.org/officeDocument/2006/relationships/oleObject" Target="../embeddings/oleObject42.bin"/></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75.xml"/><Relationship Id="rId4" Type="http://schemas.openxmlformats.org/officeDocument/2006/relationships/vmlDrawing" Target="../drawings/vmlDrawing36.vml"/><Relationship Id="rId3" Type="http://schemas.openxmlformats.org/officeDocument/2006/relationships/slideLayout" Target="../slideLayouts/slideLayout2.xml"/><Relationship Id="rId2" Type="http://schemas.openxmlformats.org/officeDocument/2006/relationships/image" Target="../media/image47.wmf"/><Relationship Id="rId1" Type="http://schemas.openxmlformats.org/officeDocument/2006/relationships/oleObject" Target="../embeddings/oleObject43.bin"/></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5" Type="http://schemas.openxmlformats.org/officeDocument/2006/relationships/notesSlide" Target="../notesSlides/notesSlide78.xml"/><Relationship Id="rId4" Type="http://schemas.openxmlformats.org/officeDocument/2006/relationships/vmlDrawing" Target="../drawings/vmlDrawing37.vml"/><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oleObject" Target="../embeddings/oleObject44.bin"/></Relationships>
</file>

<file path=ppt/slides/_rels/slide115.xml.rels><?xml version="1.0" encoding="UTF-8" standalone="yes"?>
<Relationships xmlns="http://schemas.openxmlformats.org/package/2006/relationships"><Relationship Id="rId5" Type="http://schemas.openxmlformats.org/officeDocument/2006/relationships/notesSlide" Target="../notesSlides/notesSlide79.xml"/><Relationship Id="rId4" Type="http://schemas.openxmlformats.org/officeDocument/2006/relationships/vmlDrawing" Target="../drawings/vmlDrawing38.vml"/><Relationship Id="rId3" Type="http://schemas.openxmlformats.org/officeDocument/2006/relationships/slideLayout" Target="../slideLayouts/slideLayout7.xml"/><Relationship Id="rId2" Type="http://schemas.openxmlformats.org/officeDocument/2006/relationships/image" Target="../media/image49.wmf"/><Relationship Id="rId1" Type="http://schemas.openxmlformats.org/officeDocument/2006/relationships/oleObject" Target="../embeddings/oleObject45.bin"/></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5" Type="http://schemas.openxmlformats.org/officeDocument/2006/relationships/notesSlide" Target="../notesSlides/notesSlide81.xml"/><Relationship Id="rId4" Type="http://schemas.openxmlformats.org/officeDocument/2006/relationships/vmlDrawing" Target="../drawings/vmlDrawing39.vml"/><Relationship Id="rId3" Type="http://schemas.openxmlformats.org/officeDocument/2006/relationships/slideLayout" Target="../slideLayouts/slideLayout7.xml"/><Relationship Id="rId2" Type="http://schemas.openxmlformats.org/officeDocument/2006/relationships/image" Target="../media/image50.wmf"/><Relationship Id="rId1" Type="http://schemas.openxmlformats.org/officeDocument/2006/relationships/oleObject" Target="../embeddings/oleObject46.bin"/></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5" Type="http://schemas.openxmlformats.org/officeDocument/2006/relationships/notesSlide" Target="../notesSlides/notesSlide83.xml"/><Relationship Id="rId4" Type="http://schemas.openxmlformats.org/officeDocument/2006/relationships/vmlDrawing" Target="../drawings/vmlDrawing40.vml"/><Relationship Id="rId3" Type="http://schemas.openxmlformats.org/officeDocument/2006/relationships/slideLayout" Target="../slideLayouts/slideLayout7.xml"/><Relationship Id="rId2" Type="http://schemas.openxmlformats.org/officeDocument/2006/relationships/image" Target="../media/image51.wmf"/><Relationship Id="rId1" Type="http://schemas.openxmlformats.org/officeDocument/2006/relationships/oleObject" Target="../embeddings/oleObject47.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5" Type="http://schemas.openxmlformats.org/officeDocument/2006/relationships/notesSlide" Target="../notesSlides/notesSlide86.xml"/><Relationship Id="rId4" Type="http://schemas.openxmlformats.org/officeDocument/2006/relationships/vmlDrawing" Target="../drawings/vmlDrawing41.vml"/><Relationship Id="rId3" Type="http://schemas.openxmlformats.org/officeDocument/2006/relationships/slideLayout" Target="../slideLayouts/slideLayout7.xml"/><Relationship Id="rId2" Type="http://schemas.openxmlformats.org/officeDocument/2006/relationships/image" Target="../media/image52.wmf"/><Relationship Id="rId1" Type="http://schemas.openxmlformats.org/officeDocument/2006/relationships/oleObject" Target="../embeddings/oleObject48.bin"/></Relationships>
</file>

<file path=ppt/slides/_rels/slide123.xml.rels><?xml version="1.0" encoding="UTF-8" standalone="yes"?>
<Relationships xmlns="http://schemas.openxmlformats.org/package/2006/relationships"><Relationship Id="rId5" Type="http://schemas.openxmlformats.org/officeDocument/2006/relationships/notesSlide" Target="../notesSlides/notesSlide87.xml"/><Relationship Id="rId4" Type="http://schemas.openxmlformats.org/officeDocument/2006/relationships/vmlDrawing" Target="../drawings/vmlDrawing42.vml"/><Relationship Id="rId3" Type="http://schemas.openxmlformats.org/officeDocument/2006/relationships/slideLayout" Target="../slideLayouts/slideLayout7.xml"/><Relationship Id="rId2" Type="http://schemas.openxmlformats.org/officeDocument/2006/relationships/image" Target="../media/image53.wmf"/><Relationship Id="rId1" Type="http://schemas.openxmlformats.org/officeDocument/2006/relationships/oleObject" Target="../embeddings/oleObject49.bin"/></Relationships>
</file>

<file path=ppt/slides/_rels/slide124.xml.rels><?xml version="1.0" encoding="UTF-8" standalone="yes"?>
<Relationships xmlns="http://schemas.openxmlformats.org/package/2006/relationships"><Relationship Id="rId5" Type="http://schemas.openxmlformats.org/officeDocument/2006/relationships/notesSlide" Target="../notesSlides/notesSlide88.xml"/><Relationship Id="rId4" Type="http://schemas.openxmlformats.org/officeDocument/2006/relationships/vmlDrawing" Target="../drawings/vmlDrawing43.vml"/><Relationship Id="rId3" Type="http://schemas.openxmlformats.org/officeDocument/2006/relationships/slideLayout" Target="../slideLayouts/slideLayout7.xml"/><Relationship Id="rId2" Type="http://schemas.openxmlformats.org/officeDocument/2006/relationships/image" Target="../media/image54.wmf"/><Relationship Id="rId1" Type="http://schemas.openxmlformats.org/officeDocument/2006/relationships/oleObject" Target="../embeddings/oleObject50.bin"/></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image" Target="../media/image55.emf"/></Relationships>
</file>

<file path=ppt/slides/_rels/slide127.xml.rels><?xml version="1.0" encoding="UTF-8" standalone="yes"?>
<Relationships xmlns="http://schemas.openxmlformats.org/package/2006/relationships"><Relationship Id="rId5" Type="http://schemas.openxmlformats.org/officeDocument/2006/relationships/notesSlide" Target="../notesSlides/notesSlide91.xml"/><Relationship Id="rId4" Type="http://schemas.openxmlformats.org/officeDocument/2006/relationships/vmlDrawing" Target="../drawings/vmlDrawing44.vml"/><Relationship Id="rId3" Type="http://schemas.openxmlformats.org/officeDocument/2006/relationships/slideLayout" Target="../slideLayouts/slideLayout7.xml"/><Relationship Id="rId2" Type="http://schemas.openxmlformats.org/officeDocument/2006/relationships/image" Target="../media/image56.wmf"/><Relationship Id="rId1" Type="http://schemas.openxmlformats.org/officeDocument/2006/relationships/oleObject" Target="../embeddings/oleObject51.bin"/></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5" Type="http://schemas.openxmlformats.org/officeDocument/2006/relationships/notesSlide" Target="../notesSlides/notesSlide96.xml"/><Relationship Id="rId4" Type="http://schemas.openxmlformats.org/officeDocument/2006/relationships/vmlDrawing" Target="../drawings/vmlDrawing45.vml"/><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oleObject" Target="../embeddings/oleObject52.bin"/></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5" Type="http://schemas.openxmlformats.org/officeDocument/2006/relationships/notesSlide" Target="../notesSlides/notesSlide103.xml"/><Relationship Id="rId4" Type="http://schemas.openxmlformats.org/officeDocument/2006/relationships/vmlDrawing" Target="../drawings/vmlDrawing46.vml"/><Relationship Id="rId3" Type="http://schemas.openxmlformats.org/officeDocument/2006/relationships/slideLayout" Target="../slideLayouts/slideLayout7.xml"/><Relationship Id="rId2" Type="http://schemas.openxmlformats.org/officeDocument/2006/relationships/image" Target="../media/image58.wmf"/><Relationship Id="rId1" Type="http://schemas.openxmlformats.org/officeDocument/2006/relationships/oleObject" Target="../embeddings/oleObject5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3.xml.rels><?xml version="1.0" encoding="UTF-8" standalone="yes"?>
<Relationships xmlns="http://schemas.openxmlformats.org/package/2006/relationships"><Relationship Id="rId5" Type="http://schemas.openxmlformats.org/officeDocument/2006/relationships/notesSlide" Target="../notesSlides/notesSlide107.xml"/><Relationship Id="rId4" Type="http://schemas.openxmlformats.org/officeDocument/2006/relationships/vmlDrawing" Target="../drawings/vmlDrawing47.vml"/><Relationship Id="rId3" Type="http://schemas.openxmlformats.org/officeDocument/2006/relationships/slideLayout" Target="../slideLayouts/slideLayout2.xml"/><Relationship Id="rId2" Type="http://schemas.openxmlformats.org/officeDocument/2006/relationships/image" Target="../media/image51.wmf"/><Relationship Id="rId1" Type="http://schemas.openxmlformats.org/officeDocument/2006/relationships/oleObject" Target="../embeddings/oleObject54.bin"/></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5" Type="http://schemas.openxmlformats.org/officeDocument/2006/relationships/notesSlide" Target="../notesSlides/notesSlide109.xml"/><Relationship Id="rId4" Type="http://schemas.openxmlformats.org/officeDocument/2006/relationships/vmlDrawing" Target="../drawings/vmlDrawing48.vml"/><Relationship Id="rId3" Type="http://schemas.openxmlformats.org/officeDocument/2006/relationships/slideLayout" Target="../slideLayouts/slideLayout2.xml"/><Relationship Id="rId2" Type="http://schemas.openxmlformats.org/officeDocument/2006/relationships/image" Target="../media/image59.emf"/><Relationship Id="rId1" Type="http://schemas.openxmlformats.org/officeDocument/2006/relationships/oleObject" Target="../embeddings/oleObject55.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image" Target="../media/image60.jpeg"/></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7.wm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2.xml"/><Relationship Id="rId1" Type="http://schemas.openxmlformats.org/officeDocument/2006/relationships/image" Target="../media/image61.wmf"/></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5" Type="http://schemas.openxmlformats.org/officeDocument/2006/relationships/notesSlide" Target="../notesSlides/notesSlide122.xml"/><Relationship Id="rId4" Type="http://schemas.openxmlformats.org/officeDocument/2006/relationships/vmlDrawing" Target="../drawings/vmlDrawing49.vml"/><Relationship Id="rId3" Type="http://schemas.openxmlformats.org/officeDocument/2006/relationships/slideLayout" Target="../slideLayouts/slideLayout14.xml"/><Relationship Id="rId2" Type="http://schemas.openxmlformats.org/officeDocument/2006/relationships/image" Target="../media/image62.wmf"/><Relationship Id="rId1" Type="http://schemas.openxmlformats.org/officeDocument/2006/relationships/oleObject" Target="../embeddings/oleObject56.bin"/></Relationships>
</file>

<file path=ppt/slides/_rels/slide164.xml.rels><?xml version="1.0" encoding="UTF-8" standalone="yes"?>
<Relationships xmlns="http://schemas.openxmlformats.org/package/2006/relationships"><Relationship Id="rId4" Type="http://schemas.openxmlformats.org/officeDocument/2006/relationships/vmlDrawing" Target="../drawings/vmlDrawing50.vml"/><Relationship Id="rId3" Type="http://schemas.openxmlformats.org/officeDocument/2006/relationships/slideLayout" Target="../slideLayouts/slideLayout2.xml"/><Relationship Id="rId2" Type="http://schemas.openxmlformats.org/officeDocument/2006/relationships/image" Target="../media/image63.wmf"/><Relationship Id="rId1" Type="http://schemas.openxmlformats.org/officeDocument/2006/relationships/oleObject" Target="../embeddings/oleObject57.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2.xml"/><Relationship Id="rId1" Type="http://schemas.openxmlformats.org/officeDocument/2006/relationships/image" Target="../media/image64.wmf"/></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65.png"/></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image" Target="../media/image6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44.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oleObject" Target="../embeddings/oleObject8.bin"/><Relationship Id="rId7" Type="http://schemas.openxmlformats.org/officeDocument/2006/relationships/oleObject" Target="../embeddings/oleObject7.bin"/><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 Id="rId3" Type="http://schemas.openxmlformats.org/officeDocument/2006/relationships/oleObject" Target="../embeddings/oleObject3.bin"/><Relationship Id="rId2" Type="http://schemas.openxmlformats.org/officeDocument/2006/relationships/image" Target="../media/image9.wmf"/><Relationship Id="rId13" Type="http://schemas.openxmlformats.org/officeDocument/2006/relationships/vmlDrawing" Target="../drawings/vmlDrawing2.vml"/><Relationship Id="rId12" Type="http://schemas.openxmlformats.org/officeDocument/2006/relationships/slideLayout" Target="../slideLayouts/slideLayout2.xml"/><Relationship Id="rId11" Type="http://schemas.openxmlformats.org/officeDocument/2006/relationships/image" Target="../media/image10.wmf"/><Relationship Id="rId10" Type="http://schemas.openxmlformats.org/officeDocument/2006/relationships/oleObject" Target="../embeddings/oleObject10.bin"/><Relationship Id="rId1"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11.bin"/></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12.wmf"/><Relationship Id="rId1"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3.wmf"/><Relationship Id="rId1" Type="http://schemas.openxmlformats.org/officeDocument/2006/relationships/oleObject" Target="../embeddings/oleObject13.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2.xml"/><Relationship Id="rId2" Type="http://schemas.openxmlformats.org/officeDocument/2006/relationships/image" Target="../media/image15.wmf"/><Relationship Id="rId1" Type="http://schemas.openxmlformats.org/officeDocument/2006/relationships/oleObject" Target="../embeddings/oleObject1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2.xml"/><Relationship Id="rId2" Type="http://schemas.openxmlformats.org/officeDocument/2006/relationships/image" Target="../media/image16.wmf"/><Relationship Id="rId1" Type="http://schemas.openxmlformats.org/officeDocument/2006/relationships/oleObject" Target="../embeddings/oleObject16.bin"/></Relationships>
</file>

<file path=ppt/slides/_rels/slide51.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2.xml"/><Relationship Id="rId2" Type="http://schemas.openxmlformats.org/officeDocument/2006/relationships/image" Target="../media/image17.wmf"/><Relationship Id="rId1" Type="http://schemas.openxmlformats.org/officeDocument/2006/relationships/oleObject" Target="../embeddings/oleObject17.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2.xml"/><Relationship Id="rId2" Type="http://schemas.openxmlformats.org/officeDocument/2006/relationships/image" Target="../media/image18.wmf"/><Relationship Id="rId1" Type="http://schemas.openxmlformats.org/officeDocument/2006/relationships/oleObject" Target="../embeddings/oleObject18.bin"/></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19.wmf"/><Relationship Id="rId1" Type="http://schemas.openxmlformats.org/officeDocument/2006/relationships/oleObject" Target="../embeddings/oleObject19.bin"/></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2.xml"/><Relationship Id="rId2" Type="http://schemas.openxmlformats.org/officeDocument/2006/relationships/image" Target="../media/image20.wmf"/><Relationship Id="rId1" Type="http://schemas.openxmlformats.org/officeDocument/2006/relationships/oleObject" Target="../embeddings/oleObject20.bin"/></Relationships>
</file>

<file path=ppt/slides/_rels/slide55.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21.wmf"/><Relationship Id="rId1" Type="http://schemas.openxmlformats.org/officeDocument/2006/relationships/oleObject" Target="../embeddings/oleObject21.bin"/></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2.xml"/><Relationship Id="rId2" Type="http://schemas.openxmlformats.org/officeDocument/2006/relationships/image" Target="../media/image22.wmf"/><Relationship Id="rId1" Type="http://schemas.openxmlformats.org/officeDocument/2006/relationships/oleObject" Target="../embeddings/oleObject22.bin"/></Relationships>
</file>

<file path=ppt/slides/_rels/slide57.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2.xml"/><Relationship Id="rId2" Type="http://schemas.openxmlformats.org/officeDocument/2006/relationships/image" Target="../media/image23.wmf"/><Relationship Id="rId1" Type="http://schemas.openxmlformats.org/officeDocument/2006/relationships/oleObject" Target="../embeddings/oleObject23.bin"/></Relationships>
</file>

<file path=ppt/slides/_rels/slide58.xml.rels><?xml version="1.0" encoding="UTF-8" standalone="yes"?>
<Relationships xmlns="http://schemas.openxmlformats.org/package/2006/relationships"><Relationship Id="rId4" Type="http://schemas.openxmlformats.org/officeDocument/2006/relationships/vmlDrawing" Target="../drawings/vmlDrawing16.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2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17.vml"/><Relationship Id="rId3" Type="http://schemas.openxmlformats.org/officeDocument/2006/relationships/slideLayout" Target="../slideLayouts/slideLayout2.xml"/><Relationship Id="rId2" Type="http://schemas.openxmlformats.org/officeDocument/2006/relationships/image" Target="../media/image25.wmf"/><Relationship Id="rId1" Type="http://schemas.openxmlformats.org/officeDocument/2006/relationships/oleObject" Target="../embeddings/oleObject25.bin"/></Relationships>
</file>

<file path=ppt/slides/_rels/slide61.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2.xml"/><Relationship Id="rId2" Type="http://schemas.openxmlformats.org/officeDocument/2006/relationships/image" Target="../media/image26.wmf"/><Relationship Id="rId1" Type="http://schemas.openxmlformats.org/officeDocument/2006/relationships/oleObject" Target="../embeddings/oleObject26.bin"/></Relationships>
</file>

<file path=ppt/slides/_rels/slide62.xml.rels><?xml version="1.0" encoding="UTF-8" standalone="yes"?>
<Relationships xmlns="http://schemas.openxmlformats.org/package/2006/relationships"><Relationship Id="rId4" Type="http://schemas.openxmlformats.org/officeDocument/2006/relationships/vmlDrawing" Target="../drawings/vmlDrawing19.vml"/><Relationship Id="rId3" Type="http://schemas.openxmlformats.org/officeDocument/2006/relationships/slideLayout" Target="../slideLayouts/slideLayout2.xml"/><Relationship Id="rId2" Type="http://schemas.openxmlformats.org/officeDocument/2006/relationships/image" Target="../media/image27.wmf"/><Relationship Id="rId1" Type="http://schemas.openxmlformats.org/officeDocument/2006/relationships/oleObject" Target="../embeddings/oleObject27.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20.vml"/><Relationship Id="rId3" Type="http://schemas.openxmlformats.org/officeDocument/2006/relationships/slideLayout" Target="../slideLayouts/slideLayout2.xml"/><Relationship Id="rId2" Type="http://schemas.openxmlformats.org/officeDocument/2006/relationships/image" Target="../media/image28.wmf"/><Relationship Id="rId1" Type="http://schemas.openxmlformats.org/officeDocument/2006/relationships/oleObject" Target="../embeddings/oleObject28.bin"/></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2.xml"/><Relationship Id="rId2" Type="http://schemas.openxmlformats.org/officeDocument/2006/relationships/image" Target="../media/image29.wmf"/><Relationship Id="rId1" Type="http://schemas.openxmlformats.org/officeDocument/2006/relationships/oleObject" Target="../embeddings/oleObject29.bin"/></Relationships>
</file>

<file path=ppt/slides/_rels/slide65.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2.xml"/><Relationship Id="rId2" Type="http://schemas.openxmlformats.org/officeDocument/2006/relationships/image" Target="../media/image30.wmf"/><Relationship Id="rId1" Type="http://schemas.openxmlformats.org/officeDocument/2006/relationships/oleObject" Target="../embeddings/oleObject30.bin"/></Relationships>
</file>

<file path=ppt/slides/_rels/slide66.xml.rels><?xml version="1.0" encoding="UTF-8" standalone="yes"?>
<Relationships xmlns="http://schemas.openxmlformats.org/package/2006/relationships"><Relationship Id="rId4" Type="http://schemas.openxmlformats.org/officeDocument/2006/relationships/vmlDrawing" Target="../drawings/vmlDrawing23.vml"/><Relationship Id="rId3" Type="http://schemas.openxmlformats.org/officeDocument/2006/relationships/slideLayout" Target="../slideLayouts/slideLayout2.xml"/><Relationship Id="rId2" Type="http://schemas.openxmlformats.org/officeDocument/2006/relationships/image" Target="../media/image31.wmf"/><Relationship Id="rId1" Type="http://schemas.openxmlformats.org/officeDocument/2006/relationships/oleObject" Target="../embeddings/oleObject31.bin"/></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24.vml"/><Relationship Id="rId3" Type="http://schemas.openxmlformats.org/officeDocument/2006/relationships/slideLayout" Target="../slideLayouts/slideLayout2.xml"/><Relationship Id="rId2" Type="http://schemas.openxmlformats.org/officeDocument/2006/relationships/image" Target="../media/image32.wmf"/><Relationship Id="rId1"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4" Type="http://schemas.openxmlformats.org/officeDocument/2006/relationships/vmlDrawing" Target="../drawings/vmlDrawing25.vml"/><Relationship Id="rId3" Type="http://schemas.openxmlformats.org/officeDocument/2006/relationships/slideLayout" Target="../slideLayouts/slideLayout2.xml"/><Relationship Id="rId2" Type="http://schemas.openxmlformats.org/officeDocument/2006/relationships/image" Target="../media/image33.wmf"/><Relationship Id="rId1" Type="http://schemas.openxmlformats.org/officeDocument/2006/relationships/oleObject" Target="../embeddings/oleObject33.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vmlDrawing" Target="../drawings/vmlDrawing26.vml"/><Relationship Id="rId3" Type="http://schemas.openxmlformats.org/officeDocument/2006/relationships/slideLayout" Target="../slideLayouts/slideLayout2.xml"/><Relationship Id="rId2" Type="http://schemas.openxmlformats.org/officeDocument/2006/relationships/image" Target="../media/image34.wmf"/><Relationship Id="rId1" Type="http://schemas.openxmlformats.org/officeDocument/2006/relationships/oleObject" Target="file:///D:\Old_F\Mymaterial_RD\0 &#22521;&#35757;&#25945;&#26448;\02 &#30740;&#21457;&#39033;&#30446;&#31649;&#29702;\0606 &#22909;&#26131;&#36890;&#22521;&#35757;\&#21442;&#32771;&#27169;&#26495;\C05a STK_PocketCard.vsd" TargetMode="Externa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vmlDrawing" Target="../drawings/vmlDrawing27.vml"/><Relationship Id="rId3" Type="http://schemas.openxmlformats.org/officeDocument/2006/relationships/slideLayout" Target="../slideLayouts/slideLayout2.xml"/><Relationship Id="rId2" Type="http://schemas.openxmlformats.org/officeDocument/2006/relationships/image" Target="../media/image35.wmf"/><Relationship Id="rId1"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vmlDrawing" Target="../drawings/vmlDrawing28.vml"/><Relationship Id="rId3" Type="http://schemas.openxmlformats.org/officeDocument/2006/relationships/slideLayout" Target="../slideLayouts/slideLayout2.xml"/><Relationship Id="rId2" Type="http://schemas.openxmlformats.org/officeDocument/2006/relationships/image" Target="../media/image36.wmf"/><Relationship Id="rId1"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9.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2.xml"/><Relationship Id="rId2" Type="http://schemas.openxmlformats.org/officeDocument/2006/relationships/image" Target="../media/image37.wmf"/><Relationship Id="rId1" Type="http://schemas.openxmlformats.org/officeDocument/2006/relationships/oleObject" Target="../embeddings/oleObject36.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vmlDrawing" Target="../drawings/vmlDrawing30.vml"/><Relationship Id="rId3" Type="http://schemas.openxmlformats.org/officeDocument/2006/relationships/slideLayout" Target="../slideLayouts/slideLayout7.xml"/><Relationship Id="rId2" Type="http://schemas.openxmlformats.org/officeDocument/2006/relationships/image" Target="../media/image38.wmf"/><Relationship Id="rId1" Type="http://schemas.openxmlformats.org/officeDocument/2006/relationships/oleObject" Target="../embeddings/oleObject37.bin"/></Relationships>
</file>

<file path=ppt/slides/_rels/slide81.xml.rels><?xml version="1.0" encoding="UTF-8" standalone="yes"?>
<Relationships xmlns="http://schemas.openxmlformats.org/package/2006/relationships"><Relationship Id="rId4" Type="http://schemas.openxmlformats.org/officeDocument/2006/relationships/vmlDrawing" Target="../drawings/vmlDrawing31.vml"/><Relationship Id="rId3" Type="http://schemas.openxmlformats.org/officeDocument/2006/relationships/slideLayout" Target="../slideLayouts/slideLayout2.xml"/><Relationship Id="rId2" Type="http://schemas.openxmlformats.org/officeDocument/2006/relationships/image" Target="../media/image39.wmf"/><Relationship Id="rId1" Type="http://schemas.openxmlformats.org/officeDocument/2006/relationships/oleObject" Target="../embeddings/oleObject38.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5" Type="http://schemas.openxmlformats.org/officeDocument/2006/relationships/vmlDrawing" Target="../drawings/vmlDrawing32.v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image" Target="../media/image40.wmf"/><Relationship Id="rId1" Type="http://schemas.openxmlformats.org/officeDocument/2006/relationships/oleObject" Target="../embeddings/oleObject39.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image" Target="../media/image41.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vmlDrawing" Target="../drawings/vmlDrawing33.vml"/><Relationship Id="rId3" Type="http://schemas.openxmlformats.org/officeDocument/2006/relationships/slideLayout" Target="../slideLayouts/slideLayout14.xml"/><Relationship Id="rId2" Type="http://schemas.openxmlformats.org/officeDocument/2006/relationships/image" Target="../media/image42.emf"/><Relationship Id="rId1" Type="http://schemas.openxmlformats.org/officeDocument/2006/relationships/oleObject" Target="../embeddings/oleObject40.bin"/></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4.xml"/><Relationship Id="rId1" Type="http://schemas.openxmlformats.org/officeDocument/2006/relationships/image" Target="../media/image41.emf"/></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image" Target="../media/image43.wmf"/></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image" Target="../media/image41.emf"/></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3" name="Picture 48" descr="magic"/>
          <p:cNvPicPr>
            <a:picLocks noChangeAspect="1"/>
          </p:cNvPicPr>
          <p:nvPr/>
        </p:nvPicPr>
        <p:blipFill>
          <a:blip r:embed="rId1"/>
          <a:stretch>
            <a:fillRect/>
          </a:stretch>
        </p:blipFill>
        <p:spPr>
          <a:xfrm>
            <a:off x="0" y="0"/>
            <a:ext cx="127000" cy="127000"/>
          </a:xfrm>
          <a:prstGeom prst="rect">
            <a:avLst/>
          </a:prstGeom>
          <a:noFill/>
          <a:ln w="19050">
            <a:noFill/>
          </a:ln>
        </p:spPr>
      </p:pic>
      <p:pic>
        <p:nvPicPr>
          <p:cNvPr id="3" name="图片 2"/>
          <p:cNvPicPr>
            <a:picLocks noChangeAspect="1"/>
          </p:cNvPicPr>
          <p:nvPr/>
        </p:nvPicPr>
        <p:blipFill>
          <a:blip r:embed="rId2"/>
          <a:stretch>
            <a:fillRect/>
          </a:stretch>
        </p:blipFill>
        <p:spPr>
          <a:xfrm>
            <a:off x="0" y="0"/>
            <a:ext cx="9144635" cy="68586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项目管理过程是重叠的</a:t>
            </a:r>
            <a:endParaRPr lang="zh-CN" altLang="en-US" sz="2800" dirty="0">
              <a:latin typeface="黑体" panose="02010609060101010101" pitchFamily="49" charset="-122"/>
            </a:endParaRPr>
          </a:p>
        </p:txBody>
      </p:sp>
      <p:graphicFrame>
        <p:nvGraphicFramePr>
          <p:cNvPr id="23555" name="Object 17"/>
          <p:cNvGraphicFramePr>
            <a:graphicFrameLocks noChangeAspect="1"/>
          </p:cNvGraphicFramePr>
          <p:nvPr/>
        </p:nvGraphicFramePr>
        <p:xfrm>
          <a:off x="620713" y="1152525"/>
          <a:ext cx="7904162" cy="4552950"/>
        </p:xfrm>
        <a:graphic>
          <a:graphicData uri="http://schemas.openxmlformats.org/presentationml/2006/ole">
            <mc:AlternateContent xmlns:mc="http://schemas.openxmlformats.org/markup-compatibility/2006">
              <mc:Choice xmlns:v="urn:schemas-microsoft-com:vml" Requires="v">
                <p:oleObj spid="_x0000_s3076" name="" r:id="rId1" imgW="7905750" imgH="4552950" progId="Paint.Picture">
                  <p:embed/>
                </p:oleObj>
              </mc:Choice>
              <mc:Fallback>
                <p:oleObj name="" r:id="rId1" imgW="7905750" imgH="4552950" progId="Paint.Picture">
                  <p:embed/>
                  <p:pic>
                    <p:nvPicPr>
                      <p:cNvPr id="0" name="图片 3075"/>
                      <p:cNvPicPr/>
                      <p:nvPr/>
                    </p:nvPicPr>
                    <p:blipFill>
                      <a:blip r:embed="rId2"/>
                      <a:stretch>
                        <a:fillRect/>
                      </a:stretch>
                    </p:blipFill>
                    <p:spPr>
                      <a:xfrm>
                        <a:off x="620713" y="1152525"/>
                        <a:ext cx="7904162" cy="4552950"/>
                      </a:xfrm>
                      <a:prstGeom prst="rect">
                        <a:avLst/>
                      </a:prstGeom>
                      <a:noFill/>
                      <a:ln w="38100">
                        <a:noFill/>
                        <a:miter/>
                      </a:ln>
                    </p:spPr>
                  </p:pic>
                </p:oleObj>
              </mc:Fallback>
            </mc:AlternateContent>
          </a:graphicData>
        </a:graphic>
      </p:graphicFrame>
      <p:sp>
        <p:nvSpPr>
          <p:cNvPr id="23556" name="Text Box 18"/>
          <p:cNvSpPr txBox="1"/>
          <p:nvPr/>
        </p:nvSpPr>
        <p:spPr>
          <a:xfrm>
            <a:off x="6000750" y="3751263"/>
            <a:ext cx="792163" cy="3968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dirty="0">
                <a:solidFill>
                  <a:srgbClr val="0033CC"/>
                </a:solidFill>
                <a:latin typeface="Times New Roman" panose="02020603050405020304" pitchFamily="18" charset="0"/>
                <a:ea typeface="宋体" panose="02010600030101010101" pitchFamily="2" charset="-122"/>
              </a:rPr>
              <a:t>收尾</a:t>
            </a:r>
            <a:endParaRPr lang="zh-CN" altLang="en-US" sz="2000" dirty="0">
              <a:solidFill>
                <a:srgbClr val="0033CC"/>
              </a:solidFill>
              <a:latin typeface="Times New Roman" panose="02020603050405020304" pitchFamily="18" charset="0"/>
              <a:ea typeface="宋体" panose="02010600030101010101" pitchFamily="2" charset="-122"/>
            </a:endParaRPr>
          </a:p>
        </p:txBody>
      </p:sp>
      <p:sp>
        <p:nvSpPr>
          <p:cNvPr id="784405" name="Text Box 21"/>
          <p:cNvSpPr txBox="1">
            <a:spLocks noChangeArrowheads="1"/>
          </p:cNvSpPr>
          <p:nvPr/>
        </p:nvSpPr>
        <p:spPr bwMode="auto">
          <a:xfrm>
            <a:off x="5491163" y="876300"/>
            <a:ext cx="2327275" cy="519113"/>
          </a:xfrm>
          <a:prstGeom prst="rect">
            <a:avLst/>
          </a:prstGeom>
          <a:noFill/>
          <a:ln>
            <a:noFill/>
          </a:ln>
          <a:effectLst/>
        </p:spPr>
        <p:txBody>
          <a:bodyPr wrap="none">
            <a:spAutoFit/>
          </a:bodyPr>
          <a:lstStyle/>
          <a:p>
            <a:pPr marR="0" algn="ctr" defTabSz="914400" eaLnBrk="1" hangingPunct="1">
              <a:buClrTx/>
              <a:buSzTx/>
              <a:buFontTx/>
              <a:buNone/>
              <a:defRPr/>
            </a:pPr>
            <a:r>
              <a:rPr kumimoji="1" lang="zh-CN" altLang="en-US" sz="2800" kern="1200" cap="none" spc="0" normalizeH="0" baseline="0" noProof="0">
                <a:solidFill>
                  <a:schemeClr val="tx1">
                    <a:lumMod val="85000"/>
                    <a:lumOff val="15000"/>
                  </a:schemeClr>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rPr>
              <a:t>案例：点钞机</a:t>
            </a:r>
            <a:endParaRPr kumimoji="1" lang="zh-CN" altLang="en-US" sz="2800" kern="1200" cap="none" spc="0" normalizeH="0" baseline="0" noProof="0">
              <a:solidFill>
                <a:schemeClr val="tx1">
                  <a:lumMod val="85000"/>
                  <a:lumOff val="15000"/>
                </a:schemeClr>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Text Box 3"/>
          <p:cNvSpPr txBox="1"/>
          <p:nvPr/>
        </p:nvSpPr>
        <p:spPr>
          <a:xfrm>
            <a:off x="517525" y="1082675"/>
            <a:ext cx="8286750" cy="50101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spcBef>
                <a:spcPct val="0"/>
              </a:spcBef>
              <a:buClrTx/>
              <a:buFontTx/>
              <a:buNone/>
            </a:pP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采取对每项任务估计三种时间的办法，然后加权平均计算出这项任务的计划时间。</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en-US" altLang="zh-CN" sz="2000" b="0" dirty="0">
                <a:latin typeface="宋体" panose="02010600030101010101" pitchFamily="2" charset="-122"/>
                <a:ea typeface="宋体" panose="02010600030101010101" pitchFamily="2" charset="-122"/>
              </a:rPr>
              <a:t>1</a:t>
            </a:r>
            <a:r>
              <a:rPr lang="zh-CN" altLang="en-US" sz="2000" b="0" dirty="0">
                <a:latin typeface="宋体" panose="02010600030101010101" pitchFamily="2" charset="-122"/>
                <a:ea typeface="宋体" panose="02010600030101010101" pitchFamily="2" charset="-122"/>
              </a:rPr>
              <a:t>、最可能时间</a:t>
            </a:r>
            <a:r>
              <a:rPr lang="en-US" altLang="zh-CN" sz="2000" b="0" dirty="0">
                <a:latin typeface="宋体" panose="02010600030101010101" pitchFamily="2" charset="-122"/>
                <a:ea typeface="宋体" panose="02010600030101010101" pitchFamily="2" charset="-122"/>
              </a:rPr>
              <a:t>T</a:t>
            </a:r>
            <a:r>
              <a:rPr lang="zh-CN" altLang="en-US" sz="1000" b="0" dirty="0">
                <a:latin typeface="宋体" panose="02010600030101010101" pitchFamily="2" charset="-122"/>
                <a:ea typeface="宋体" panose="02010600030101010101" pitchFamily="2" charset="-122"/>
              </a:rPr>
              <a:t>可能</a:t>
            </a:r>
            <a:endParaRPr lang="zh-CN" altLang="en-US" sz="1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zh-CN" altLang="en-US" sz="2000" b="0" dirty="0">
                <a:latin typeface="宋体" panose="02010600030101010101" pitchFamily="2" charset="-122"/>
                <a:ea typeface="宋体" panose="02010600030101010101" pitchFamily="2" charset="-122"/>
              </a:rPr>
              <a:t>    根据以往的直接经验和间接经验，这项工作最可能用多少时间完成，也就是我们一拍脑袋所确定的时间    </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en-US" altLang="zh-CN" sz="2000" b="0" dirty="0">
                <a:latin typeface="宋体" panose="02010600030101010101" pitchFamily="2" charset="-122"/>
                <a:ea typeface="宋体" panose="02010600030101010101" pitchFamily="2" charset="-122"/>
              </a:rPr>
              <a:t>2</a:t>
            </a:r>
            <a:r>
              <a:rPr lang="zh-CN" altLang="en-US" sz="2000" b="0" dirty="0">
                <a:latin typeface="宋体" panose="02010600030101010101" pitchFamily="2" charset="-122"/>
                <a:ea typeface="宋体" panose="02010600030101010101" pitchFamily="2" charset="-122"/>
              </a:rPr>
              <a:t>、最乐观时间</a:t>
            </a:r>
            <a:r>
              <a:rPr lang="en-US" altLang="zh-CN" sz="2000" b="0" dirty="0">
                <a:latin typeface="宋体" panose="02010600030101010101" pitchFamily="2" charset="-122"/>
                <a:ea typeface="宋体" panose="02010600030101010101" pitchFamily="2" charset="-122"/>
              </a:rPr>
              <a:t>T</a:t>
            </a:r>
            <a:r>
              <a:rPr lang="zh-CN" altLang="en-US" sz="1000" b="0" dirty="0">
                <a:latin typeface="宋体" panose="02010600030101010101" pitchFamily="2" charset="-122"/>
                <a:ea typeface="宋体" panose="02010600030101010101" pitchFamily="2" charset="-122"/>
              </a:rPr>
              <a:t>乐观</a:t>
            </a:r>
            <a:endParaRPr lang="zh-CN" altLang="en-US" sz="1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zh-CN" altLang="en-US" sz="2000" b="0" dirty="0">
                <a:latin typeface="宋体" panose="02010600030101010101" pitchFamily="2" charset="-122"/>
                <a:ea typeface="宋体" panose="02010600030101010101" pitchFamily="2" charset="-122"/>
              </a:rPr>
              <a:t>    当一切条件都顺利时该项工作所需时间</a:t>
            </a:r>
            <a:endParaRPr lang="zh-CN" altLang="en-US" sz="1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en-US" altLang="zh-CN" sz="2000" b="0" dirty="0">
                <a:latin typeface="宋体" panose="02010600030101010101" pitchFamily="2" charset="-122"/>
                <a:ea typeface="宋体" panose="02010600030101010101" pitchFamily="2" charset="-122"/>
              </a:rPr>
              <a:t>3</a:t>
            </a:r>
            <a:r>
              <a:rPr lang="zh-CN" altLang="en-US" sz="2000" b="0" dirty="0">
                <a:latin typeface="宋体" panose="02010600030101010101" pitchFamily="2" charset="-122"/>
                <a:ea typeface="宋体" panose="02010600030101010101" pitchFamily="2" charset="-122"/>
              </a:rPr>
              <a:t>、最不利时间</a:t>
            </a:r>
            <a:r>
              <a:rPr lang="en-US" altLang="zh-CN" sz="2000" b="0" dirty="0">
                <a:latin typeface="宋体" panose="02010600030101010101" pitchFamily="2" charset="-122"/>
                <a:ea typeface="宋体" panose="02010600030101010101" pitchFamily="2" charset="-122"/>
              </a:rPr>
              <a:t>T</a:t>
            </a:r>
            <a:r>
              <a:rPr lang="zh-CN" altLang="en-US" sz="1000" b="0" dirty="0">
                <a:latin typeface="宋体" panose="02010600030101010101" pitchFamily="2" charset="-122"/>
                <a:ea typeface="宋体" panose="02010600030101010101" pitchFamily="2" charset="-122"/>
              </a:rPr>
              <a:t>不利</a:t>
            </a:r>
            <a:endParaRPr lang="zh-CN" altLang="en-US" sz="1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zh-CN" altLang="en-US" sz="2000" b="0" dirty="0">
                <a:latin typeface="宋体" panose="02010600030101010101" pitchFamily="2" charset="-122"/>
                <a:ea typeface="宋体" panose="02010600030101010101" pitchFamily="2" charset="-122"/>
              </a:rPr>
              <a:t>    在完成过程中不利条件都在起作用时该项工作需要的时间</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endParaRPr lang="zh-CN" altLang="en-US"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r>
              <a:rPr lang="zh-CN" altLang="en-US" b="0" dirty="0">
                <a:latin typeface="宋体" panose="02010600030101010101" pitchFamily="2" charset="-122"/>
                <a:ea typeface="宋体" panose="02010600030101010101" pitchFamily="2" charset="-122"/>
              </a:rPr>
              <a:t>    计划时间</a:t>
            </a:r>
            <a:r>
              <a:rPr lang="en-US" altLang="zh-CN" b="0" dirty="0">
                <a:latin typeface="宋体" panose="02010600030101010101" pitchFamily="2" charset="-122"/>
                <a:ea typeface="宋体" panose="02010600030101010101" pitchFamily="2" charset="-122"/>
              </a:rPr>
              <a:t>T</a:t>
            </a:r>
            <a:r>
              <a:rPr lang="zh-CN" altLang="en-US" sz="1200" b="0" dirty="0">
                <a:latin typeface="宋体" panose="02010600030101010101" pitchFamily="2" charset="-122"/>
                <a:ea typeface="宋体" panose="02010600030101010101" pitchFamily="2" charset="-122"/>
              </a:rPr>
              <a:t>计划</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a:t>
            </a:r>
            <a:r>
              <a:rPr lang="en-US" altLang="zh-CN" b="0" dirty="0">
                <a:latin typeface="宋体" panose="02010600030101010101" pitchFamily="2" charset="-122"/>
                <a:ea typeface="宋体" panose="02010600030101010101" pitchFamily="2" charset="-122"/>
              </a:rPr>
              <a:t>T</a:t>
            </a:r>
            <a:r>
              <a:rPr lang="zh-CN" altLang="en-US" sz="1200" b="0" dirty="0">
                <a:latin typeface="宋体" panose="02010600030101010101" pitchFamily="2" charset="-122"/>
                <a:ea typeface="宋体" panose="02010600030101010101" pitchFamily="2" charset="-122"/>
              </a:rPr>
              <a:t>乐观</a:t>
            </a:r>
            <a:r>
              <a:rPr lang="en-US" altLang="zh-CN" b="0" dirty="0">
                <a:latin typeface="宋体" panose="02010600030101010101" pitchFamily="2" charset="-122"/>
                <a:ea typeface="宋体" panose="02010600030101010101" pitchFamily="2" charset="-122"/>
              </a:rPr>
              <a:t>+4T</a:t>
            </a:r>
            <a:r>
              <a:rPr lang="zh-CN" altLang="en-US" sz="1200" b="0" dirty="0">
                <a:latin typeface="宋体" panose="02010600030101010101" pitchFamily="2" charset="-122"/>
                <a:ea typeface="宋体" panose="02010600030101010101" pitchFamily="2" charset="-122"/>
              </a:rPr>
              <a:t>可能</a:t>
            </a:r>
            <a:r>
              <a:rPr lang="en-US" altLang="zh-CN" b="0" dirty="0">
                <a:latin typeface="宋体" panose="02010600030101010101" pitchFamily="2" charset="-122"/>
                <a:ea typeface="宋体" panose="02010600030101010101" pitchFamily="2" charset="-122"/>
              </a:rPr>
              <a:t>+T</a:t>
            </a:r>
            <a:r>
              <a:rPr lang="zh-CN" altLang="en-US" sz="1200" b="0" dirty="0">
                <a:latin typeface="宋体" panose="02010600030101010101" pitchFamily="2" charset="-122"/>
                <a:ea typeface="宋体" panose="02010600030101010101" pitchFamily="2" charset="-122"/>
              </a:rPr>
              <a:t>不利</a:t>
            </a:r>
            <a:r>
              <a:rPr lang="zh-CN" altLang="en-US" b="0" dirty="0">
                <a:latin typeface="宋体" panose="02010600030101010101" pitchFamily="2" charset="-122"/>
                <a:ea typeface="宋体" panose="02010600030101010101" pitchFamily="2" charset="-122"/>
              </a:rPr>
              <a:t>）</a:t>
            </a:r>
            <a:r>
              <a:rPr lang="en-US" altLang="zh-CN" b="0" dirty="0">
                <a:latin typeface="宋体" panose="02010600030101010101" pitchFamily="2" charset="-122"/>
                <a:ea typeface="宋体" panose="02010600030101010101" pitchFamily="2" charset="-122"/>
              </a:rPr>
              <a:t>/6</a:t>
            </a:r>
            <a:endParaRPr lang="en-US" altLang="zh-CN" sz="1200" b="0" dirty="0">
              <a:latin typeface="宋体" panose="02010600030101010101" pitchFamily="2" charset="-122"/>
              <a:ea typeface="宋体" panose="02010600030101010101" pitchFamily="2" charset="-122"/>
            </a:endParaRPr>
          </a:p>
          <a:p>
            <a:pPr marL="0" lvl="0" indent="0" eaLnBrk="1" hangingPunct="1">
              <a:lnSpc>
                <a:spcPct val="130000"/>
              </a:lnSpc>
              <a:spcBef>
                <a:spcPct val="0"/>
              </a:spcBef>
              <a:buClrTx/>
              <a:buFontTx/>
              <a:buNone/>
            </a:pPr>
            <a:endParaRPr lang="en-US" altLang="zh-CN" sz="2000" b="0" dirty="0">
              <a:latin typeface="宋体" panose="02010600030101010101" pitchFamily="2" charset="-122"/>
              <a:ea typeface="宋体" panose="02010600030101010101" pitchFamily="2" charset="-122"/>
            </a:endParaRPr>
          </a:p>
        </p:txBody>
      </p:sp>
      <p:sp>
        <p:nvSpPr>
          <p:cNvPr id="171011" name="Rectangle 5"/>
          <p:cNvSpPr>
            <a:spLocks noGrp="1"/>
          </p:cNvSpPr>
          <p:nvPr>
            <p:ph type="title" idx="4294967295"/>
          </p:nvPr>
        </p:nvSpPr>
        <p:spPr>
          <a:xfrm>
            <a:off x="107315" y="116840"/>
            <a:ext cx="6804025" cy="620713"/>
          </a:xfrm>
        </p:spPr>
        <p:txBody>
          <a:bodyPr vert="horz" wrap="square" lIns="91440" tIns="45720" rIns="91440" bIns="45720" anchor="ctr" anchorCtr="0"/>
          <a:p>
            <a:pPr marL="304800" indent="-304800" eaLnBrk="1" hangingPunct="1"/>
            <a:r>
              <a:rPr lang="zh-CN" altLang="en-US" sz="2800" dirty="0"/>
              <a:t>活动工期估算工具：</a:t>
            </a:r>
            <a:r>
              <a:rPr lang="zh-CN" altLang="en-US" sz="2800" dirty="0">
                <a:latin typeface="黑体" panose="02010609060101010101" pitchFamily="49" charset="-122"/>
              </a:rPr>
              <a:t>三点估计法</a:t>
            </a:r>
            <a:endParaRPr lang="zh-CN" altLang="en-US" sz="2800" dirty="0">
              <a:latin typeface="黑体" panose="02010609060101010101" pitchFamily="49"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3"/>
          <p:cNvSpPr>
            <a:spLocks noGrp="1"/>
          </p:cNvSpPr>
          <p:nvPr>
            <p:ph type="title" idx="4294967295"/>
          </p:nvPr>
        </p:nvSpPr>
        <p:spPr>
          <a:xfrm>
            <a:off x="107315" y="116840"/>
            <a:ext cx="7164388" cy="620713"/>
          </a:xfrm>
        </p:spPr>
        <p:txBody>
          <a:bodyPr vert="horz" wrap="square" lIns="91440" tIns="45720" rIns="91440" bIns="45720" anchor="ctr" anchorCtr="0"/>
          <a:p>
            <a:pPr marL="304800" indent="-304800" eaLnBrk="1" hangingPunct="1"/>
            <a:r>
              <a:rPr lang="zh-CN" altLang="en-US" sz="2800" dirty="0"/>
              <a:t>活动工期估算工具：</a:t>
            </a:r>
            <a:r>
              <a:rPr lang="zh-CN" altLang="en-US" sz="2800" dirty="0">
                <a:latin typeface="黑体" panose="02010609060101010101" pitchFamily="49" charset="-122"/>
              </a:rPr>
              <a:t>形成活动工期列表</a:t>
            </a:r>
            <a:endParaRPr lang="zh-CN" altLang="en-US" sz="2800" dirty="0">
              <a:latin typeface="黑体" panose="02010609060101010101" pitchFamily="49" charset="-122"/>
            </a:endParaRPr>
          </a:p>
        </p:txBody>
      </p:sp>
      <p:pic>
        <p:nvPicPr>
          <p:cNvPr id="173059" name="Picture 6"/>
          <p:cNvPicPr>
            <a:picLocks noChangeAspect="1"/>
          </p:cNvPicPr>
          <p:nvPr/>
        </p:nvPicPr>
        <p:blipFill>
          <a:blip r:embed="rId1"/>
          <a:stretch>
            <a:fillRect/>
          </a:stretch>
        </p:blipFill>
        <p:spPr>
          <a:xfrm>
            <a:off x="1116013" y="1185863"/>
            <a:ext cx="7200900" cy="4979987"/>
          </a:xfrm>
          <a:prstGeom prst="rect">
            <a:avLst/>
          </a:prstGeom>
          <a:noFill/>
          <a:ln w="19050">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Text Box 3"/>
          <p:cNvSpPr txBox="1"/>
          <p:nvPr/>
        </p:nvSpPr>
        <p:spPr>
          <a:xfrm>
            <a:off x="467360" y="1844358"/>
            <a:ext cx="8153400" cy="44783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60000"/>
              </a:lnSpc>
              <a:spcBef>
                <a:spcPct val="0"/>
              </a:spcBef>
              <a:buClrTx/>
              <a:buFontTx/>
              <a:buNone/>
            </a:pPr>
            <a:r>
              <a:rPr lang="en-US" altLang="zh-CN" sz="2000" dirty="0">
                <a:latin typeface="宋体" panose="02010600030101010101" pitchFamily="2" charset="-122"/>
                <a:ea typeface="宋体" panose="02010600030101010101" pitchFamily="2" charset="-122"/>
              </a:rPr>
              <a:t>PERT</a:t>
            </a:r>
            <a:r>
              <a:rPr lang="zh-CN" altLang="en-US" sz="2000" b="0" dirty="0">
                <a:latin typeface="宋体" panose="02010600030101010101" pitchFamily="2" charset="-122"/>
                <a:ea typeface="宋体" panose="02010600030101010101" pitchFamily="2" charset="-122"/>
              </a:rPr>
              <a:t>（</a:t>
            </a:r>
            <a:r>
              <a:rPr lang="en-US" altLang="zh-CN" sz="2000" b="0" dirty="0">
                <a:latin typeface="Times New Roman" panose="02020603050405020304" pitchFamily="18" charset="0"/>
                <a:ea typeface="宋体" panose="02010600030101010101" pitchFamily="2" charset="-122"/>
              </a:rPr>
              <a:t>Program Evaluation and Review Technique: </a:t>
            </a:r>
            <a:r>
              <a:rPr lang="zh-CN" altLang="en-US" sz="2000" b="0" dirty="0">
                <a:latin typeface="宋体" panose="02010600030101010101" pitchFamily="2" charset="-122"/>
                <a:ea typeface="宋体" panose="02010600030101010101" pitchFamily="2" charset="-122"/>
              </a:rPr>
              <a:t>网络计划评审技术）是以网络图的形式制定计划，求得计划的最优方案，并据以组织和控制开发进程，达到预定目标的一种科学管理方法。</a:t>
            </a:r>
            <a:endParaRPr lang="zh-CN" altLang="en-US" sz="2000" b="0" dirty="0">
              <a:latin typeface="宋体" panose="02010600030101010101" pitchFamily="2" charset="-122"/>
              <a:ea typeface="宋体" panose="02010600030101010101" pitchFamily="2" charset="-122"/>
            </a:endParaRPr>
          </a:p>
          <a:p>
            <a:pPr marL="879475" lvl="1" indent="-398145" eaLnBrk="1" hangingPunct="1">
              <a:lnSpc>
                <a:spcPct val="160000"/>
              </a:lnSpc>
              <a:spcBef>
                <a:spcPct val="0"/>
              </a:spcBef>
              <a:buClrTx/>
              <a:buFontTx/>
              <a:buAutoNum type="arabicPeriod"/>
            </a:pPr>
            <a:r>
              <a:rPr lang="zh-CN" altLang="en-US" dirty="0">
                <a:latin typeface="宋体" panose="02010600030101010101" pitchFamily="2" charset="-122"/>
                <a:ea typeface="宋体" panose="02010600030101010101" pitchFamily="2" charset="-122"/>
              </a:rPr>
              <a:t>用网络图来表达一项开发计划中各工作（阶段、模块等）的先后顺序和相互关系；</a:t>
            </a:r>
            <a:endParaRPr lang="zh-CN" altLang="en-US" dirty="0">
              <a:latin typeface="宋体" panose="02010600030101010101" pitchFamily="2" charset="-122"/>
              <a:ea typeface="宋体" panose="02010600030101010101" pitchFamily="2" charset="-122"/>
            </a:endParaRPr>
          </a:p>
          <a:p>
            <a:pPr marL="879475" lvl="1" indent="-398145" eaLnBrk="1" hangingPunct="1">
              <a:lnSpc>
                <a:spcPct val="160000"/>
              </a:lnSpc>
              <a:spcBef>
                <a:spcPct val="0"/>
              </a:spcBef>
              <a:buClrTx/>
              <a:buFontTx/>
              <a:buAutoNum type="arabicPeriod"/>
            </a:pPr>
            <a:r>
              <a:rPr lang="zh-CN" altLang="en-US" dirty="0">
                <a:latin typeface="宋体" panose="02010600030101010101" pitchFamily="2" charset="-122"/>
                <a:ea typeface="宋体" panose="02010600030101010101" pitchFamily="2" charset="-122"/>
              </a:rPr>
              <a:t>通过计算找出计划中关键工序和关键路线；</a:t>
            </a:r>
            <a:endParaRPr lang="zh-CN" altLang="en-US" dirty="0">
              <a:latin typeface="宋体" panose="02010600030101010101" pitchFamily="2" charset="-122"/>
              <a:ea typeface="宋体" panose="02010600030101010101" pitchFamily="2" charset="-122"/>
            </a:endParaRPr>
          </a:p>
          <a:p>
            <a:pPr marL="879475" lvl="1" indent="-398145" eaLnBrk="1" hangingPunct="1">
              <a:lnSpc>
                <a:spcPct val="160000"/>
              </a:lnSpc>
              <a:spcBef>
                <a:spcPct val="0"/>
              </a:spcBef>
              <a:buClrTx/>
              <a:buFontTx/>
              <a:buAutoNum type="arabicPeriod"/>
            </a:pPr>
            <a:r>
              <a:rPr lang="zh-CN" altLang="en-US" dirty="0">
                <a:latin typeface="宋体" panose="02010600030101010101" pitchFamily="2" charset="-122"/>
                <a:ea typeface="宋体" panose="02010600030101010101" pitchFamily="2" charset="-122"/>
              </a:rPr>
              <a:t>通过不断改善网络计划，选择最优方案并付诸实施；</a:t>
            </a:r>
            <a:endParaRPr lang="zh-CN" altLang="en-US" dirty="0">
              <a:latin typeface="宋体" panose="02010600030101010101" pitchFamily="2" charset="-122"/>
              <a:ea typeface="宋体" panose="02010600030101010101" pitchFamily="2" charset="-122"/>
            </a:endParaRPr>
          </a:p>
          <a:p>
            <a:pPr marL="879475" lvl="1" indent="-398145" eaLnBrk="1" hangingPunct="1">
              <a:lnSpc>
                <a:spcPct val="160000"/>
              </a:lnSpc>
              <a:spcBef>
                <a:spcPct val="0"/>
              </a:spcBef>
              <a:buClrTx/>
              <a:buFontTx/>
              <a:buAutoNum type="arabicPeriod"/>
            </a:pPr>
            <a:r>
              <a:rPr lang="zh-CN" altLang="en-US" dirty="0">
                <a:latin typeface="宋体" panose="02010600030101010101" pitchFamily="2" charset="-122"/>
                <a:ea typeface="宋体" panose="02010600030101010101" pitchFamily="2" charset="-122"/>
              </a:rPr>
              <a:t>在计划执行的过程中进行有效的控制和监督，保证合理地使用人、财、物，按预定目标完成任务。</a:t>
            </a:r>
            <a:endParaRPr lang="zh-CN" altLang="en-US" dirty="0">
              <a:latin typeface="宋体" panose="02010600030101010101" pitchFamily="2" charset="-122"/>
              <a:ea typeface="宋体" panose="02010600030101010101" pitchFamily="2" charset="-122"/>
            </a:endParaRPr>
          </a:p>
        </p:txBody>
      </p:sp>
      <p:pic>
        <p:nvPicPr>
          <p:cNvPr id="175107" name="Picture 5"/>
          <p:cNvPicPr>
            <a:picLocks noChangeAspect="1"/>
          </p:cNvPicPr>
          <p:nvPr/>
        </p:nvPicPr>
        <p:blipFill>
          <a:blip r:embed="rId1"/>
          <a:stretch>
            <a:fillRect/>
          </a:stretch>
        </p:blipFill>
        <p:spPr>
          <a:xfrm>
            <a:off x="5796280" y="1052830"/>
            <a:ext cx="2916238" cy="741363"/>
          </a:xfrm>
          <a:prstGeom prst="rect">
            <a:avLst/>
          </a:prstGeom>
          <a:solidFill>
            <a:srgbClr val="FFFFFF"/>
          </a:solidFill>
          <a:ln w="9525" cap="flat" cmpd="sng">
            <a:solidFill>
              <a:schemeClr val="tx1"/>
            </a:solidFill>
            <a:prstDash val="solid"/>
            <a:miter/>
            <a:headEnd type="none" w="med" len="med"/>
            <a:tailEnd type="none" w="med" len="med"/>
          </a:ln>
        </p:spPr>
      </p:pic>
      <p:sp>
        <p:nvSpPr>
          <p:cNvPr id="175108" name="Oval 6"/>
          <p:cNvSpPr/>
          <p:nvPr/>
        </p:nvSpPr>
        <p:spPr>
          <a:xfrm>
            <a:off x="7380288" y="1124268"/>
            <a:ext cx="261937" cy="595312"/>
          </a:xfrm>
          <a:prstGeom prst="ellipse">
            <a:avLst/>
          </a:prstGeom>
          <a:no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75109" name="Rectangle 7"/>
          <p:cNvSpPr>
            <a:spLocks noGrp="1"/>
          </p:cNvSpPr>
          <p:nvPr>
            <p:ph type="title" idx="4294967295"/>
          </p:nvPr>
        </p:nvSpPr>
        <p:spPr>
          <a:xfrm>
            <a:off x="107315" y="188278"/>
            <a:ext cx="8101013" cy="554037"/>
          </a:xfrm>
        </p:spPr>
        <p:txBody>
          <a:bodyPr vert="horz" wrap="square" lIns="91440" tIns="45720" rIns="91440" bIns="45720" anchor="ctr" anchorCtr="0"/>
          <a:p>
            <a:pPr eaLnBrk="1" hangingPunct="1"/>
            <a:r>
              <a:rPr lang="zh-CN" altLang="en-US" sz="2800" dirty="0"/>
              <a:t>进度计划制定方法与工具： </a:t>
            </a:r>
            <a:r>
              <a:rPr lang="en-US" altLang="zh-CN" sz="3600" dirty="0">
                <a:latin typeface="黑体" panose="02010609060101010101" pitchFamily="49" charset="-122"/>
              </a:rPr>
              <a:t>PERT</a:t>
            </a:r>
            <a:endParaRPr lang="en-US" altLang="zh-CN" sz="3600" dirty="0">
              <a:latin typeface="黑体" panose="02010609060101010101" pitchFamily="49"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2"/>
          <p:cNvSpPr>
            <a:spLocks noGrp="1"/>
          </p:cNvSpPr>
          <p:nvPr>
            <p:ph type="title"/>
          </p:nvPr>
        </p:nvSpPr>
        <p:spPr>
          <a:xfrm>
            <a:off x="83820" y="116523"/>
            <a:ext cx="8027988" cy="554037"/>
          </a:xfrm>
        </p:spPr>
        <p:txBody>
          <a:bodyPr vert="horz" wrap="square" lIns="91440" tIns="45720" rIns="91440" bIns="45720" anchor="ctr" anchorCtr="0"/>
          <a:p>
            <a:pPr eaLnBrk="1" hangingPunct="1"/>
            <a:r>
              <a:rPr lang="zh-CN" altLang="en-US" sz="2800" dirty="0"/>
              <a:t>进度计划制定方法与工具： </a:t>
            </a:r>
            <a:r>
              <a:rPr lang="en-US" altLang="zh-CN" sz="2800" dirty="0">
                <a:latin typeface="黑体" panose="02010609060101010101" pitchFamily="49" charset="-122"/>
              </a:rPr>
              <a:t>PERT</a:t>
            </a:r>
            <a:r>
              <a:rPr lang="zh-CN" altLang="en-US" sz="2800" dirty="0">
                <a:latin typeface="黑体" panose="02010609060101010101" pitchFamily="49" charset="-122"/>
              </a:rPr>
              <a:t>图示例</a:t>
            </a:r>
            <a:endParaRPr lang="zh-CN" altLang="en-US" sz="2800" dirty="0">
              <a:latin typeface="黑体" panose="02010609060101010101" pitchFamily="49" charset="-122"/>
            </a:endParaRPr>
          </a:p>
        </p:txBody>
      </p:sp>
      <p:sp>
        <p:nvSpPr>
          <p:cNvPr id="177155" name="Rectangle 8" descr="4"/>
          <p:cNvSpPr/>
          <p:nvPr/>
        </p:nvSpPr>
        <p:spPr>
          <a:xfrm>
            <a:off x="457200" y="1790700"/>
            <a:ext cx="990600" cy="228600"/>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50000"/>
              </a:lnSpc>
              <a:buNone/>
            </a:pPr>
            <a:r>
              <a:rPr lang="zh-CN" altLang="en-US" sz="1200" dirty="0"/>
              <a:t>需求分析</a:t>
            </a:r>
            <a:endParaRPr lang="zh-CN" altLang="en-US" sz="1200" dirty="0"/>
          </a:p>
        </p:txBody>
      </p:sp>
      <p:sp>
        <p:nvSpPr>
          <p:cNvPr id="177156" name="Rectangle 7" descr="5"/>
          <p:cNvSpPr/>
          <p:nvPr/>
        </p:nvSpPr>
        <p:spPr>
          <a:xfrm>
            <a:off x="457200" y="201930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endParaRPr lang="zh-CN" altLang="zh-CN" sz="700" b="0" dirty="0"/>
          </a:p>
        </p:txBody>
      </p:sp>
      <p:sp>
        <p:nvSpPr>
          <p:cNvPr id="177157" name="Rectangle 6" descr="6"/>
          <p:cNvSpPr/>
          <p:nvPr/>
        </p:nvSpPr>
        <p:spPr>
          <a:xfrm>
            <a:off x="952500" y="201930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r" eaLnBrk="1" hangingPunct="1">
              <a:lnSpc>
                <a:spcPct val="50000"/>
              </a:lnSpc>
              <a:buNone/>
            </a:pPr>
            <a:r>
              <a:rPr lang="en-US" altLang="zh-CN" sz="700" b="0" dirty="0"/>
              <a:t>10</a:t>
            </a:r>
            <a:endParaRPr lang="en-US" altLang="zh-CN" sz="700" b="0" dirty="0"/>
          </a:p>
        </p:txBody>
      </p:sp>
      <p:sp>
        <p:nvSpPr>
          <p:cNvPr id="177158" name="Rectangle 5" descr="7"/>
          <p:cNvSpPr/>
          <p:nvPr/>
        </p:nvSpPr>
        <p:spPr>
          <a:xfrm>
            <a:off x="457200" y="220027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07/01</a:t>
            </a:r>
            <a:endParaRPr lang="en-US" altLang="zh-CN" sz="700" b="0" dirty="0"/>
          </a:p>
        </p:txBody>
      </p:sp>
      <p:sp>
        <p:nvSpPr>
          <p:cNvPr id="177159" name="Rectangle 4" descr="8"/>
          <p:cNvSpPr/>
          <p:nvPr/>
        </p:nvSpPr>
        <p:spPr>
          <a:xfrm>
            <a:off x="952500" y="220027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07/10</a:t>
            </a:r>
            <a:endParaRPr lang="en-US" altLang="zh-CN" sz="700" b="0" dirty="0"/>
          </a:p>
        </p:txBody>
      </p:sp>
      <p:sp>
        <p:nvSpPr>
          <p:cNvPr id="177160" name="Line 9"/>
          <p:cNvSpPr/>
          <p:nvPr/>
        </p:nvSpPr>
        <p:spPr>
          <a:xfrm>
            <a:off x="457200" y="1790700"/>
            <a:ext cx="990600" cy="0"/>
          </a:xfrm>
          <a:prstGeom prst="line">
            <a:avLst/>
          </a:prstGeom>
          <a:ln w="28575" cap="sq" cmpd="sng">
            <a:solidFill>
              <a:schemeClr val="tx1"/>
            </a:solidFill>
            <a:prstDash val="solid"/>
            <a:headEnd type="none" w="med" len="med"/>
            <a:tailEnd type="none" w="med" len="med"/>
          </a:ln>
        </p:spPr>
      </p:sp>
      <p:sp>
        <p:nvSpPr>
          <p:cNvPr id="177161" name="Line 10"/>
          <p:cNvSpPr/>
          <p:nvPr/>
        </p:nvSpPr>
        <p:spPr>
          <a:xfrm>
            <a:off x="457200" y="2019300"/>
            <a:ext cx="990600" cy="0"/>
          </a:xfrm>
          <a:prstGeom prst="line">
            <a:avLst/>
          </a:prstGeom>
          <a:ln w="12700" cap="flat" cmpd="sng">
            <a:solidFill>
              <a:schemeClr val="tx1"/>
            </a:solidFill>
            <a:prstDash val="solid"/>
            <a:headEnd type="none" w="med" len="med"/>
            <a:tailEnd type="none" w="med" len="med"/>
          </a:ln>
        </p:spPr>
      </p:sp>
      <p:sp>
        <p:nvSpPr>
          <p:cNvPr id="177162" name="Line 11"/>
          <p:cNvSpPr/>
          <p:nvPr/>
        </p:nvSpPr>
        <p:spPr>
          <a:xfrm>
            <a:off x="457200" y="2200275"/>
            <a:ext cx="990600" cy="0"/>
          </a:xfrm>
          <a:prstGeom prst="line">
            <a:avLst/>
          </a:prstGeom>
          <a:ln w="12700" cap="flat" cmpd="sng">
            <a:solidFill>
              <a:schemeClr val="tx1"/>
            </a:solidFill>
            <a:prstDash val="solid"/>
            <a:headEnd type="none" w="med" len="med"/>
            <a:tailEnd type="none" w="med" len="med"/>
          </a:ln>
        </p:spPr>
      </p:sp>
      <p:sp>
        <p:nvSpPr>
          <p:cNvPr id="177163" name="Line 12"/>
          <p:cNvSpPr/>
          <p:nvPr/>
        </p:nvSpPr>
        <p:spPr>
          <a:xfrm>
            <a:off x="457200" y="2381250"/>
            <a:ext cx="990600" cy="0"/>
          </a:xfrm>
          <a:prstGeom prst="line">
            <a:avLst/>
          </a:prstGeom>
          <a:ln w="28575" cap="sq" cmpd="sng">
            <a:solidFill>
              <a:schemeClr val="tx1"/>
            </a:solidFill>
            <a:prstDash val="solid"/>
            <a:headEnd type="none" w="med" len="med"/>
            <a:tailEnd type="none" w="med" len="med"/>
          </a:ln>
        </p:spPr>
      </p:sp>
      <p:sp>
        <p:nvSpPr>
          <p:cNvPr id="177164" name="Line 13"/>
          <p:cNvSpPr/>
          <p:nvPr/>
        </p:nvSpPr>
        <p:spPr>
          <a:xfrm>
            <a:off x="457200" y="1790700"/>
            <a:ext cx="0" cy="590550"/>
          </a:xfrm>
          <a:prstGeom prst="line">
            <a:avLst/>
          </a:prstGeom>
          <a:ln w="28575" cap="sq" cmpd="sng">
            <a:solidFill>
              <a:schemeClr val="tx1"/>
            </a:solidFill>
            <a:prstDash val="solid"/>
            <a:headEnd type="none" w="med" len="med"/>
            <a:tailEnd type="none" w="med" len="med"/>
          </a:ln>
        </p:spPr>
      </p:sp>
      <p:sp>
        <p:nvSpPr>
          <p:cNvPr id="177165" name="Line 14"/>
          <p:cNvSpPr/>
          <p:nvPr/>
        </p:nvSpPr>
        <p:spPr>
          <a:xfrm>
            <a:off x="1447800" y="1790700"/>
            <a:ext cx="0" cy="590550"/>
          </a:xfrm>
          <a:prstGeom prst="line">
            <a:avLst/>
          </a:prstGeom>
          <a:ln w="28575" cap="sq" cmpd="sng">
            <a:solidFill>
              <a:schemeClr val="tx1"/>
            </a:solidFill>
            <a:prstDash val="solid"/>
            <a:headEnd type="none" w="med" len="med"/>
            <a:tailEnd type="none" w="med" len="med"/>
          </a:ln>
        </p:spPr>
      </p:sp>
      <p:sp>
        <p:nvSpPr>
          <p:cNvPr id="177166" name="Line 15"/>
          <p:cNvSpPr/>
          <p:nvPr/>
        </p:nvSpPr>
        <p:spPr>
          <a:xfrm>
            <a:off x="952500" y="2019300"/>
            <a:ext cx="0" cy="361950"/>
          </a:xfrm>
          <a:prstGeom prst="line">
            <a:avLst/>
          </a:prstGeom>
          <a:ln w="12700" cap="flat" cmpd="sng">
            <a:solidFill>
              <a:schemeClr val="tx1"/>
            </a:solidFill>
            <a:prstDash val="solid"/>
            <a:headEnd type="none" w="med" len="med"/>
            <a:tailEnd type="none" w="med" len="med"/>
          </a:ln>
        </p:spPr>
      </p:sp>
      <p:sp>
        <p:nvSpPr>
          <p:cNvPr id="177167" name="Rectangle 21" descr="16"/>
          <p:cNvSpPr/>
          <p:nvPr/>
        </p:nvSpPr>
        <p:spPr>
          <a:xfrm>
            <a:off x="990600" y="3067050"/>
            <a:ext cx="990600" cy="228600"/>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50000"/>
              </a:lnSpc>
              <a:buNone/>
            </a:pPr>
            <a:r>
              <a:rPr lang="zh-CN" altLang="en-US" sz="1200" dirty="0"/>
              <a:t>总体设计</a:t>
            </a:r>
            <a:endParaRPr lang="zh-CN" altLang="en-US" sz="1200" dirty="0"/>
          </a:p>
        </p:txBody>
      </p:sp>
      <p:sp>
        <p:nvSpPr>
          <p:cNvPr id="177168" name="Rectangle 20" descr="17"/>
          <p:cNvSpPr/>
          <p:nvPr/>
        </p:nvSpPr>
        <p:spPr>
          <a:xfrm>
            <a:off x="990600" y="329565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endParaRPr lang="zh-CN" altLang="zh-CN" sz="700" b="0" dirty="0"/>
          </a:p>
        </p:txBody>
      </p:sp>
      <p:sp>
        <p:nvSpPr>
          <p:cNvPr id="177169" name="Rectangle 19" descr="18"/>
          <p:cNvSpPr/>
          <p:nvPr/>
        </p:nvSpPr>
        <p:spPr>
          <a:xfrm>
            <a:off x="1485900" y="329565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r" eaLnBrk="1" hangingPunct="1">
              <a:lnSpc>
                <a:spcPct val="50000"/>
              </a:lnSpc>
              <a:buNone/>
            </a:pPr>
            <a:r>
              <a:rPr lang="en-US" altLang="zh-CN" sz="700" b="0" dirty="0"/>
              <a:t>21</a:t>
            </a:r>
            <a:endParaRPr lang="en-US" altLang="zh-CN" sz="700" b="0" dirty="0"/>
          </a:p>
        </p:txBody>
      </p:sp>
      <p:sp>
        <p:nvSpPr>
          <p:cNvPr id="177170" name="Rectangle 18" descr="19"/>
          <p:cNvSpPr/>
          <p:nvPr/>
        </p:nvSpPr>
        <p:spPr>
          <a:xfrm>
            <a:off x="990600" y="347662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07/11</a:t>
            </a:r>
            <a:endParaRPr lang="en-US" altLang="zh-CN" sz="700" b="0" dirty="0"/>
          </a:p>
        </p:txBody>
      </p:sp>
      <p:sp>
        <p:nvSpPr>
          <p:cNvPr id="177171" name="Rectangle 17" descr="20"/>
          <p:cNvSpPr/>
          <p:nvPr/>
        </p:nvSpPr>
        <p:spPr>
          <a:xfrm>
            <a:off x="1485900" y="347662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07/31</a:t>
            </a:r>
            <a:endParaRPr lang="en-US" altLang="zh-CN" sz="700" b="0" dirty="0"/>
          </a:p>
        </p:txBody>
      </p:sp>
      <p:sp>
        <p:nvSpPr>
          <p:cNvPr id="177172" name="Line 22"/>
          <p:cNvSpPr/>
          <p:nvPr/>
        </p:nvSpPr>
        <p:spPr>
          <a:xfrm>
            <a:off x="990600" y="3067050"/>
            <a:ext cx="990600" cy="0"/>
          </a:xfrm>
          <a:prstGeom prst="line">
            <a:avLst/>
          </a:prstGeom>
          <a:ln w="28575" cap="sq" cmpd="sng">
            <a:solidFill>
              <a:schemeClr val="tx1"/>
            </a:solidFill>
            <a:prstDash val="solid"/>
            <a:headEnd type="none" w="med" len="med"/>
            <a:tailEnd type="none" w="med" len="med"/>
          </a:ln>
        </p:spPr>
      </p:sp>
      <p:sp>
        <p:nvSpPr>
          <p:cNvPr id="177173" name="Line 23"/>
          <p:cNvSpPr/>
          <p:nvPr/>
        </p:nvSpPr>
        <p:spPr>
          <a:xfrm>
            <a:off x="990600" y="3295650"/>
            <a:ext cx="990600" cy="0"/>
          </a:xfrm>
          <a:prstGeom prst="line">
            <a:avLst/>
          </a:prstGeom>
          <a:ln w="12700" cap="flat" cmpd="sng">
            <a:solidFill>
              <a:schemeClr val="tx1"/>
            </a:solidFill>
            <a:prstDash val="solid"/>
            <a:headEnd type="none" w="med" len="med"/>
            <a:tailEnd type="none" w="med" len="med"/>
          </a:ln>
        </p:spPr>
      </p:sp>
      <p:sp>
        <p:nvSpPr>
          <p:cNvPr id="177174" name="Line 24"/>
          <p:cNvSpPr/>
          <p:nvPr/>
        </p:nvSpPr>
        <p:spPr>
          <a:xfrm>
            <a:off x="990600" y="3476625"/>
            <a:ext cx="990600" cy="0"/>
          </a:xfrm>
          <a:prstGeom prst="line">
            <a:avLst/>
          </a:prstGeom>
          <a:ln w="12700" cap="flat" cmpd="sng">
            <a:solidFill>
              <a:schemeClr val="tx1"/>
            </a:solidFill>
            <a:prstDash val="solid"/>
            <a:headEnd type="none" w="med" len="med"/>
            <a:tailEnd type="none" w="med" len="med"/>
          </a:ln>
        </p:spPr>
      </p:sp>
      <p:sp>
        <p:nvSpPr>
          <p:cNvPr id="177175" name="Line 25"/>
          <p:cNvSpPr/>
          <p:nvPr/>
        </p:nvSpPr>
        <p:spPr>
          <a:xfrm>
            <a:off x="990600" y="3657600"/>
            <a:ext cx="990600" cy="0"/>
          </a:xfrm>
          <a:prstGeom prst="line">
            <a:avLst/>
          </a:prstGeom>
          <a:ln w="28575" cap="sq" cmpd="sng">
            <a:solidFill>
              <a:schemeClr val="tx1"/>
            </a:solidFill>
            <a:prstDash val="solid"/>
            <a:headEnd type="none" w="med" len="med"/>
            <a:tailEnd type="none" w="med" len="med"/>
          </a:ln>
        </p:spPr>
      </p:sp>
      <p:sp>
        <p:nvSpPr>
          <p:cNvPr id="177176" name="Line 26"/>
          <p:cNvSpPr/>
          <p:nvPr/>
        </p:nvSpPr>
        <p:spPr>
          <a:xfrm>
            <a:off x="990600" y="3067050"/>
            <a:ext cx="0" cy="590550"/>
          </a:xfrm>
          <a:prstGeom prst="line">
            <a:avLst/>
          </a:prstGeom>
          <a:ln w="28575" cap="sq" cmpd="sng">
            <a:solidFill>
              <a:schemeClr val="tx1"/>
            </a:solidFill>
            <a:prstDash val="solid"/>
            <a:headEnd type="none" w="med" len="med"/>
            <a:tailEnd type="none" w="med" len="med"/>
          </a:ln>
        </p:spPr>
      </p:sp>
      <p:sp>
        <p:nvSpPr>
          <p:cNvPr id="177177" name="Line 27"/>
          <p:cNvSpPr/>
          <p:nvPr/>
        </p:nvSpPr>
        <p:spPr>
          <a:xfrm>
            <a:off x="1981200" y="3067050"/>
            <a:ext cx="0" cy="590550"/>
          </a:xfrm>
          <a:prstGeom prst="line">
            <a:avLst/>
          </a:prstGeom>
          <a:ln w="28575" cap="sq" cmpd="sng">
            <a:solidFill>
              <a:schemeClr val="tx1"/>
            </a:solidFill>
            <a:prstDash val="solid"/>
            <a:headEnd type="none" w="med" len="med"/>
            <a:tailEnd type="none" w="med" len="med"/>
          </a:ln>
        </p:spPr>
      </p:sp>
      <p:sp>
        <p:nvSpPr>
          <p:cNvPr id="177178" name="Line 28"/>
          <p:cNvSpPr/>
          <p:nvPr/>
        </p:nvSpPr>
        <p:spPr>
          <a:xfrm>
            <a:off x="1485900" y="3295650"/>
            <a:ext cx="0" cy="361950"/>
          </a:xfrm>
          <a:prstGeom prst="line">
            <a:avLst/>
          </a:prstGeom>
          <a:ln w="12700" cap="flat" cmpd="sng">
            <a:solidFill>
              <a:schemeClr val="tx1"/>
            </a:solidFill>
            <a:prstDash val="solid"/>
            <a:headEnd type="none" w="med" len="med"/>
            <a:tailEnd type="none" w="med" len="med"/>
          </a:ln>
        </p:spPr>
      </p:sp>
      <p:sp>
        <p:nvSpPr>
          <p:cNvPr id="177179" name="Rectangle 34" descr="28"/>
          <p:cNvSpPr/>
          <p:nvPr/>
        </p:nvSpPr>
        <p:spPr>
          <a:xfrm>
            <a:off x="2438400" y="1562100"/>
            <a:ext cx="990600" cy="228600"/>
          </a:xfrm>
          <a:prstGeom prst="rect">
            <a:avLst/>
          </a:prstGeom>
          <a:noFill/>
          <a:ln w="19050">
            <a:noFill/>
          </a:ln>
        </p:spPr>
        <p:txBody>
          <a:bodyPr lIns="0" rIns="0"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50000"/>
              </a:lnSpc>
              <a:buNone/>
            </a:pPr>
            <a:r>
              <a:rPr lang="zh-CN" altLang="en-US" sz="1200" dirty="0"/>
              <a:t>结构概要设计</a:t>
            </a:r>
            <a:endParaRPr lang="zh-CN" altLang="en-US" sz="1200" dirty="0"/>
          </a:p>
        </p:txBody>
      </p:sp>
      <p:sp>
        <p:nvSpPr>
          <p:cNvPr id="177180" name="Rectangle 33" descr="29"/>
          <p:cNvSpPr/>
          <p:nvPr/>
        </p:nvSpPr>
        <p:spPr>
          <a:xfrm>
            <a:off x="2438400" y="179070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endParaRPr lang="zh-CN" altLang="zh-CN" sz="700" b="0" dirty="0"/>
          </a:p>
        </p:txBody>
      </p:sp>
      <p:sp>
        <p:nvSpPr>
          <p:cNvPr id="177181" name="Rectangle 32" descr="30"/>
          <p:cNvSpPr/>
          <p:nvPr/>
        </p:nvSpPr>
        <p:spPr>
          <a:xfrm>
            <a:off x="2933700" y="1790700"/>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r" eaLnBrk="1" hangingPunct="1">
              <a:lnSpc>
                <a:spcPct val="50000"/>
              </a:lnSpc>
              <a:buNone/>
            </a:pPr>
            <a:r>
              <a:rPr lang="en-US" altLang="zh-CN" sz="700" b="0" dirty="0"/>
              <a:t>7</a:t>
            </a:r>
            <a:endParaRPr lang="en-US" altLang="zh-CN" sz="700" b="0" dirty="0"/>
          </a:p>
        </p:txBody>
      </p:sp>
      <p:sp>
        <p:nvSpPr>
          <p:cNvPr id="177182" name="Rectangle 31" descr="31"/>
          <p:cNvSpPr/>
          <p:nvPr/>
        </p:nvSpPr>
        <p:spPr>
          <a:xfrm>
            <a:off x="2438400" y="197167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08/01</a:t>
            </a:r>
            <a:endParaRPr lang="en-US" altLang="zh-CN" sz="700" b="0" dirty="0"/>
          </a:p>
        </p:txBody>
      </p:sp>
      <p:sp>
        <p:nvSpPr>
          <p:cNvPr id="177183" name="Rectangle 30" descr="32"/>
          <p:cNvSpPr/>
          <p:nvPr/>
        </p:nvSpPr>
        <p:spPr>
          <a:xfrm>
            <a:off x="2933700" y="1971675"/>
            <a:ext cx="495300" cy="180975"/>
          </a:xfrm>
          <a:prstGeom prst="rect">
            <a:avLst/>
          </a:prstGeom>
          <a:noFill/>
          <a:ln w="19050">
            <a:noFill/>
          </a:ln>
        </p:spPr>
        <p:txBody>
          <a:bodyPr anchor="b"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50000"/>
              </a:lnSpc>
              <a:buNone/>
            </a:pPr>
            <a:r>
              <a:rPr lang="en-US" altLang="zh-CN" sz="700" b="0" dirty="0"/>
              <a:t>08/07</a:t>
            </a:r>
            <a:endParaRPr lang="en-US" altLang="zh-CN" sz="700" b="0" dirty="0"/>
          </a:p>
        </p:txBody>
      </p:sp>
      <p:sp>
        <p:nvSpPr>
          <p:cNvPr id="177184" name="Line 35"/>
          <p:cNvSpPr/>
          <p:nvPr/>
        </p:nvSpPr>
        <p:spPr>
          <a:xfrm>
            <a:off x="2438400" y="1562100"/>
            <a:ext cx="990600" cy="0"/>
          </a:xfrm>
          <a:prstGeom prst="line">
            <a:avLst/>
          </a:prstGeom>
          <a:ln w="28575" cap="sq" cmpd="sng">
            <a:solidFill>
              <a:srgbClr val="0033CC"/>
            </a:solidFill>
            <a:prstDash val="solid"/>
            <a:headEnd type="none" w="med" len="med"/>
            <a:tailEnd type="none" w="med" len="med"/>
          </a:ln>
        </p:spPr>
      </p:sp>
      <p:sp>
        <p:nvSpPr>
          <p:cNvPr id="177185" name="Line 36"/>
          <p:cNvSpPr/>
          <p:nvPr/>
        </p:nvSpPr>
        <p:spPr>
          <a:xfrm>
            <a:off x="2438400" y="1790700"/>
            <a:ext cx="990600" cy="0"/>
          </a:xfrm>
          <a:prstGeom prst="line">
            <a:avLst/>
          </a:prstGeom>
          <a:ln w="12700" cap="flat" cmpd="sng">
            <a:solidFill>
              <a:srgbClr val="0033CC"/>
            </a:solidFill>
            <a:prstDash val="solid"/>
            <a:headEnd type="none" w="med" len="med"/>
            <a:tailEnd type="none" w="med" len="med"/>
          </a:ln>
        </p:spPr>
      </p:sp>
      <p:sp>
        <p:nvSpPr>
          <p:cNvPr id="177186" name="Line 37"/>
          <p:cNvSpPr/>
          <p:nvPr/>
        </p:nvSpPr>
        <p:spPr>
          <a:xfrm>
            <a:off x="2438400" y="1971675"/>
            <a:ext cx="990600" cy="0"/>
          </a:xfrm>
          <a:prstGeom prst="line">
            <a:avLst/>
          </a:prstGeom>
          <a:ln w="12700" cap="flat" cmpd="sng">
            <a:solidFill>
              <a:srgbClr val="0033CC"/>
            </a:solidFill>
            <a:prstDash val="solid"/>
            <a:headEnd type="none" w="med" len="med"/>
            <a:tailEnd type="none" w="med" len="med"/>
          </a:ln>
        </p:spPr>
      </p:sp>
      <p:sp>
        <p:nvSpPr>
          <p:cNvPr id="177187" name="Line 38"/>
          <p:cNvSpPr/>
          <p:nvPr/>
        </p:nvSpPr>
        <p:spPr>
          <a:xfrm>
            <a:off x="2933700" y="1790700"/>
            <a:ext cx="0" cy="361950"/>
          </a:xfrm>
          <a:prstGeom prst="line">
            <a:avLst/>
          </a:prstGeom>
          <a:ln w="12700" cap="flat" cmpd="sng">
            <a:solidFill>
              <a:srgbClr val="0033CC"/>
            </a:solidFill>
            <a:prstDash val="solid"/>
            <a:headEnd type="none" w="med" len="med"/>
            <a:tailEnd type="none" w="med" len="med"/>
          </a:ln>
        </p:spPr>
      </p:sp>
      <p:sp>
        <p:nvSpPr>
          <p:cNvPr id="177188" name="Line 39"/>
          <p:cNvSpPr/>
          <p:nvPr/>
        </p:nvSpPr>
        <p:spPr>
          <a:xfrm>
            <a:off x="2438400" y="1562100"/>
            <a:ext cx="0" cy="590550"/>
          </a:xfrm>
          <a:prstGeom prst="line">
            <a:avLst/>
          </a:prstGeom>
          <a:ln w="28575" cap="sq" cmpd="sng">
            <a:solidFill>
              <a:srgbClr val="0033CC"/>
            </a:solidFill>
            <a:prstDash val="solid"/>
            <a:headEnd type="none" w="med" len="med"/>
            <a:tailEnd type="none" w="med" len="med"/>
          </a:ln>
        </p:spPr>
      </p:sp>
      <p:sp>
        <p:nvSpPr>
          <p:cNvPr id="177189" name="Line 40"/>
          <p:cNvSpPr/>
          <p:nvPr/>
        </p:nvSpPr>
        <p:spPr>
          <a:xfrm>
            <a:off x="3429000" y="1562100"/>
            <a:ext cx="0" cy="590550"/>
          </a:xfrm>
          <a:prstGeom prst="line">
            <a:avLst/>
          </a:prstGeom>
          <a:ln w="28575" cap="sq" cmpd="sng">
            <a:solidFill>
              <a:srgbClr val="0033CC"/>
            </a:solidFill>
            <a:prstDash val="solid"/>
            <a:headEnd type="none" w="med" len="med"/>
            <a:tailEnd type="none" w="med" len="med"/>
          </a:ln>
        </p:spPr>
      </p:sp>
      <p:sp>
        <p:nvSpPr>
          <p:cNvPr id="177190" name="Line 41"/>
          <p:cNvSpPr/>
          <p:nvPr/>
        </p:nvSpPr>
        <p:spPr>
          <a:xfrm>
            <a:off x="2438400" y="2152650"/>
            <a:ext cx="990600" cy="0"/>
          </a:xfrm>
          <a:prstGeom prst="line">
            <a:avLst/>
          </a:prstGeom>
          <a:ln w="28575" cap="sq" cmpd="sng">
            <a:solidFill>
              <a:srgbClr val="0033CC"/>
            </a:solidFill>
            <a:prstDash val="solid"/>
            <a:headEnd type="none" w="med" len="med"/>
            <a:tailEnd type="none" w="med" len="med"/>
          </a:ln>
        </p:spPr>
      </p:sp>
      <p:graphicFrame>
        <p:nvGraphicFramePr>
          <p:cNvPr id="1336362" name="Group 42"/>
          <p:cNvGraphicFramePr>
            <a:graphicFrameLocks noGrp="1"/>
          </p:cNvGraphicFramePr>
          <p:nvPr/>
        </p:nvGraphicFramePr>
        <p:xfrm>
          <a:off x="3657600" y="156210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详细设计</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7</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08/08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08/14</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r>
            </a:tbl>
          </a:graphicData>
        </a:graphic>
      </p:graphicFrame>
      <p:graphicFrame>
        <p:nvGraphicFramePr>
          <p:cNvPr id="1336561" name="Group 241"/>
          <p:cNvGraphicFramePr>
            <a:graphicFrameLocks noGrp="1"/>
          </p:cNvGraphicFramePr>
          <p:nvPr/>
        </p:nvGraphicFramePr>
        <p:xfrm>
          <a:off x="2438400" y="306705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硬件概要设计</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28575"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08/01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08/08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r>
            </a:tbl>
          </a:graphicData>
        </a:graphic>
      </p:graphicFrame>
      <p:graphicFrame>
        <p:nvGraphicFramePr>
          <p:cNvPr id="1336562" name="Group 242"/>
          <p:cNvGraphicFramePr>
            <a:graphicFrameLocks noGrp="1"/>
          </p:cNvGraphicFramePr>
          <p:nvPr/>
        </p:nvGraphicFramePr>
        <p:xfrm>
          <a:off x="2438400" y="445770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软件概要设计</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08/01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L="0" marR="0" marT="46800" marB="46800"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graphicFrame>
        <p:nvGraphicFramePr>
          <p:cNvPr id="1336401" name="Group 81"/>
          <p:cNvGraphicFramePr>
            <a:graphicFrameLocks noGrp="1"/>
          </p:cNvGraphicFramePr>
          <p:nvPr/>
        </p:nvGraphicFramePr>
        <p:xfrm>
          <a:off x="3657600" y="306705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详细设计</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28575"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08/09</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r>
            </a:tbl>
          </a:graphicData>
        </a:graphic>
      </p:graphicFrame>
      <p:graphicFrame>
        <p:nvGraphicFramePr>
          <p:cNvPr id="1336414" name="Group 94"/>
          <p:cNvGraphicFramePr>
            <a:graphicFrameLocks noGrp="1"/>
          </p:cNvGraphicFramePr>
          <p:nvPr/>
        </p:nvGraphicFramePr>
        <p:xfrm>
          <a:off x="3657600" y="445770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详细设计</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9</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08/12</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graphicFrame>
        <p:nvGraphicFramePr>
          <p:cNvPr id="1336427" name="Group 107"/>
          <p:cNvGraphicFramePr>
            <a:graphicFrameLocks noGrp="1"/>
          </p:cNvGraphicFramePr>
          <p:nvPr/>
        </p:nvGraphicFramePr>
        <p:xfrm>
          <a:off x="7543800" y="306705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集成测试</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09/11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09/20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36440" name="Group 120"/>
          <p:cNvGraphicFramePr>
            <a:graphicFrameLocks noGrp="1"/>
          </p:cNvGraphicFramePr>
          <p:nvPr/>
        </p:nvGraphicFramePr>
        <p:xfrm>
          <a:off x="7924800" y="445770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后续活动</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41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09/21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10/31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77282" name="AutoShape 133"/>
          <p:cNvCxnSpPr>
            <a:stCxn id="177167" idx="3"/>
            <a:endCxn id="177180" idx="1"/>
          </p:cNvCxnSpPr>
          <p:nvPr/>
        </p:nvCxnSpPr>
        <p:spPr>
          <a:xfrm flipV="1">
            <a:off x="1981200" y="1881188"/>
            <a:ext cx="457200" cy="1300162"/>
          </a:xfrm>
          <a:prstGeom prst="bentConnector3">
            <a:avLst>
              <a:gd name="adj1" fmla="val 50000"/>
            </a:avLst>
          </a:prstGeom>
          <a:ln w="28575" cap="flat" cmpd="sng">
            <a:solidFill>
              <a:schemeClr val="folHlink"/>
            </a:solidFill>
            <a:prstDash val="solid"/>
            <a:miter/>
            <a:headEnd type="none" w="med" len="med"/>
            <a:tailEnd type="triangle" w="med" len="med"/>
          </a:ln>
        </p:spPr>
      </p:cxnSp>
      <p:cxnSp>
        <p:nvCxnSpPr>
          <p:cNvPr id="177283" name="AutoShape 134"/>
          <p:cNvCxnSpPr>
            <a:stCxn id="177169" idx="3"/>
          </p:cNvCxnSpPr>
          <p:nvPr/>
        </p:nvCxnSpPr>
        <p:spPr>
          <a:xfrm>
            <a:off x="1981200" y="3386138"/>
            <a:ext cx="457200" cy="0"/>
          </a:xfrm>
          <a:prstGeom prst="straightConnector1">
            <a:avLst/>
          </a:prstGeom>
          <a:ln w="28575" cap="flat" cmpd="sng">
            <a:solidFill>
              <a:schemeClr val="folHlink"/>
            </a:solidFill>
            <a:prstDash val="solid"/>
            <a:headEnd type="none" w="med" len="med"/>
            <a:tailEnd type="triangle" w="med" len="med"/>
          </a:ln>
        </p:spPr>
      </p:cxnSp>
      <p:cxnSp>
        <p:nvCxnSpPr>
          <p:cNvPr id="177284" name="AutoShape 135"/>
          <p:cNvCxnSpPr>
            <a:stCxn id="177181" idx="3"/>
          </p:cNvCxnSpPr>
          <p:nvPr/>
        </p:nvCxnSpPr>
        <p:spPr>
          <a:xfrm>
            <a:off x="3429000" y="1881188"/>
            <a:ext cx="228600" cy="0"/>
          </a:xfrm>
          <a:prstGeom prst="straightConnector1">
            <a:avLst/>
          </a:prstGeom>
          <a:ln w="28575" cap="flat" cmpd="sng">
            <a:solidFill>
              <a:schemeClr val="folHlink"/>
            </a:solidFill>
            <a:prstDash val="solid"/>
            <a:headEnd type="none" w="med" len="med"/>
            <a:tailEnd type="triangle" w="med" len="med"/>
          </a:ln>
        </p:spPr>
      </p:cxnSp>
      <p:cxnSp>
        <p:nvCxnSpPr>
          <p:cNvPr id="177285" name="AutoShape 136"/>
          <p:cNvCxnSpPr/>
          <p:nvPr/>
        </p:nvCxnSpPr>
        <p:spPr>
          <a:xfrm>
            <a:off x="3429000" y="3386138"/>
            <a:ext cx="228600" cy="0"/>
          </a:xfrm>
          <a:prstGeom prst="straightConnector1">
            <a:avLst/>
          </a:prstGeom>
          <a:ln w="28575" cap="flat" cmpd="sng">
            <a:solidFill>
              <a:schemeClr val="folHlink"/>
            </a:solidFill>
            <a:prstDash val="solid"/>
            <a:headEnd type="none" w="med" len="med"/>
            <a:tailEnd type="triangle" w="med" len="med"/>
          </a:ln>
        </p:spPr>
      </p:cxnSp>
      <p:graphicFrame>
        <p:nvGraphicFramePr>
          <p:cNvPr id="1336457" name="Group 137"/>
          <p:cNvGraphicFramePr>
            <a:graphicFrameLocks noGrp="1"/>
          </p:cNvGraphicFramePr>
          <p:nvPr/>
        </p:nvGraphicFramePr>
        <p:xfrm>
          <a:off x="4876800" y="306705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 PCB</a:t>
                      </a:r>
                      <a:endParaRPr kumimoji="0" lang="en-US" altLang="zh-CN"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28575"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08/19</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08/26</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r>
            </a:tbl>
          </a:graphicData>
        </a:graphic>
      </p:graphicFrame>
      <p:graphicFrame>
        <p:nvGraphicFramePr>
          <p:cNvPr id="1336470" name="Group 150"/>
          <p:cNvGraphicFramePr>
            <a:graphicFrameLocks noGrp="1"/>
          </p:cNvGraphicFramePr>
          <p:nvPr/>
        </p:nvGraphicFramePr>
        <p:xfrm>
          <a:off x="4876800" y="445770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编码</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08/31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cxnSp>
        <p:nvCxnSpPr>
          <p:cNvPr id="177312" name="AutoShape 163"/>
          <p:cNvCxnSpPr/>
          <p:nvPr/>
        </p:nvCxnSpPr>
        <p:spPr>
          <a:xfrm>
            <a:off x="4648200" y="1881188"/>
            <a:ext cx="228600" cy="0"/>
          </a:xfrm>
          <a:prstGeom prst="straightConnector1">
            <a:avLst/>
          </a:prstGeom>
          <a:ln w="28575" cap="flat" cmpd="sng">
            <a:solidFill>
              <a:schemeClr val="folHlink"/>
            </a:solidFill>
            <a:prstDash val="solid"/>
            <a:headEnd type="none" w="med" len="med"/>
            <a:tailEnd type="triangle" w="med" len="med"/>
          </a:ln>
        </p:spPr>
      </p:cxnSp>
      <p:cxnSp>
        <p:nvCxnSpPr>
          <p:cNvPr id="177313" name="AutoShape 164"/>
          <p:cNvCxnSpPr/>
          <p:nvPr/>
        </p:nvCxnSpPr>
        <p:spPr>
          <a:xfrm>
            <a:off x="4648200" y="3386138"/>
            <a:ext cx="228600" cy="0"/>
          </a:xfrm>
          <a:prstGeom prst="straightConnector1">
            <a:avLst/>
          </a:prstGeom>
          <a:ln w="28575" cap="flat" cmpd="sng">
            <a:solidFill>
              <a:schemeClr val="folHlink"/>
            </a:solidFill>
            <a:prstDash val="solid"/>
            <a:headEnd type="none" w="med" len="med"/>
            <a:tailEnd type="triangle" w="med" len="med"/>
          </a:ln>
        </p:spPr>
      </p:cxnSp>
      <p:cxnSp>
        <p:nvCxnSpPr>
          <p:cNvPr id="177314" name="AutoShape 165"/>
          <p:cNvCxnSpPr/>
          <p:nvPr/>
        </p:nvCxnSpPr>
        <p:spPr>
          <a:xfrm>
            <a:off x="5867400" y="1881188"/>
            <a:ext cx="228600" cy="0"/>
          </a:xfrm>
          <a:prstGeom prst="straightConnector1">
            <a:avLst/>
          </a:prstGeom>
          <a:ln w="28575" cap="flat" cmpd="sng">
            <a:solidFill>
              <a:schemeClr val="folHlink"/>
            </a:solidFill>
            <a:prstDash val="solid"/>
            <a:headEnd type="none" w="med" len="med"/>
            <a:tailEnd type="triangle" w="med" len="med"/>
          </a:ln>
        </p:spPr>
      </p:cxnSp>
      <p:cxnSp>
        <p:nvCxnSpPr>
          <p:cNvPr id="177315" name="AutoShape 166"/>
          <p:cNvCxnSpPr/>
          <p:nvPr/>
        </p:nvCxnSpPr>
        <p:spPr>
          <a:xfrm>
            <a:off x="5867400" y="3386138"/>
            <a:ext cx="228600" cy="0"/>
          </a:xfrm>
          <a:prstGeom prst="straightConnector1">
            <a:avLst/>
          </a:prstGeom>
          <a:ln w="28575" cap="flat" cmpd="sng">
            <a:solidFill>
              <a:schemeClr val="folHlink"/>
            </a:solidFill>
            <a:prstDash val="solid"/>
            <a:headEnd type="none" w="med" len="med"/>
            <a:tailEnd type="triangle" w="med" len="med"/>
          </a:ln>
        </p:spPr>
      </p:cxnSp>
      <p:cxnSp>
        <p:nvCxnSpPr>
          <p:cNvPr id="177316" name="AutoShape 167"/>
          <p:cNvCxnSpPr/>
          <p:nvPr/>
        </p:nvCxnSpPr>
        <p:spPr>
          <a:xfrm>
            <a:off x="7086600" y="1881188"/>
            <a:ext cx="457200" cy="1300162"/>
          </a:xfrm>
          <a:prstGeom prst="bentConnector3">
            <a:avLst>
              <a:gd name="adj1" fmla="val 50000"/>
            </a:avLst>
          </a:prstGeom>
          <a:ln w="28575" cap="flat" cmpd="sng">
            <a:solidFill>
              <a:schemeClr val="folHlink"/>
            </a:solidFill>
            <a:prstDash val="solid"/>
            <a:miter/>
            <a:headEnd type="none" w="med" len="med"/>
            <a:tailEnd type="triangle" w="med" len="med"/>
          </a:ln>
        </p:spPr>
      </p:cxnSp>
      <p:cxnSp>
        <p:nvCxnSpPr>
          <p:cNvPr id="177317" name="AutoShape 168"/>
          <p:cNvCxnSpPr/>
          <p:nvPr/>
        </p:nvCxnSpPr>
        <p:spPr>
          <a:xfrm>
            <a:off x="7086600" y="3386138"/>
            <a:ext cx="457200" cy="0"/>
          </a:xfrm>
          <a:prstGeom prst="straightConnector1">
            <a:avLst/>
          </a:prstGeom>
          <a:ln w="28575" cap="flat" cmpd="sng">
            <a:solidFill>
              <a:schemeClr val="folHlink"/>
            </a:solidFill>
            <a:prstDash val="solid"/>
            <a:headEnd type="none" w="med" len="med"/>
            <a:tailEnd type="triangle" w="med" len="med"/>
          </a:ln>
        </p:spPr>
      </p:cxnSp>
      <p:cxnSp>
        <p:nvCxnSpPr>
          <p:cNvPr id="177318" name="AutoShape 170"/>
          <p:cNvCxnSpPr/>
          <p:nvPr/>
        </p:nvCxnSpPr>
        <p:spPr>
          <a:xfrm rot="-5400000" flipH="1">
            <a:off x="838200" y="2476500"/>
            <a:ext cx="685800" cy="533400"/>
          </a:xfrm>
          <a:prstGeom prst="bentConnector3">
            <a:avLst>
              <a:gd name="adj1" fmla="val 50000"/>
            </a:avLst>
          </a:prstGeom>
          <a:ln w="38100" cap="flat" cmpd="sng">
            <a:solidFill>
              <a:srgbClr val="FF0000"/>
            </a:solidFill>
            <a:prstDash val="solid"/>
            <a:miter/>
            <a:headEnd type="none" w="med" len="med"/>
            <a:tailEnd type="triangle" w="med" len="med"/>
          </a:ln>
        </p:spPr>
      </p:cxnSp>
      <p:cxnSp>
        <p:nvCxnSpPr>
          <p:cNvPr id="177319" name="AutoShape 171"/>
          <p:cNvCxnSpPr/>
          <p:nvPr/>
        </p:nvCxnSpPr>
        <p:spPr>
          <a:xfrm>
            <a:off x="1981200" y="3586163"/>
            <a:ext cx="457200" cy="1209675"/>
          </a:xfrm>
          <a:prstGeom prst="bentConnector3">
            <a:avLst>
              <a:gd name="adj1" fmla="val 50000"/>
            </a:avLst>
          </a:prstGeom>
          <a:ln w="38100" cap="flat" cmpd="sng">
            <a:solidFill>
              <a:srgbClr val="FF0000"/>
            </a:solidFill>
            <a:prstDash val="solid"/>
            <a:miter/>
            <a:headEnd type="none" w="med" len="med"/>
            <a:tailEnd type="triangle" w="med" len="med"/>
          </a:ln>
        </p:spPr>
      </p:cxnSp>
      <p:cxnSp>
        <p:nvCxnSpPr>
          <p:cNvPr id="177320" name="AutoShape 172"/>
          <p:cNvCxnSpPr/>
          <p:nvPr/>
        </p:nvCxnSpPr>
        <p:spPr>
          <a:xfrm>
            <a:off x="3429000" y="4795838"/>
            <a:ext cx="228600" cy="0"/>
          </a:xfrm>
          <a:prstGeom prst="straightConnector1">
            <a:avLst/>
          </a:prstGeom>
          <a:ln w="38100" cap="flat" cmpd="sng">
            <a:solidFill>
              <a:srgbClr val="FF0000"/>
            </a:solidFill>
            <a:prstDash val="solid"/>
            <a:headEnd type="none" w="med" len="med"/>
            <a:tailEnd type="triangle" w="med" len="med"/>
          </a:ln>
        </p:spPr>
      </p:cxnSp>
      <p:cxnSp>
        <p:nvCxnSpPr>
          <p:cNvPr id="177321" name="AutoShape 173"/>
          <p:cNvCxnSpPr/>
          <p:nvPr/>
        </p:nvCxnSpPr>
        <p:spPr>
          <a:xfrm>
            <a:off x="4648200" y="4795838"/>
            <a:ext cx="228600" cy="0"/>
          </a:xfrm>
          <a:prstGeom prst="straightConnector1">
            <a:avLst/>
          </a:prstGeom>
          <a:ln w="38100" cap="flat" cmpd="sng">
            <a:solidFill>
              <a:srgbClr val="FF0000"/>
            </a:solidFill>
            <a:prstDash val="solid"/>
            <a:headEnd type="none" w="med" len="med"/>
            <a:tailEnd type="triangle" w="med" len="med"/>
          </a:ln>
        </p:spPr>
      </p:cxnSp>
      <p:cxnSp>
        <p:nvCxnSpPr>
          <p:cNvPr id="177322" name="AutoShape 174"/>
          <p:cNvCxnSpPr/>
          <p:nvPr/>
        </p:nvCxnSpPr>
        <p:spPr>
          <a:xfrm>
            <a:off x="5867400" y="4795838"/>
            <a:ext cx="228600" cy="0"/>
          </a:xfrm>
          <a:prstGeom prst="straightConnector1">
            <a:avLst/>
          </a:prstGeom>
          <a:ln w="38100" cap="flat" cmpd="sng">
            <a:solidFill>
              <a:srgbClr val="FF0000"/>
            </a:solidFill>
            <a:prstDash val="solid"/>
            <a:headEnd type="none" w="med" len="med"/>
            <a:tailEnd type="triangle" w="med" len="med"/>
          </a:ln>
        </p:spPr>
      </p:cxnSp>
      <p:cxnSp>
        <p:nvCxnSpPr>
          <p:cNvPr id="177323" name="AutoShape 175"/>
          <p:cNvCxnSpPr/>
          <p:nvPr/>
        </p:nvCxnSpPr>
        <p:spPr>
          <a:xfrm flipV="1">
            <a:off x="7086600" y="3586163"/>
            <a:ext cx="457200" cy="1209675"/>
          </a:xfrm>
          <a:prstGeom prst="bentConnector3">
            <a:avLst>
              <a:gd name="adj1" fmla="val 50000"/>
            </a:avLst>
          </a:prstGeom>
          <a:ln w="38100" cap="flat" cmpd="sng">
            <a:solidFill>
              <a:srgbClr val="FF0000"/>
            </a:solidFill>
            <a:prstDash val="solid"/>
            <a:miter/>
            <a:headEnd type="none" w="med" len="med"/>
            <a:tailEnd type="triangle" w="med" len="med"/>
          </a:ln>
        </p:spPr>
      </p:cxnSp>
      <p:cxnSp>
        <p:nvCxnSpPr>
          <p:cNvPr id="177324" name="AutoShape 176"/>
          <p:cNvCxnSpPr/>
          <p:nvPr/>
        </p:nvCxnSpPr>
        <p:spPr>
          <a:xfrm rot="-5400000" flipH="1">
            <a:off x="7820025" y="3886200"/>
            <a:ext cx="800100" cy="381000"/>
          </a:xfrm>
          <a:prstGeom prst="bentConnector3">
            <a:avLst>
              <a:gd name="adj1" fmla="val 50000"/>
            </a:avLst>
          </a:prstGeom>
          <a:ln w="38100" cap="flat" cmpd="sng">
            <a:solidFill>
              <a:srgbClr val="FF0000"/>
            </a:solidFill>
            <a:prstDash val="solid"/>
            <a:miter/>
            <a:headEnd type="none" w="med" len="med"/>
            <a:tailEnd type="triangle" w="med" len="med"/>
          </a:ln>
        </p:spPr>
      </p:cxnSp>
      <p:graphicFrame>
        <p:nvGraphicFramePr>
          <p:cNvPr id="1336497" name="Group 177"/>
          <p:cNvGraphicFramePr>
            <a:graphicFrameLocks noGrp="1"/>
          </p:cNvGraphicFramePr>
          <p:nvPr/>
        </p:nvGraphicFramePr>
        <p:xfrm>
          <a:off x="4876800" y="156210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制作</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6</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08/15</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r>
            </a:tbl>
          </a:graphicData>
        </a:graphic>
      </p:graphicFrame>
      <p:graphicFrame>
        <p:nvGraphicFramePr>
          <p:cNvPr id="1336510" name="Group 190"/>
          <p:cNvGraphicFramePr>
            <a:graphicFrameLocks noGrp="1"/>
          </p:cNvGraphicFramePr>
          <p:nvPr/>
        </p:nvGraphicFramePr>
        <p:xfrm>
          <a:off x="6096000" y="156210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结构测试</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28575"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7</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08/27</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33CC"/>
                      </a:solidFill>
                      <a:prstDash val="solid"/>
                      <a:round/>
                      <a:headEnd type="none" w="med" len="med"/>
                      <a:tailEnd type="none" w="med" len="med"/>
                    </a:lnL>
                    <a:lnR w="28575"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28575" cap="flat" cmpd="sng" algn="ctr">
                      <a:solidFill>
                        <a:srgbClr val="0033CC"/>
                      </a:solidFill>
                      <a:prstDash val="solid"/>
                      <a:round/>
                      <a:headEnd type="none" w="med" len="med"/>
                      <a:tailEnd type="none" w="med" len="med"/>
                    </a:lnB>
                    <a:lnTlToBr>
                      <a:noFill/>
                    </a:lnTlToBr>
                    <a:lnBlToTr>
                      <a:noFill/>
                    </a:lnBlToTr>
                    <a:noFill/>
                  </a:tcPr>
                </a:tc>
              </a:tr>
            </a:tbl>
          </a:graphicData>
        </a:graphic>
      </p:graphicFrame>
      <p:graphicFrame>
        <p:nvGraphicFramePr>
          <p:cNvPr id="1336523" name="Group 203"/>
          <p:cNvGraphicFramePr>
            <a:graphicFrameLocks noGrp="1"/>
          </p:cNvGraphicFramePr>
          <p:nvPr/>
        </p:nvGraphicFramePr>
        <p:xfrm>
          <a:off x="6096000" y="3067050"/>
          <a:ext cx="990600" cy="590550"/>
        </p:xfrm>
        <a:graphic>
          <a:graphicData uri="http://schemas.openxmlformats.org/drawingml/2006/table">
            <a:tbl>
              <a:tblPr/>
              <a:tblGrid>
                <a:gridCol w="495300"/>
                <a:gridCol w="495300"/>
              </a:tblGrid>
              <a:tr h="228600">
                <a:tc gridSpan="2">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硬件调试</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28575"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hMerge="1">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8</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12700" cap="flat" cmpd="sng" algn="ctr">
                      <a:solidFill>
                        <a:srgbClr val="0099CC"/>
                      </a:solidFill>
                      <a:prstDash val="solid"/>
                      <a:round/>
                      <a:headEnd type="none" w="med" len="med"/>
                      <a:tailEnd type="none" w="med" len="med"/>
                    </a:lnB>
                    <a:lnTlToBr>
                      <a:noFill/>
                    </a:lnTlToBr>
                    <a:lnBlToTr>
                      <a:noFill/>
                    </a:lnBlToTr>
                    <a:noFill/>
                  </a:tcPr>
                </a:tc>
              </a:tr>
              <a:tr h="1809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08/27</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0099CC"/>
                      </a:solidFill>
                      <a:prstDash val="solid"/>
                      <a:round/>
                      <a:headEnd type="none" w="med" len="med"/>
                      <a:tailEnd type="none" w="med" len="med"/>
                    </a:lnL>
                    <a:lnR w="12700"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09/03</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0099CC"/>
                      </a:solidFill>
                      <a:prstDash val="solid"/>
                      <a:round/>
                      <a:headEnd type="none" w="med" len="med"/>
                      <a:tailEnd type="none" w="med" len="med"/>
                    </a:lnL>
                    <a:lnR w="28575" cap="flat" cmpd="sng" algn="ctr">
                      <a:solidFill>
                        <a:srgbClr val="0099CC"/>
                      </a:solidFill>
                      <a:prstDash val="solid"/>
                      <a:round/>
                      <a:headEnd type="none" w="med" len="med"/>
                      <a:tailEnd type="none" w="med" len="med"/>
                    </a:lnR>
                    <a:lnT w="12700" cap="flat" cmpd="sng" algn="ctr">
                      <a:solidFill>
                        <a:srgbClr val="0099CC"/>
                      </a:solidFill>
                      <a:prstDash val="solid"/>
                      <a:round/>
                      <a:headEnd type="none" w="med" len="med"/>
                      <a:tailEnd type="none" w="med" len="med"/>
                    </a:lnT>
                    <a:lnB w="28575" cap="flat" cmpd="sng" algn="ctr">
                      <a:solidFill>
                        <a:srgbClr val="0099CC"/>
                      </a:solidFill>
                      <a:prstDash val="solid"/>
                      <a:round/>
                      <a:headEnd type="none" w="med" len="med"/>
                      <a:tailEnd type="none" w="med" len="med"/>
                    </a:lnB>
                    <a:lnTlToBr>
                      <a:noFill/>
                    </a:lnTlToBr>
                    <a:lnBlToTr>
                      <a:noFill/>
                    </a:lnBlToTr>
                    <a:noFill/>
                  </a:tcPr>
                </a:tc>
              </a:tr>
            </a:tbl>
          </a:graphicData>
        </a:graphic>
      </p:graphicFrame>
      <p:graphicFrame>
        <p:nvGraphicFramePr>
          <p:cNvPr id="1336536" name="Group 216"/>
          <p:cNvGraphicFramePr>
            <a:graphicFrameLocks noGrp="1"/>
          </p:cNvGraphicFramePr>
          <p:nvPr/>
        </p:nvGraphicFramePr>
        <p:xfrm>
          <a:off x="6096000" y="4457700"/>
          <a:ext cx="990600" cy="590550"/>
        </p:xfrm>
        <a:graphic>
          <a:graphicData uri="http://schemas.openxmlformats.org/drawingml/2006/table">
            <a:tbl>
              <a:tblPr/>
              <a:tblGrid>
                <a:gridCol w="495300"/>
                <a:gridCol w="495300"/>
              </a:tblGrid>
              <a:tr h="228600">
                <a:tc gridSpan="2">
                  <a:txBody>
                    <a:bodyPr/>
                    <a:lstStyle/>
                    <a:p>
                      <a:pPr marL="0" marR="0" lvl="0" indent="0" algn="ct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单元测试</a:t>
                      </a:r>
                      <a:endParaRPr kumimoji="0" lang="zh-CN" altLang="en-US" sz="12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hMerge="1">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endParaRPr kumimoji="0" lang="zh-CN"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10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09/01</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28575"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tx1"/>
                        </a:buClr>
                        <a:buSzTx/>
                        <a:buFont typeface="Wingdings" panose="05000000000000000000" pitchFamily="2" charset="2"/>
                        <a:buNone/>
                      </a:pPr>
                      <a:r>
                        <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rPr>
                        <a:t>09/10</a:t>
                      </a:r>
                      <a:endParaRPr kumimoji="0" lang="en-US" altLang="zh-CN" sz="700" b="0"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anchor="b" anchorCtr="1" horzOverflow="overflow">
                    <a:lnL w="127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177377" name="Line 229"/>
          <p:cNvSpPr/>
          <p:nvPr/>
        </p:nvSpPr>
        <p:spPr>
          <a:xfrm>
            <a:off x="1981200" y="933450"/>
            <a:ext cx="0" cy="4800600"/>
          </a:xfrm>
          <a:prstGeom prst="line">
            <a:avLst/>
          </a:prstGeom>
          <a:ln w="19050" cap="flat" cmpd="sng">
            <a:solidFill>
              <a:srgbClr val="FF3300"/>
            </a:solidFill>
            <a:prstDash val="dash"/>
            <a:headEnd type="none" w="med" len="med"/>
            <a:tailEnd type="none" w="med" len="med"/>
          </a:ln>
        </p:spPr>
      </p:sp>
      <p:sp>
        <p:nvSpPr>
          <p:cNvPr id="177378" name="Line 230"/>
          <p:cNvSpPr/>
          <p:nvPr/>
        </p:nvSpPr>
        <p:spPr>
          <a:xfrm>
            <a:off x="7543800" y="933450"/>
            <a:ext cx="0" cy="4800600"/>
          </a:xfrm>
          <a:prstGeom prst="line">
            <a:avLst/>
          </a:prstGeom>
          <a:ln w="19050" cap="flat" cmpd="sng">
            <a:solidFill>
              <a:srgbClr val="FF3300"/>
            </a:solidFill>
            <a:prstDash val="dash"/>
            <a:headEnd type="none" w="med" len="med"/>
            <a:tailEnd type="none" w="med" len="med"/>
          </a:ln>
        </p:spPr>
      </p:sp>
      <p:sp>
        <p:nvSpPr>
          <p:cNvPr id="177379" name="Line 231"/>
          <p:cNvSpPr/>
          <p:nvPr/>
        </p:nvSpPr>
        <p:spPr>
          <a:xfrm>
            <a:off x="1981200" y="1238250"/>
            <a:ext cx="5562600" cy="0"/>
          </a:xfrm>
          <a:prstGeom prst="line">
            <a:avLst/>
          </a:prstGeom>
          <a:ln w="19050" cap="flat" cmpd="sng">
            <a:solidFill>
              <a:srgbClr val="0033CC"/>
            </a:solidFill>
            <a:prstDash val="solid"/>
            <a:headEnd type="triangle" w="med" len="med"/>
            <a:tailEnd type="triangle" w="med" len="med"/>
          </a:ln>
        </p:spPr>
      </p:sp>
      <p:sp>
        <p:nvSpPr>
          <p:cNvPr id="177380" name="Text Box 232"/>
          <p:cNvSpPr txBox="1"/>
          <p:nvPr/>
        </p:nvSpPr>
        <p:spPr>
          <a:xfrm>
            <a:off x="2362200" y="933450"/>
            <a:ext cx="4876800" cy="33655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rgbClr val="0033CC"/>
                </a:solidFill>
                <a:latin typeface="黑体" panose="02010609060101010101" pitchFamily="49" charset="-122"/>
                <a:ea typeface="黑体" panose="02010609060101010101" pitchFamily="49" charset="-122"/>
              </a:rPr>
              <a:t>总的开发时间为</a:t>
            </a:r>
            <a:r>
              <a:rPr lang="en-US" altLang="zh-CN" sz="1600" b="0" dirty="0">
                <a:solidFill>
                  <a:srgbClr val="0033CC"/>
                </a:solidFill>
                <a:latin typeface="黑体" panose="02010609060101010101" pitchFamily="49" charset="-122"/>
                <a:ea typeface="黑体" panose="02010609060101010101" pitchFamily="49" charset="-122"/>
              </a:rPr>
              <a:t>27</a:t>
            </a:r>
            <a:r>
              <a:rPr lang="zh-CN" altLang="en-US" sz="1600" b="0" dirty="0">
                <a:solidFill>
                  <a:srgbClr val="0033CC"/>
                </a:solidFill>
                <a:latin typeface="黑体" panose="02010609060101010101" pitchFamily="49" charset="-122"/>
                <a:ea typeface="黑体" panose="02010609060101010101" pitchFamily="49" charset="-122"/>
              </a:rPr>
              <a:t>天，与关键路径相比，时差</a:t>
            </a:r>
            <a:r>
              <a:rPr lang="en-US" altLang="zh-CN" sz="1600" b="0" dirty="0">
                <a:solidFill>
                  <a:srgbClr val="0033CC"/>
                </a:solidFill>
                <a:latin typeface="黑体" panose="02010609060101010101" pitchFamily="49" charset="-122"/>
                <a:ea typeface="黑体" panose="02010609060101010101" pitchFamily="49" charset="-122"/>
              </a:rPr>
              <a:t>14</a:t>
            </a:r>
            <a:r>
              <a:rPr lang="zh-CN" altLang="en-US" sz="1600" b="0" dirty="0">
                <a:solidFill>
                  <a:srgbClr val="0033CC"/>
                </a:solidFill>
                <a:latin typeface="黑体" panose="02010609060101010101" pitchFamily="49" charset="-122"/>
                <a:ea typeface="黑体" panose="02010609060101010101" pitchFamily="49" charset="-122"/>
              </a:rPr>
              <a:t>天</a:t>
            </a:r>
            <a:endParaRPr lang="zh-CN" altLang="en-US" sz="1600" b="0" dirty="0">
              <a:solidFill>
                <a:srgbClr val="0033CC"/>
              </a:solidFill>
              <a:latin typeface="黑体" panose="02010609060101010101" pitchFamily="49" charset="-122"/>
              <a:ea typeface="黑体" panose="02010609060101010101" pitchFamily="49" charset="-122"/>
            </a:endParaRPr>
          </a:p>
        </p:txBody>
      </p:sp>
      <p:sp>
        <p:nvSpPr>
          <p:cNvPr id="177381" name="Line 233"/>
          <p:cNvSpPr/>
          <p:nvPr/>
        </p:nvSpPr>
        <p:spPr>
          <a:xfrm>
            <a:off x="1981200" y="2762250"/>
            <a:ext cx="5562600" cy="0"/>
          </a:xfrm>
          <a:prstGeom prst="line">
            <a:avLst/>
          </a:prstGeom>
          <a:ln w="19050" cap="flat" cmpd="sng">
            <a:solidFill>
              <a:srgbClr val="0099CC"/>
            </a:solidFill>
            <a:prstDash val="solid"/>
            <a:headEnd type="triangle" w="med" len="med"/>
            <a:tailEnd type="triangle" w="med" len="med"/>
          </a:ln>
        </p:spPr>
      </p:sp>
      <p:sp>
        <p:nvSpPr>
          <p:cNvPr id="177382" name="Text Box 234"/>
          <p:cNvSpPr txBox="1"/>
          <p:nvPr/>
        </p:nvSpPr>
        <p:spPr>
          <a:xfrm>
            <a:off x="2362200" y="2457450"/>
            <a:ext cx="4876800" cy="33655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rgbClr val="0099CC"/>
                </a:solidFill>
                <a:latin typeface="黑体" panose="02010609060101010101" pitchFamily="49" charset="-122"/>
                <a:ea typeface="黑体" panose="02010609060101010101" pitchFamily="49" charset="-122"/>
              </a:rPr>
              <a:t>总的开发时间为</a:t>
            </a:r>
            <a:r>
              <a:rPr lang="en-US" altLang="zh-CN" sz="1600" b="0" dirty="0">
                <a:solidFill>
                  <a:srgbClr val="0099CC"/>
                </a:solidFill>
                <a:latin typeface="黑体" panose="02010609060101010101" pitchFamily="49" charset="-122"/>
                <a:ea typeface="黑体" panose="02010609060101010101" pitchFamily="49" charset="-122"/>
              </a:rPr>
              <a:t>34</a:t>
            </a:r>
            <a:r>
              <a:rPr lang="zh-CN" altLang="en-US" sz="1600" b="0" dirty="0">
                <a:solidFill>
                  <a:srgbClr val="0099CC"/>
                </a:solidFill>
                <a:latin typeface="黑体" panose="02010609060101010101" pitchFamily="49" charset="-122"/>
                <a:ea typeface="黑体" panose="02010609060101010101" pitchFamily="49" charset="-122"/>
              </a:rPr>
              <a:t>天，与关键路径相比，时差</a:t>
            </a:r>
            <a:r>
              <a:rPr lang="en-US" altLang="zh-CN" sz="1600" b="0" dirty="0">
                <a:solidFill>
                  <a:srgbClr val="0099CC"/>
                </a:solidFill>
                <a:latin typeface="黑体" panose="02010609060101010101" pitchFamily="49" charset="-122"/>
                <a:ea typeface="黑体" panose="02010609060101010101" pitchFamily="49" charset="-122"/>
              </a:rPr>
              <a:t>7</a:t>
            </a:r>
            <a:r>
              <a:rPr lang="zh-CN" altLang="en-US" sz="1600" b="0" dirty="0">
                <a:solidFill>
                  <a:srgbClr val="0099CC"/>
                </a:solidFill>
                <a:latin typeface="黑体" panose="02010609060101010101" pitchFamily="49" charset="-122"/>
                <a:ea typeface="黑体" panose="02010609060101010101" pitchFamily="49" charset="-122"/>
              </a:rPr>
              <a:t>天</a:t>
            </a:r>
            <a:endParaRPr lang="zh-CN" altLang="en-US" sz="1600" b="0" dirty="0">
              <a:solidFill>
                <a:srgbClr val="0099CC"/>
              </a:solidFill>
              <a:latin typeface="黑体" panose="02010609060101010101" pitchFamily="49" charset="-122"/>
              <a:ea typeface="黑体" panose="02010609060101010101" pitchFamily="49" charset="-122"/>
            </a:endParaRPr>
          </a:p>
        </p:txBody>
      </p:sp>
      <p:sp>
        <p:nvSpPr>
          <p:cNvPr id="177383" name="Line 235"/>
          <p:cNvSpPr/>
          <p:nvPr/>
        </p:nvSpPr>
        <p:spPr>
          <a:xfrm>
            <a:off x="1981200" y="5505450"/>
            <a:ext cx="5562600" cy="0"/>
          </a:xfrm>
          <a:prstGeom prst="line">
            <a:avLst/>
          </a:prstGeom>
          <a:ln w="19050" cap="flat" cmpd="sng">
            <a:solidFill>
              <a:srgbClr val="FF0000"/>
            </a:solidFill>
            <a:prstDash val="solid"/>
            <a:headEnd type="triangle" w="med" len="med"/>
            <a:tailEnd type="triangle" w="med" len="med"/>
          </a:ln>
        </p:spPr>
      </p:sp>
      <p:sp>
        <p:nvSpPr>
          <p:cNvPr id="177384" name="Text Box 236"/>
          <p:cNvSpPr txBox="1"/>
          <p:nvPr/>
        </p:nvSpPr>
        <p:spPr>
          <a:xfrm>
            <a:off x="2362200" y="5200650"/>
            <a:ext cx="4876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solidFill>
                  <a:srgbClr val="FF0000"/>
                </a:solidFill>
                <a:ea typeface="楷体_GB2312" pitchFamily="49" charset="-122"/>
              </a:rPr>
              <a:t>41</a:t>
            </a:r>
            <a:r>
              <a:rPr lang="zh-CN" altLang="en-US" sz="1400" b="0" dirty="0">
                <a:solidFill>
                  <a:srgbClr val="FF0000"/>
                </a:solidFill>
                <a:ea typeface="楷体_GB2312" pitchFamily="49" charset="-122"/>
              </a:rPr>
              <a:t>天</a:t>
            </a:r>
            <a:endParaRPr lang="zh-CN" altLang="en-US" sz="1400" b="0" dirty="0">
              <a:solidFill>
                <a:srgbClr val="FF0000"/>
              </a:solidFill>
              <a:ea typeface="楷体_GB2312" pitchFamily="49" charset="-122"/>
            </a:endParaRPr>
          </a:p>
        </p:txBody>
      </p:sp>
      <p:sp>
        <p:nvSpPr>
          <p:cNvPr id="177385" name="Rectangle 237"/>
          <p:cNvSpPr/>
          <p:nvPr/>
        </p:nvSpPr>
        <p:spPr>
          <a:xfrm>
            <a:off x="1143000" y="5486400"/>
            <a:ext cx="6969125" cy="774700"/>
          </a:xfrm>
          <a:prstGeom prst="rect">
            <a:avLst/>
          </a:prstGeom>
          <a:noFill/>
          <a:ln w="19050">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60000"/>
              </a:lnSpc>
              <a:spcBef>
                <a:spcPct val="0"/>
              </a:spcBef>
              <a:buClrTx/>
              <a:buFontTx/>
              <a:buNone/>
            </a:pPr>
            <a:r>
              <a:rPr lang="en-US" altLang="zh-CN" sz="2800" dirty="0">
                <a:solidFill>
                  <a:srgbClr val="CC0000"/>
                </a:solidFill>
                <a:ea typeface="黑体" panose="02010609060101010101" pitchFamily="49" charset="-122"/>
              </a:rPr>
              <a:t>“</a:t>
            </a:r>
            <a:r>
              <a:rPr lang="zh-CN" altLang="en-US" sz="2800" dirty="0">
                <a:solidFill>
                  <a:srgbClr val="CC0000"/>
                </a:solidFill>
                <a:ea typeface="黑体" panose="02010609060101010101" pitchFamily="49" charset="-122"/>
              </a:rPr>
              <a:t>向关键路径要时间，向非关键路径要资源”</a:t>
            </a:r>
            <a:endParaRPr lang="zh-CN" altLang="en-US" sz="2800" dirty="0">
              <a:solidFill>
                <a:srgbClr val="CC0000"/>
              </a:solidFill>
              <a:ea typeface="黑体" panose="020106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2"/>
          <p:cNvSpPr>
            <a:spLocks noGrp="1"/>
          </p:cNvSpPr>
          <p:nvPr>
            <p:ph type="title"/>
          </p:nvPr>
        </p:nvSpPr>
        <p:spPr>
          <a:xfrm>
            <a:off x="154305" y="260350"/>
            <a:ext cx="8174355" cy="425450"/>
          </a:xfrm>
        </p:spPr>
        <p:txBody>
          <a:bodyPr vert="horz" wrap="square" lIns="91440" tIns="45720" rIns="91440" bIns="45720" anchor="ctr" anchorCtr="0"/>
          <a:p>
            <a:pPr eaLnBrk="1" hangingPunct="1"/>
            <a:r>
              <a:rPr lang="zh-CN" altLang="en-US" sz="2800" dirty="0"/>
              <a:t>进度计划制定方法与工具： </a:t>
            </a:r>
            <a:r>
              <a:rPr lang="en-US" altLang="zh-CN" sz="2800" dirty="0">
                <a:latin typeface="黑体" panose="02010609060101010101" pitchFamily="49" charset="-122"/>
              </a:rPr>
              <a:t>CPM(</a:t>
            </a:r>
            <a:r>
              <a:rPr lang="zh-CN" altLang="en-US" sz="2800" dirty="0">
                <a:latin typeface="黑体" panose="02010609060101010101" pitchFamily="49" charset="-122"/>
              </a:rPr>
              <a:t>关键路径法</a:t>
            </a:r>
            <a:r>
              <a:rPr lang="en-US" altLang="zh-CN" sz="2800" dirty="0">
                <a:latin typeface="黑体" panose="02010609060101010101" pitchFamily="49" charset="-122"/>
              </a:rPr>
              <a:t>)</a:t>
            </a:r>
            <a:r>
              <a:rPr lang="zh-CN" altLang="en-US" sz="2800" dirty="0">
                <a:latin typeface="黑体" panose="02010609060101010101" pitchFamily="49" charset="-122"/>
              </a:rPr>
              <a:t>练习</a:t>
            </a:r>
            <a:endParaRPr lang="zh-CN" altLang="en-US" sz="2800" dirty="0">
              <a:latin typeface="黑体" panose="02010609060101010101" pitchFamily="49" charset="-122"/>
            </a:endParaRPr>
          </a:p>
        </p:txBody>
      </p:sp>
      <p:graphicFrame>
        <p:nvGraphicFramePr>
          <p:cNvPr id="179203" name="Object 4"/>
          <p:cNvGraphicFramePr>
            <a:graphicFrameLocks noChangeAspect="1"/>
          </p:cNvGraphicFramePr>
          <p:nvPr/>
        </p:nvGraphicFramePr>
        <p:xfrm>
          <a:off x="990600" y="1052513"/>
          <a:ext cx="6904038" cy="2576512"/>
        </p:xfrm>
        <a:graphic>
          <a:graphicData uri="http://schemas.openxmlformats.org/presentationml/2006/ole">
            <mc:AlternateContent xmlns:mc="http://schemas.openxmlformats.org/markup-compatibility/2006">
              <mc:Choice xmlns:v="urn:schemas-microsoft-com:vml" Requires="v">
                <p:oleObj spid="_x0000_s3116" name="" r:id="rId1" imgW="6905625" imgH="2790825" progId="Paint.Picture">
                  <p:embed/>
                </p:oleObj>
              </mc:Choice>
              <mc:Fallback>
                <p:oleObj name="" r:id="rId1" imgW="6905625" imgH="2790825" progId="Paint.Picture">
                  <p:embed/>
                  <p:pic>
                    <p:nvPicPr>
                      <p:cNvPr id="0" name="图片 3115"/>
                      <p:cNvPicPr/>
                      <p:nvPr/>
                    </p:nvPicPr>
                    <p:blipFill>
                      <a:blip r:embed="rId2"/>
                      <a:stretch>
                        <a:fillRect/>
                      </a:stretch>
                    </p:blipFill>
                    <p:spPr>
                      <a:xfrm>
                        <a:off x="990600" y="1052513"/>
                        <a:ext cx="6904038" cy="2576512"/>
                      </a:xfrm>
                      <a:prstGeom prst="rect">
                        <a:avLst/>
                      </a:prstGeom>
                      <a:noFill/>
                      <a:ln w="38100">
                        <a:noFill/>
                        <a:miter/>
                      </a:ln>
                    </p:spPr>
                  </p:pic>
                </p:oleObj>
              </mc:Fallback>
            </mc:AlternateContent>
          </a:graphicData>
        </a:graphic>
      </p:graphicFrame>
      <p:sp>
        <p:nvSpPr>
          <p:cNvPr id="179204" name="Rectangle 8"/>
          <p:cNvSpPr/>
          <p:nvPr/>
        </p:nvSpPr>
        <p:spPr>
          <a:xfrm>
            <a:off x="762000" y="3733800"/>
            <a:ext cx="7620000" cy="2362200"/>
          </a:xfrm>
          <a:prstGeom prst="rect">
            <a:avLst/>
          </a:prstGeom>
          <a:noFill/>
          <a:ln w="19050" cap="flat" cmpd="sng">
            <a:solidFill>
              <a:srgbClr val="FF99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196850" lvl="0" indent="-196850" eaLnBrk="1" hangingPunct="1">
              <a:lnSpc>
                <a:spcPct val="120000"/>
              </a:lnSpc>
              <a:buClr>
                <a:srgbClr val="FF6600"/>
              </a:buClr>
              <a:buFont typeface="Wingdings" panose="05000000000000000000" pitchFamily="2" charset="2"/>
              <a:buAutoNum type="arabicPeriod"/>
            </a:pPr>
            <a:r>
              <a:rPr lang="zh-CN" altLang="en-US" sz="1600" b="0" dirty="0">
                <a:solidFill>
                  <a:srgbClr val="000000"/>
                </a:solidFill>
                <a:latin typeface="Times New Roman" panose="02020603050405020304" pitchFamily="18" charset="0"/>
                <a:ea typeface="楷体_GB2312" pitchFamily="49" charset="-122"/>
              </a:rPr>
              <a:t>上图项目的关键路径是什么？</a:t>
            </a:r>
            <a:endParaRPr lang="zh-CN" altLang="en-US" sz="1600" b="0" dirty="0">
              <a:solidFill>
                <a:srgbClr val="000000"/>
              </a:solidFill>
              <a:latin typeface="Times New Roman" panose="02020603050405020304" pitchFamily="18" charset="0"/>
              <a:ea typeface="楷体_GB2312" pitchFamily="49" charset="-122"/>
            </a:endParaRPr>
          </a:p>
          <a:p>
            <a:pPr marL="196850" lvl="0" indent="-196850" eaLnBrk="1" hangingPunct="1">
              <a:lnSpc>
                <a:spcPct val="120000"/>
              </a:lnSpc>
              <a:buClr>
                <a:srgbClr val="FF6600"/>
              </a:buClr>
              <a:buFont typeface="Wingdings" panose="05000000000000000000" pitchFamily="2" charset="2"/>
              <a:buAutoNum type="arabicPeriod"/>
            </a:pPr>
            <a:r>
              <a:rPr lang="zh-CN" altLang="en-US" sz="1600" b="0" dirty="0">
                <a:solidFill>
                  <a:srgbClr val="000000"/>
                </a:solidFill>
                <a:latin typeface="Times New Roman" panose="02020603050405020304" pitchFamily="18" charset="0"/>
                <a:ea typeface="楷体_GB2312" pitchFamily="49" charset="-122"/>
              </a:rPr>
              <a:t>在上图中增加一项历时</a:t>
            </a:r>
            <a:r>
              <a:rPr lang="en-US" altLang="zh-CN" sz="1600" b="0" dirty="0">
                <a:solidFill>
                  <a:srgbClr val="000000"/>
                </a:solidFill>
                <a:latin typeface="Times New Roman" panose="02020603050405020304" pitchFamily="18" charset="0"/>
                <a:ea typeface="楷体_GB2312" pitchFamily="49" charset="-122"/>
              </a:rPr>
              <a:t>5</a:t>
            </a:r>
            <a:r>
              <a:rPr lang="zh-CN" altLang="en-US" sz="1600" b="0" dirty="0">
                <a:solidFill>
                  <a:srgbClr val="000000"/>
                </a:solidFill>
                <a:latin typeface="Times New Roman" panose="02020603050405020304" pitchFamily="18" charset="0"/>
                <a:ea typeface="楷体_GB2312" pitchFamily="49" charset="-122"/>
              </a:rPr>
              <a:t>天的新活动</a:t>
            </a:r>
            <a:r>
              <a:rPr lang="en-US" altLang="zh-CN" sz="1600" b="0" dirty="0">
                <a:solidFill>
                  <a:srgbClr val="000000"/>
                </a:solidFill>
                <a:latin typeface="Times New Roman" panose="02020603050405020304" pitchFamily="18" charset="0"/>
                <a:ea typeface="楷体_GB2312" pitchFamily="49" charset="-122"/>
              </a:rPr>
              <a:t>R</a:t>
            </a:r>
            <a:r>
              <a:rPr lang="zh-CN" altLang="en-US" sz="1600" b="0" dirty="0">
                <a:solidFill>
                  <a:srgbClr val="000000"/>
                </a:solidFill>
                <a:latin typeface="Times New Roman" panose="02020603050405020304" pitchFamily="18" charset="0"/>
                <a:ea typeface="楷体_GB2312" pitchFamily="49" charset="-122"/>
              </a:rPr>
              <a:t>，新活动</a:t>
            </a:r>
            <a:r>
              <a:rPr lang="en-US" altLang="zh-CN" sz="1600" b="0" dirty="0">
                <a:solidFill>
                  <a:srgbClr val="000000"/>
                </a:solidFill>
                <a:latin typeface="Times New Roman" panose="02020603050405020304" pitchFamily="18" charset="0"/>
                <a:ea typeface="楷体_GB2312" pitchFamily="49" charset="-122"/>
              </a:rPr>
              <a:t>R</a:t>
            </a:r>
            <a:r>
              <a:rPr lang="zh-CN" altLang="en-US" sz="1600" b="0" dirty="0">
                <a:solidFill>
                  <a:srgbClr val="000000"/>
                </a:solidFill>
                <a:latin typeface="Times New Roman" panose="02020603050405020304" pitchFamily="18" charset="0"/>
                <a:ea typeface="楷体_GB2312" pitchFamily="49" charset="-122"/>
              </a:rPr>
              <a:t>的前导活动是</a:t>
            </a:r>
            <a:r>
              <a:rPr lang="en-US" altLang="zh-CN" sz="1600" b="0" dirty="0">
                <a:solidFill>
                  <a:srgbClr val="000000"/>
                </a:solidFill>
                <a:latin typeface="Times New Roman" panose="02020603050405020304" pitchFamily="18" charset="0"/>
                <a:ea typeface="楷体_GB2312" pitchFamily="49" charset="-122"/>
              </a:rPr>
              <a:t>F</a:t>
            </a:r>
            <a:r>
              <a:rPr lang="zh-CN" altLang="en-US" sz="1600" b="0" dirty="0">
                <a:solidFill>
                  <a:srgbClr val="000000"/>
                </a:solidFill>
                <a:latin typeface="Times New Roman" panose="02020603050405020304" pitchFamily="18" charset="0"/>
                <a:ea typeface="楷体_GB2312" pitchFamily="49" charset="-122"/>
              </a:rPr>
              <a:t>，后续任务是</a:t>
            </a:r>
            <a:r>
              <a:rPr lang="en-US" altLang="zh-CN" sz="1600" b="0" dirty="0">
                <a:solidFill>
                  <a:srgbClr val="000000"/>
                </a:solidFill>
                <a:latin typeface="Times New Roman" panose="02020603050405020304" pitchFamily="18" charset="0"/>
                <a:ea typeface="楷体_GB2312" pitchFamily="49" charset="-122"/>
              </a:rPr>
              <a:t>G</a:t>
            </a:r>
            <a:r>
              <a:rPr lang="zh-CN" altLang="en-US" sz="1600" b="0" dirty="0">
                <a:solidFill>
                  <a:srgbClr val="000000"/>
                </a:solidFill>
                <a:latin typeface="Times New Roman" panose="02020603050405020304" pitchFamily="18" charset="0"/>
                <a:ea typeface="楷体_GB2312" pitchFamily="49" charset="-122"/>
              </a:rPr>
              <a:t>，问项目的工期是多少单位？</a:t>
            </a:r>
            <a:endParaRPr lang="zh-CN" altLang="en-US" sz="1600" b="0" dirty="0">
              <a:solidFill>
                <a:srgbClr val="000000"/>
              </a:solidFill>
              <a:latin typeface="Times New Roman" panose="02020603050405020304" pitchFamily="18" charset="0"/>
              <a:ea typeface="楷体_GB2312" pitchFamily="49" charset="-122"/>
            </a:endParaRPr>
          </a:p>
          <a:p>
            <a:pPr marL="196850" lvl="0" indent="-196850" eaLnBrk="1" hangingPunct="1">
              <a:lnSpc>
                <a:spcPct val="120000"/>
              </a:lnSpc>
              <a:buClr>
                <a:srgbClr val="FF6600"/>
              </a:buClr>
              <a:buFont typeface="Wingdings" panose="05000000000000000000" pitchFamily="2" charset="2"/>
              <a:buAutoNum type="arabicPeriod"/>
            </a:pPr>
            <a:r>
              <a:rPr lang="zh-CN" altLang="en-US" sz="1600" b="0" dirty="0">
                <a:solidFill>
                  <a:srgbClr val="000000"/>
                </a:solidFill>
                <a:latin typeface="Times New Roman" panose="02020603050405020304" pitchFamily="18" charset="0"/>
                <a:ea typeface="楷体_GB2312" pitchFamily="49" charset="-122"/>
              </a:rPr>
              <a:t>根据上图，你完成了最初的进度计划，并发现活动</a:t>
            </a:r>
            <a:r>
              <a:rPr lang="en-US" altLang="zh-CN" sz="1600" b="0" dirty="0">
                <a:solidFill>
                  <a:srgbClr val="000000"/>
                </a:solidFill>
                <a:latin typeface="Times New Roman" panose="02020603050405020304" pitchFamily="18" charset="0"/>
                <a:ea typeface="楷体_GB2312" pitchFamily="49" charset="-122"/>
              </a:rPr>
              <a:t>C</a:t>
            </a:r>
            <a:r>
              <a:rPr lang="zh-CN" altLang="en-US" sz="1600" b="0" dirty="0">
                <a:solidFill>
                  <a:srgbClr val="000000"/>
                </a:solidFill>
                <a:latin typeface="Times New Roman" panose="02020603050405020304" pitchFamily="18" charset="0"/>
                <a:ea typeface="楷体_GB2312" pitchFamily="49" charset="-122"/>
              </a:rPr>
              <a:t>的竣工日期滞后于规定的交付日期。为了对项目历时进行压缩实现进度目标，你应该如何做？</a:t>
            </a:r>
            <a:endParaRPr lang="zh-CN" altLang="en-US" sz="1600" b="0" dirty="0">
              <a:solidFill>
                <a:srgbClr val="000000"/>
              </a:solidFill>
              <a:latin typeface="Times New Roman" panose="02020603050405020304" pitchFamily="18" charset="0"/>
              <a:ea typeface="楷体_GB2312" pitchFamily="49" charset="-122"/>
            </a:endParaRPr>
          </a:p>
          <a:p>
            <a:pPr marL="196850" lvl="0" indent="-196850" eaLnBrk="1" hangingPunct="1">
              <a:lnSpc>
                <a:spcPct val="120000"/>
              </a:lnSpc>
              <a:buClr>
                <a:srgbClr val="FF6600"/>
              </a:buClr>
              <a:buNone/>
            </a:pPr>
            <a:r>
              <a:rPr lang="zh-CN" altLang="en-US" sz="1600" b="0" dirty="0">
                <a:solidFill>
                  <a:srgbClr val="000000"/>
                </a:solidFill>
                <a:latin typeface="Times New Roman" panose="02020603050405020304" pitchFamily="18" charset="0"/>
                <a:ea typeface="楷体_GB2312" pitchFamily="49" charset="-122"/>
              </a:rPr>
              <a:t>	</a:t>
            </a:r>
            <a:r>
              <a:rPr lang="en-US" altLang="zh-CN" sz="1600" b="0" dirty="0">
                <a:solidFill>
                  <a:srgbClr val="000000"/>
                </a:solidFill>
                <a:latin typeface="Times New Roman" panose="02020603050405020304" pitchFamily="18" charset="0"/>
                <a:ea typeface="楷体_GB2312" pitchFamily="49" charset="-122"/>
              </a:rPr>
              <a:t>A</a:t>
            </a:r>
            <a:r>
              <a:rPr lang="zh-CN" altLang="en-US" sz="1600" b="0" dirty="0">
                <a:solidFill>
                  <a:srgbClr val="000000"/>
                </a:solidFill>
                <a:latin typeface="Times New Roman" panose="02020603050405020304" pitchFamily="18" charset="0"/>
                <a:ea typeface="楷体_GB2312" pitchFamily="49" charset="-122"/>
              </a:rPr>
              <a:t>、减少活动</a:t>
            </a:r>
            <a:r>
              <a:rPr lang="en-US" altLang="zh-CN" sz="1600" b="0" dirty="0">
                <a:solidFill>
                  <a:srgbClr val="000000"/>
                </a:solidFill>
                <a:latin typeface="Times New Roman" panose="02020603050405020304" pitchFamily="18" charset="0"/>
                <a:ea typeface="楷体_GB2312" pitchFamily="49" charset="-122"/>
              </a:rPr>
              <a:t>E</a:t>
            </a:r>
            <a:r>
              <a:rPr lang="zh-CN" altLang="en-US" sz="1600" b="0" dirty="0">
                <a:solidFill>
                  <a:srgbClr val="000000"/>
                </a:solidFill>
                <a:latin typeface="Times New Roman" panose="02020603050405020304" pitchFamily="18" charset="0"/>
                <a:ea typeface="楷体_GB2312" pitchFamily="49" charset="-122"/>
              </a:rPr>
              <a:t>的工作    </a:t>
            </a:r>
            <a:r>
              <a:rPr lang="en-US" altLang="zh-CN" sz="1600" b="0" dirty="0">
                <a:solidFill>
                  <a:srgbClr val="000000"/>
                </a:solidFill>
                <a:latin typeface="Times New Roman" panose="02020603050405020304" pitchFamily="18" charset="0"/>
                <a:ea typeface="楷体_GB2312" pitchFamily="49" charset="-122"/>
              </a:rPr>
              <a:t>B</a:t>
            </a:r>
            <a:r>
              <a:rPr lang="zh-CN" altLang="en-US" sz="1600" b="0" dirty="0">
                <a:solidFill>
                  <a:srgbClr val="000000"/>
                </a:solidFill>
                <a:latin typeface="Times New Roman" panose="02020603050405020304" pitchFamily="18" charset="0"/>
                <a:ea typeface="楷体_GB2312" pitchFamily="49" charset="-122"/>
              </a:rPr>
              <a:t>、对活动</a:t>
            </a:r>
            <a:r>
              <a:rPr lang="en-US" altLang="zh-CN" sz="1600" b="0" dirty="0">
                <a:solidFill>
                  <a:srgbClr val="000000"/>
                </a:solidFill>
                <a:latin typeface="Times New Roman" panose="02020603050405020304" pitchFamily="18" charset="0"/>
                <a:ea typeface="楷体_GB2312" pitchFamily="49" charset="-122"/>
              </a:rPr>
              <a:t>B</a:t>
            </a:r>
            <a:r>
              <a:rPr lang="zh-CN" altLang="en-US" sz="1600" b="0" dirty="0">
                <a:solidFill>
                  <a:srgbClr val="000000"/>
                </a:solidFill>
                <a:latin typeface="Times New Roman" panose="02020603050405020304" pitchFamily="18" charset="0"/>
                <a:ea typeface="楷体_GB2312" pitchFamily="49" charset="-122"/>
              </a:rPr>
              <a:t>增加资源     </a:t>
            </a:r>
            <a:r>
              <a:rPr lang="en-US" altLang="zh-CN" sz="1600" b="0" dirty="0">
                <a:solidFill>
                  <a:srgbClr val="000000"/>
                </a:solidFill>
                <a:latin typeface="Times New Roman" panose="02020603050405020304" pitchFamily="18" charset="0"/>
                <a:ea typeface="楷体_GB2312" pitchFamily="49" charset="-122"/>
              </a:rPr>
              <a:t>C</a:t>
            </a:r>
            <a:r>
              <a:rPr lang="zh-CN" altLang="en-US" sz="1600" b="0" dirty="0">
                <a:solidFill>
                  <a:srgbClr val="000000"/>
                </a:solidFill>
                <a:latin typeface="Times New Roman" panose="02020603050405020304" pitchFamily="18" charset="0"/>
                <a:ea typeface="楷体_GB2312" pitchFamily="49" charset="-122"/>
              </a:rPr>
              <a:t>、对活动</a:t>
            </a:r>
            <a:r>
              <a:rPr lang="en-US" altLang="zh-CN" sz="1600" b="0" dirty="0">
                <a:solidFill>
                  <a:srgbClr val="000000"/>
                </a:solidFill>
                <a:latin typeface="Times New Roman" panose="02020603050405020304" pitchFamily="18" charset="0"/>
                <a:ea typeface="楷体_GB2312" pitchFamily="49" charset="-122"/>
              </a:rPr>
              <a:t>I</a:t>
            </a:r>
            <a:r>
              <a:rPr lang="zh-CN" altLang="en-US" sz="1600" b="0" dirty="0">
                <a:solidFill>
                  <a:srgbClr val="000000"/>
                </a:solidFill>
                <a:latin typeface="Times New Roman" panose="02020603050405020304" pitchFamily="18" charset="0"/>
                <a:ea typeface="楷体_GB2312" pitchFamily="49" charset="-122"/>
              </a:rPr>
              <a:t>进行外包</a:t>
            </a:r>
            <a:endParaRPr lang="zh-CN" altLang="en-US" sz="1600" b="0" dirty="0">
              <a:solidFill>
                <a:srgbClr val="000000"/>
              </a:solidFill>
              <a:latin typeface="Times New Roman" panose="02020603050405020304" pitchFamily="18" charset="0"/>
              <a:ea typeface="楷体_GB2312" pitchFamily="49" charset="-122"/>
            </a:endParaRPr>
          </a:p>
          <a:p>
            <a:pPr marL="196850" lvl="0" indent="-196850" eaLnBrk="1" hangingPunct="1">
              <a:lnSpc>
                <a:spcPct val="120000"/>
              </a:lnSpc>
              <a:buClr>
                <a:srgbClr val="FF6600"/>
              </a:buClr>
              <a:buNone/>
            </a:pPr>
            <a:r>
              <a:rPr lang="zh-CN" altLang="en-US" sz="1600" b="0" dirty="0">
                <a:solidFill>
                  <a:srgbClr val="000000"/>
                </a:solidFill>
                <a:latin typeface="Times New Roman" panose="02020603050405020304" pitchFamily="18" charset="0"/>
                <a:ea typeface="楷体_GB2312" pitchFamily="49" charset="-122"/>
              </a:rPr>
              <a:t>	</a:t>
            </a:r>
            <a:r>
              <a:rPr lang="en-US" altLang="zh-CN" sz="1600" b="0" dirty="0">
                <a:solidFill>
                  <a:srgbClr val="000000"/>
                </a:solidFill>
                <a:latin typeface="Times New Roman" panose="02020603050405020304" pitchFamily="18" charset="0"/>
                <a:ea typeface="楷体_GB2312" pitchFamily="49" charset="-122"/>
              </a:rPr>
              <a:t>D</a:t>
            </a:r>
            <a:r>
              <a:rPr lang="zh-CN" altLang="en-US" sz="1600" b="0" dirty="0">
                <a:solidFill>
                  <a:srgbClr val="000000"/>
                </a:solidFill>
                <a:latin typeface="Times New Roman" panose="02020603050405020304" pitchFamily="18" charset="0"/>
                <a:ea typeface="楷体_GB2312" pitchFamily="49" charset="-122"/>
              </a:rPr>
              <a:t>、将活动</a:t>
            </a:r>
            <a:r>
              <a:rPr lang="en-US" altLang="zh-CN" sz="1600" b="0" dirty="0">
                <a:solidFill>
                  <a:srgbClr val="000000"/>
                </a:solidFill>
                <a:latin typeface="Times New Roman" panose="02020603050405020304" pitchFamily="18" charset="0"/>
                <a:ea typeface="楷体_GB2312" pitchFamily="49" charset="-122"/>
              </a:rPr>
              <a:t>C</a:t>
            </a:r>
            <a:r>
              <a:rPr lang="zh-CN" altLang="en-US" sz="1600" b="0" dirty="0">
                <a:solidFill>
                  <a:srgbClr val="000000"/>
                </a:solidFill>
                <a:latin typeface="Times New Roman" panose="02020603050405020304" pitchFamily="18" charset="0"/>
                <a:ea typeface="楷体_GB2312" pitchFamily="49" charset="-122"/>
              </a:rPr>
              <a:t>分为两部分，并使得新设立的活动</a:t>
            </a:r>
            <a:r>
              <a:rPr lang="en-US" altLang="zh-CN" sz="1600" b="0" dirty="0">
                <a:solidFill>
                  <a:srgbClr val="000000"/>
                </a:solidFill>
                <a:latin typeface="Times New Roman" panose="02020603050405020304" pitchFamily="18" charset="0"/>
                <a:ea typeface="楷体_GB2312" pitchFamily="49" charset="-122"/>
              </a:rPr>
              <a:t>C</a:t>
            </a:r>
            <a:r>
              <a:rPr lang="en-US" altLang="zh-CN" sz="900" b="0" dirty="0">
                <a:solidFill>
                  <a:srgbClr val="000000"/>
                </a:solidFill>
                <a:latin typeface="Times New Roman" panose="02020603050405020304" pitchFamily="18" charset="0"/>
                <a:ea typeface="楷体_GB2312" pitchFamily="49" charset="-122"/>
              </a:rPr>
              <a:t>A</a:t>
            </a:r>
            <a:r>
              <a:rPr lang="zh-CN" altLang="en-US" sz="1600" b="0" dirty="0">
                <a:solidFill>
                  <a:srgbClr val="000000"/>
                </a:solidFill>
                <a:latin typeface="Times New Roman" panose="02020603050405020304" pitchFamily="18" charset="0"/>
                <a:ea typeface="楷体_GB2312" pitchFamily="49" charset="-122"/>
              </a:rPr>
              <a:t>与活动</a:t>
            </a:r>
            <a:r>
              <a:rPr lang="en-US" altLang="zh-CN" sz="1600" b="0" dirty="0">
                <a:solidFill>
                  <a:srgbClr val="000000"/>
                </a:solidFill>
                <a:latin typeface="Times New Roman" panose="02020603050405020304" pitchFamily="18" charset="0"/>
                <a:ea typeface="楷体_GB2312" pitchFamily="49" charset="-122"/>
              </a:rPr>
              <a:t>A</a:t>
            </a:r>
            <a:r>
              <a:rPr lang="zh-CN" altLang="en-US" sz="1600" b="0" dirty="0">
                <a:solidFill>
                  <a:srgbClr val="000000"/>
                </a:solidFill>
                <a:latin typeface="Times New Roman" panose="02020603050405020304" pitchFamily="18" charset="0"/>
                <a:ea typeface="楷体_GB2312" pitchFamily="49" charset="-122"/>
              </a:rPr>
              <a:t>并行。</a:t>
            </a:r>
            <a:endParaRPr lang="zh-CN" altLang="en-US" sz="1600" b="0" dirty="0">
              <a:solidFill>
                <a:srgbClr val="000000"/>
              </a:solidFill>
              <a:latin typeface="Times New Roman" panose="02020603050405020304" pitchFamily="18" charset="0"/>
              <a:ea typeface="楷体_GB2312" pitchFamily="49"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2"/>
          <p:cNvSpPr>
            <a:spLocks noGrp="1"/>
          </p:cNvSpPr>
          <p:nvPr>
            <p:ph type="title"/>
          </p:nvPr>
        </p:nvSpPr>
        <p:spPr>
          <a:xfrm>
            <a:off x="107315" y="116523"/>
            <a:ext cx="7380288" cy="554037"/>
          </a:xfrm>
        </p:spPr>
        <p:txBody>
          <a:bodyPr vert="horz" wrap="square" lIns="91440" tIns="45720" rIns="91440" bIns="45720" anchor="ctr" anchorCtr="0"/>
          <a:p>
            <a:pPr eaLnBrk="1" hangingPunct="1"/>
            <a:r>
              <a:rPr lang="zh-CN" altLang="en-US" sz="2800" dirty="0"/>
              <a:t>进度计划制定方法与工具：</a:t>
            </a:r>
            <a:r>
              <a:rPr lang="zh-CN" altLang="en-US" sz="2800" dirty="0">
                <a:latin typeface="黑体" panose="02010609060101010101" pitchFamily="49" charset="-122"/>
              </a:rPr>
              <a:t>形成进度计划</a:t>
            </a:r>
            <a:endParaRPr lang="zh-CN" altLang="en-US" sz="2800" dirty="0">
              <a:latin typeface="黑体" panose="02010609060101010101" pitchFamily="49" charset="-122"/>
            </a:endParaRPr>
          </a:p>
        </p:txBody>
      </p:sp>
      <p:sp>
        <p:nvSpPr>
          <p:cNvPr id="181251" name="Rectangle 3"/>
          <p:cNvSpPr>
            <a:spLocks noGrp="1"/>
          </p:cNvSpPr>
          <p:nvPr>
            <p:ph idx="1"/>
          </p:nvPr>
        </p:nvSpPr>
        <p:spPr>
          <a:xfrm>
            <a:off x="0" y="908050"/>
            <a:ext cx="8686800" cy="1219200"/>
          </a:xfrm>
        </p:spPr>
        <p:txBody>
          <a:bodyPr vert="horz" wrap="square" lIns="91440" tIns="45720" rIns="91440" bIns="45720" anchor="t" anchorCtr="0"/>
          <a:p>
            <a:pPr marL="279400" indent="-279400" eaLnBrk="1" hangingPunct="1">
              <a:lnSpc>
                <a:spcPct val="120000"/>
              </a:lnSpc>
              <a:buNone/>
            </a:pPr>
            <a:r>
              <a:rPr lang="en-US" altLang="zh-CN" dirty="0"/>
              <a:t>GANTT</a:t>
            </a:r>
            <a:r>
              <a:rPr lang="zh-CN" altLang="en-US" dirty="0"/>
              <a:t>图</a:t>
            </a:r>
            <a:endParaRPr lang="zh-CN" altLang="en-US" sz="1800" dirty="0"/>
          </a:p>
          <a:p>
            <a:pPr marL="279400" indent="-279400" eaLnBrk="1" hangingPunct="1">
              <a:lnSpc>
                <a:spcPct val="120000"/>
              </a:lnSpc>
            </a:pPr>
            <a:r>
              <a:rPr lang="zh-CN" altLang="en-US" sz="1800" dirty="0"/>
              <a:t>是对任务的一种罗列，标明任务名称、开始时间、完成时间、工期、资源名称等。</a:t>
            </a:r>
            <a:endParaRPr lang="zh-CN" altLang="en-US" sz="1800" dirty="0"/>
          </a:p>
          <a:p>
            <a:pPr marL="279400" indent="-279400" eaLnBrk="1" hangingPunct="1">
              <a:lnSpc>
                <a:spcPct val="120000"/>
              </a:lnSpc>
            </a:pPr>
            <a:r>
              <a:rPr lang="zh-CN" altLang="en-US" sz="1800" dirty="0"/>
              <a:t>采用</a:t>
            </a:r>
            <a:r>
              <a:rPr lang="en-US" altLang="zh-CN" sz="1800" dirty="0"/>
              <a:t>GANTT</a:t>
            </a:r>
            <a:r>
              <a:rPr lang="zh-CN" altLang="en-US" sz="1800" dirty="0"/>
              <a:t>图虽然没有</a:t>
            </a:r>
            <a:r>
              <a:rPr lang="en-US" altLang="zh-CN" sz="1800" dirty="0"/>
              <a:t>PERT</a:t>
            </a:r>
            <a:r>
              <a:rPr lang="zh-CN" altLang="en-US" sz="1800" dirty="0"/>
              <a:t>图直观，但简单、罗列任务多，实际最常用。</a:t>
            </a:r>
            <a:endParaRPr lang="zh-CN" altLang="en-US" sz="1800" dirty="0"/>
          </a:p>
        </p:txBody>
      </p:sp>
      <p:sp>
        <p:nvSpPr>
          <p:cNvPr id="181252" name="Text Box 502"/>
          <p:cNvSpPr txBox="1"/>
          <p:nvPr/>
        </p:nvSpPr>
        <p:spPr>
          <a:xfrm>
            <a:off x="381000" y="2438400"/>
            <a:ext cx="1143000" cy="36671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u="sng" dirty="0">
                <a:ea typeface="宋体" panose="02010600030101010101" pitchFamily="2" charset="-122"/>
              </a:rPr>
              <a:t>示例</a:t>
            </a:r>
            <a:endParaRPr lang="zh-CN" altLang="en-US" sz="1800" b="0" u="sng" dirty="0">
              <a:ea typeface="宋体" panose="02010600030101010101" pitchFamily="2" charset="-122"/>
            </a:endParaRPr>
          </a:p>
        </p:txBody>
      </p:sp>
      <p:pic>
        <p:nvPicPr>
          <p:cNvPr id="181253" name="Picture 503" descr="图2－12甘特图示图"/>
          <p:cNvPicPr>
            <a:picLocks noChangeAspect="1"/>
          </p:cNvPicPr>
          <p:nvPr/>
        </p:nvPicPr>
        <p:blipFill>
          <a:blip r:embed="rId1"/>
          <a:srcRect t="4370" b="37360"/>
          <a:stretch>
            <a:fillRect/>
          </a:stretch>
        </p:blipFill>
        <p:spPr>
          <a:xfrm>
            <a:off x="152400" y="3044825"/>
            <a:ext cx="8839200" cy="3048000"/>
          </a:xfrm>
          <a:prstGeom prst="rect">
            <a:avLst/>
          </a:prstGeom>
          <a:noFill/>
          <a:ln w="9525">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3"/>
          <p:cNvSpPr/>
          <p:nvPr/>
        </p:nvSpPr>
        <p:spPr>
          <a:xfrm>
            <a:off x="304800" y="990600"/>
            <a:ext cx="8207375" cy="7921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5000"/>
              </a:lnSpc>
              <a:buNone/>
            </a:pPr>
            <a:r>
              <a:rPr lang="zh-CN" altLang="en-US" sz="2800" dirty="0"/>
              <a:t>在概念阶段和计划阶段，在四个时间点四次制定不同阶段和层次的项目计划。如下图所示：</a:t>
            </a:r>
            <a:endParaRPr lang="zh-CN" altLang="en-US" sz="2800" dirty="0"/>
          </a:p>
        </p:txBody>
      </p:sp>
      <p:graphicFrame>
        <p:nvGraphicFramePr>
          <p:cNvPr id="183299" name="Object 4"/>
          <p:cNvGraphicFramePr>
            <a:graphicFrameLocks noGrp="1" noChangeAspect="1"/>
          </p:cNvGraphicFramePr>
          <p:nvPr>
            <p:ph/>
          </p:nvPr>
        </p:nvGraphicFramePr>
        <p:xfrm>
          <a:off x="450850" y="2690813"/>
          <a:ext cx="8280400" cy="3011487"/>
        </p:xfrm>
        <a:graphic>
          <a:graphicData uri="http://schemas.openxmlformats.org/presentationml/2006/ole">
            <mc:AlternateContent xmlns:mc="http://schemas.openxmlformats.org/markup-compatibility/2006">
              <mc:Choice xmlns:v="urn:schemas-microsoft-com:vml" Requires="v">
                <p:oleObj spid="_x0000_s3117" name="" r:id="rId1" imgW="9155430" imgH="2934970" progId="Visio.Drawing.6">
                  <p:embed/>
                </p:oleObj>
              </mc:Choice>
              <mc:Fallback>
                <p:oleObj name="" r:id="rId1" imgW="9155430" imgH="2934970" progId="Visio.Drawing.6">
                  <p:embed/>
                  <p:pic>
                    <p:nvPicPr>
                      <p:cNvPr id="0" name="图片 3116"/>
                      <p:cNvPicPr/>
                      <p:nvPr/>
                    </p:nvPicPr>
                    <p:blipFill>
                      <a:blip r:embed="rId2"/>
                      <a:srcRect/>
                      <a:stretch>
                        <a:fillRect/>
                      </a:stretch>
                    </p:blipFill>
                    <p:spPr>
                      <a:xfrm>
                        <a:off x="450850" y="2690813"/>
                        <a:ext cx="8280400" cy="3011487"/>
                      </a:xfrm>
                      <a:prstGeom prst="rect">
                        <a:avLst/>
                      </a:prstGeom>
                      <a:noFill/>
                      <a:ln w="38100">
                        <a:miter/>
                      </a:ln>
                    </p:spPr>
                  </p:pic>
                </p:oleObj>
              </mc:Fallback>
            </mc:AlternateContent>
          </a:graphicData>
        </a:graphic>
      </p:graphicFrame>
      <p:sp>
        <p:nvSpPr>
          <p:cNvPr id="183300" name="Rectangle 6"/>
          <p:cNvSpPr>
            <a:spLocks noGrp="1"/>
          </p:cNvSpPr>
          <p:nvPr>
            <p:ph type="title" idx="4294967295"/>
          </p:nvPr>
        </p:nvSpPr>
        <p:spPr>
          <a:xfrm>
            <a:off x="107315" y="188595"/>
            <a:ext cx="5246688" cy="557213"/>
          </a:xfrm>
        </p:spPr>
        <p:txBody>
          <a:bodyPr vert="horz" wrap="square" lIns="91440" tIns="45720" rIns="91440" bIns="45720" anchor="ctr" anchorCtr="0"/>
          <a:p>
            <a:pPr eaLnBrk="1" hangingPunct="1"/>
            <a:r>
              <a:rPr lang="zh-CN" altLang="en-US" sz="2800" dirty="0">
                <a:latin typeface="黑体" panose="02010609060101010101" pitchFamily="49" charset="-122"/>
              </a:rPr>
              <a:t>重申制定计划的时间</a:t>
            </a:r>
            <a:endParaRPr lang="zh-CN" altLang="en-US" sz="2800" dirty="0">
              <a:latin typeface="黑体" panose="02010609060101010101" pitchFamily="49"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几点经验分享</a:t>
            </a:r>
            <a:endParaRPr lang="zh-CN" altLang="en-US" sz="2800" dirty="0">
              <a:latin typeface="黑体" panose="02010609060101010101" pitchFamily="49" charset="-122"/>
            </a:endParaRPr>
          </a:p>
        </p:txBody>
      </p:sp>
      <p:sp>
        <p:nvSpPr>
          <p:cNvPr id="185347" name="Rectangle 3"/>
          <p:cNvSpPr>
            <a:spLocks noGrp="1"/>
          </p:cNvSpPr>
          <p:nvPr>
            <p:ph idx="1"/>
          </p:nvPr>
        </p:nvSpPr>
        <p:spPr>
          <a:xfrm>
            <a:off x="298450" y="703263"/>
            <a:ext cx="5321300" cy="4394200"/>
          </a:xfrm>
        </p:spPr>
        <p:txBody>
          <a:bodyPr vert="horz" wrap="square" lIns="91440" tIns="45720" rIns="91440" bIns="45720" anchor="t" anchorCtr="0"/>
          <a:p>
            <a:pPr eaLnBrk="1" hangingPunct="1"/>
            <a:r>
              <a:rPr lang="zh-CN" altLang="en-US" sz="2800" dirty="0">
                <a:ea typeface="宋体" panose="02010600030101010101" pitchFamily="2" charset="-122"/>
              </a:rPr>
              <a:t>由上往下制订与由下往上修改相结合</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在制订每一层计划时均要充分考虑上下层计划的约束关系</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与各相互关联的计划、职能部门充分沟通、协调</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识别假设与约束</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留有余量</a:t>
            </a:r>
            <a:endParaRPr lang="zh-CN" altLang="en-US" sz="2800" dirty="0">
              <a:ea typeface="宋体" panose="02010600030101010101" pitchFamily="2" charset="-122"/>
            </a:endParaRPr>
          </a:p>
        </p:txBody>
      </p:sp>
      <p:sp>
        <p:nvSpPr>
          <p:cNvPr id="185348" name="AutoShape 7"/>
          <p:cNvSpPr/>
          <p:nvPr/>
        </p:nvSpPr>
        <p:spPr>
          <a:xfrm>
            <a:off x="6437313" y="2514600"/>
            <a:ext cx="1879600" cy="2398713"/>
          </a:xfrm>
          <a:prstGeom prst="triangle">
            <a:avLst>
              <a:gd name="adj" fmla="val 50000"/>
            </a:avLst>
          </a:prstGeom>
          <a:solidFill>
            <a:schemeClr val="accent1"/>
          </a:solidFill>
          <a:ln w="19050"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zh-CN" sz="1400" b="0" dirty="0">
              <a:ea typeface="楷体_GB2312" pitchFamily="49" charset="-122"/>
            </a:endParaRPr>
          </a:p>
        </p:txBody>
      </p:sp>
      <p:sp>
        <p:nvSpPr>
          <p:cNvPr id="185349" name="AutoShape 8"/>
          <p:cNvSpPr/>
          <p:nvPr/>
        </p:nvSpPr>
        <p:spPr>
          <a:xfrm>
            <a:off x="6624638" y="2836863"/>
            <a:ext cx="1503362" cy="1954212"/>
          </a:xfrm>
          <a:prstGeom prst="triangle">
            <a:avLst>
              <a:gd name="adj" fmla="val 50000"/>
            </a:avLst>
          </a:prstGeom>
          <a:solidFill>
            <a:schemeClr val="accent1"/>
          </a:solidFill>
          <a:ln w="19050"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zh-CN" sz="1400" b="0" dirty="0">
              <a:ea typeface="楷体_GB2312" pitchFamily="49" charset="-122"/>
            </a:endParaRPr>
          </a:p>
        </p:txBody>
      </p:sp>
      <p:sp>
        <p:nvSpPr>
          <p:cNvPr id="185350" name="Line 11"/>
          <p:cNvSpPr/>
          <p:nvPr/>
        </p:nvSpPr>
        <p:spPr>
          <a:xfrm>
            <a:off x="7188200" y="3386138"/>
            <a:ext cx="0" cy="887412"/>
          </a:xfrm>
          <a:prstGeom prst="line">
            <a:avLst/>
          </a:prstGeom>
          <a:ln w="19050" cap="flat" cmpd="sng">
            <a:solidFill>
              <a:srgbClr val="FF3300"/>
            </a:solidFill>
            <a:prstDash val="solid"/>
            <a:headEnd type="none" w="med" len="med"/>
            <a:tailEnd type="triangle" w="med" len="lg"/>
          </a:ln>
        </p:spPr>
      </p:sp>
      <p:sp>
        <p:nvSpPr>
          <p:cNvPr id="185351" name="Line 12"/>
          <p:cNvSpPr/>
          <p:nvPr/>
        </p:nvSpPr>
        <p:spPr>
          <a:xfrm flipV="1">
            <a:off x="7753350" y="4262438"/>
            <a:ext cx="0" cy="533400"/>
          </a:xfrm>
          <a:prstGeom prst="line">
            <a:avLst/>
          </a:prstGeom>
          <a:ln w="19050" cap="flat" cmpd="sng">
            <a:solidFill>
              <a:srgbClr val="FF3300"/>
            </a:solidFill>
            <a:prstDash val="solid"/>
            <a:headEnd type="none" w="med" len="med"/>
            <a:tailEnd type="triangle" w="med" len="lg"/>
          </a:ln>
        </p:spPr>
      </p:sp>
      <p:sp>
        <p:nvSpPr>
          <p:cNvPr id="185352" name="Text Box 13"/>
          <p:cNvSpPr txBox="1"/>
          <p:nvPr/>
        </p:nvSpPr>
        <p:spPr>
          <a:xfrm>
            <a:off x="7094538" y="3757613"/>
            <a:ext cx="752475" cy="306387"/>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dirty="0">
                <a:latin typeface="Times New Roman" panose="02020603050405020304" pitchFamily="18" charset="0"/>
                <a:ea typeface="楷体_GB2312" pitchFamily="49" charset="-122"/>
              </a:rPr>
              <a:t>70%</a:t>
            </a:r>
            <a:endParaRPr lang="en-US" altLang="zh-CN" sz="1400" dirty="0">
              <a:latin typeface="Times New Roman" panose="02020603050405020304" pitchFamily="18" charset="0"/>
              <a:ea typeface="楷体_GB2312" pitchFamily="49" charset="-122"/>
            </a:endParaRPr>
          </a:p>
        </p:txBody>
      </p:sp>
      <p:sp>
        <p:nvSpPr>
          <p:cNvPr id="185353" name="Text Box 14"/>
          <p:cNvSpPr txBox="1"/>
          <p:nvPr/>
        </p:nvSpPr>
        <p:spPr>
          <a:xfrm>
            <a:off x="7094538" y="4429125"/>
            <a:ext cx="752475"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dirty="0">
                <a:latin typeface="Times New Roman" panose="02020603050405020304" pitchFamily="18" charset="0"/>
                <a:ea typeface="楷体_GB2312" pitchFamily="49" charset="-122"/>
              </a:rPr>
              <a:t>30%</a:t>
            </a:r>
            <a:endParaRPr lang="en-US" altLang="zh-CN" sz="1400" dirty="0">
              <a:latin typeface="Times New Roman" panose="02020603050405020304" pitchFamily="18" charset="0"/>
              <a:ea typeface="楷体_GB2312" pitchFamily="49" charset="-122"/>
            </a:endParaRPr>
          </a:p>
        </p:txBody>
      </p:sp>
      <p:sp>
        <p:nvSpPr>
          <p:cNvPr id="185354" name="Line 15"/>
          <p:cNvSpPr/>
          <p:nvPr/>
        </p:nvSpPr>
        <p:spPr>
          <a:xfrm>
            <a:off x="6378575" y="2514600"/>
            <a:ext cx="0" cy="2398713"/>
          </a:xfrm>
          <a:prstGeom prst="line">
            <a:avLst/>
          </a:prstGeom>
          <a:ln w="28575" cap="flat" cmpd="sng">
            <a:solidFill>
              <a:srgbClr val="FF3300"/>
            </a:solidFill>
            <a:prstDash val="solid"/>
            <a:headEnd type="none" w="med" len="med"/>
            <a:tailEnd type="triangle" w="med" len="lg"/>
          </a:ln>
        </p:spPr>
      </p:sp>
      <p:sp>
        <p:nvSpPr>
          <p:cNvPr id="185355" name="Line 16"/>
          <p:cNvSpPr/>
          <p:nvPr/>
        </p:nvSpPr>
        <p:spPr>
          <a:xfrm flipV="1">
            <a:off x="8358188" y="2514600"/>
            <a:ext cx="0" cy="2398713"/>
          </a:xfrm>
          <a:prstGeom prst="line">
            <a:avLst/>
          </a:prstGeom>
          <a:ln w="28575" cap="flat" cmpd="sng">
            <a:solidFill>
              <a:srgbClr val="FF3300"/>
            </a:solidFill>
            <a:prstDash val="solid"/>
            <a:headEnd type="none" w="med" len="med"/>
            <a:tailEnd type="triangle" w="med" len="lg"/>
          </a:ln>
        </p:spPr>
      </p:sp>
      <p:sp>
        <p:nvSpPr>
          <p:cNvPr id="185356" name="AutoShape 17"/>
          <p:cNvSpPr/>
          <p:nvPr/>
        </p:nvSpPr>
        <p:spPr>
          <a:xfrm>
            <a:off x="7283450" y="4902200"/>
            <a:ext cx="201613" cy="631825"/>
          </a:xfrm>
          <a:prstGeom prst="upDownArrow">
            <a:avLst>
              <a:gd name="adj1" fmla="val 50000"/>
              <a:gd name="adj2" fmla="val 62677"/>
            </a:avLst>
          </a:prstGeom>
          <a:solidFill>
            <a:srgbClr val="FFFF00"/>
          </a:solidFill>
          <a:ln w="19050" cap="flat" cmpd="sng">
            <a:solidFill>
              <a:srgbClr val="FF9900"/>
            </a:solidFill>
            <a:prstDash val="solid"/>
            <a:miter/>
            <a:headEnd type="none" w="med" len="med"/>
            <a:tailEnd type="none" w="med" len="med"/>
          </a:ln>
        </p:spPr>
        <p:txBody>
          <a:bodyPr vert="eaVert"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85357" name="AutoShape 18"/>
          <p:cNvSpPr/>
          <p:nvPr/>
        </p:nvSpPr>
        <p:spPr>
          <a:xfrm>
            <a:off x="7027863" y="5621338"/>
            <a:ext cx="736600" cy="514350"/>
          </a:xfrm>
          <a:prstGeom prst="flowChartMagneticDisk">
            <a:avLst/>
          </a:prstGeom>
          <a:solidFill>
            <a:srgbClr val="00FFFF"/>
          </a:solidFill>
          <a:ln w="19050" cap="flat" cmpd="sng">
            <a:solidFill>
              <a:srgbClr val="008080"/>
            </a:solidFill>
            <a:prstDash val="solid"/>
            <a:headEnd type="none" w="med" len="med"/>
            <a:tailEnd type="none" w="med" len="med"/>
          </a:ln>
        </p:spPr>
        <p:txBody>
          <a:bodyPr wrap="none"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资源线</a:t>
            </a:r>
            <a:endParaRPr lang="zh-CN" altLang="en-US" sz="1400" b="0" dirty="0">
              <a:ea typeface="楷体_GB2312" pitchFamily="49" charset="-122"/>
            </a:endParaRPr>
          </a:p>
        </p:txBody>
      </p:sp>
      <p:sp>
        <p:nvSpPr>
          <p:cNvPr id="185358" name="Text Box 19"/>
          <p:cNvSpPr txBox="1"/>
          <p:nvPr/>
        </p:nvSpPr>
        <p:spPr>
          <a:xfrm>
            <a:off x="5943600" y="2873375"/>
            <a:ext cx="381000" cy="15589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ea typeface="楷体_GB2312" pitchFamily="49" charset="-122"/>
              </a:rPr>
              <a:t>自上而下制定</a:t>
            </a:r>
            <a:endParaRPr lang="zh-CN" altLang="en-US" sz="1600" b="0" dirty="0">
              <a:ea typeface="楷体_GB2312" pitchFamily="49" charset="-122"/>
            </a:endParaRPr>
          </a:p>
        </p:txBody>
      </p:sp>
      <p:sp>
        <p:nvSpPr>
          <p:cNvPr id="185359" name="Text Box 20"/>
          <p:cNvSpPr txBox="1"/>
          <p:nvPr/>
        </p:nvSpPr>
        <p:spPr>
          <a:xfrm>
            <a:off x="8332788" y="2873375"/>
            <a:ext cx="334962" cy="15589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ea typeface="楷体_GB2312" pitchFamily="49" charset="-122"/>
              </a:rPr>
              <a:t>自下而上修订</a:t>
            </a:r>
            <a:endParaRPr lang="zh-CN" altLang="en-US" sz="1600" b="0" dirty="0">
              <a:ea typeface="楷体_GB2312" pitchFamily="49" charset="-122"/>
            </a:endParaRPr>
          </a:p>
        </p:txBody>
      </p:sp>
      <p:sp>
        <p:nvSpPr>
          <p:cNvPr id="185360" name="Freeform 25"/>
          <p:cNvSpPr/>
          <p:nvPr/>
        </p:nvSpPr>
        <p:spPr>
          <a:xfrm>
            <a:off x="6877050" y="4076700"/>
            <a:ext cx="935038" cy="288925"/>
          </a:xfrm>
          <a:custGeom>
            <a:avLst/>
            <a:gdLst>
              <a:gd name="txL" fmla="*/ 0 w 589"/>
              <a:gd name="txT" fmla="*/ 0 h 197"/>
              <a:gd name="txR" fmla="*/ 589 w 589"/>
              <a:gd name="txB" fmla="*/ 197 h 197"/>
            </a:gdLst>
            <a:ahLst/>
            <a:cxnLst>
              <a:cxn ang="0">
                <a:pos x="0" y="2147483646"/>
              </a:cxn>
              <a:cxn ang="0">
                <a:pos x="2147483646" y="2147483646"/>
              </a:cxn>
              <a:cxn ang="0">
                <a:pos x="2147483646" y="0"/>
              </a:cxn>
            </a:cxnLst>
            <a:rect l="txL" t="txT" r="txR" b="txB"/>
            <a:pathLst>
              <a:path w="589" h="197">
                <a:moveTo>
                  <a:pt x="0" y="91"/>
                </a:moveTo>
                <a:cubicBezTo>
                  <a:pt x="109" y="144"/>
                  <a:pt x="219" y="197"/>
                  <a:pt x="317" y="182"/>
                </a:cubicBezTo>
                <a:cubicBezTo>
                  <a:pt x="415" y="167"/>
                  <a:pt x="544" y="30"/>
                  <a:pt x="589" y="0"/>
                </a:cubicBezTo>
              </a:path>
            </a:pathLst>
          </a:custGeom>
          <a:noFill/>
          <a:ln w="19050" cap="flat" cmpd="sng">
            <a:solidFill>
              <a:srgbClr val="FF3300">
                <a:alpha val="100000"/>
              </a:srgbClr>
            </a:solidFill>
            <a:prstDash val="solid"/>
            <a:round/>
            <a:headEnd type="none" w="med" len="med"/>
            <a:tailEnd type="none" w="med" len="med"/>
          </a:ln>
        </p:spPr>
        <p:txBody>
          <a:bodyPr/>
          <a:p>
            <a:endParaRPr lang="zh-CN"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演练 </a:t>
            </a:r>
            <a:r>
              <a:rPr lang="en-US" altLang="zh-CN" sz="2800" dirty="0">
                <a:latin typeface="宋体" panose="02010600030101010101" pitchFamily="2" charset="-122"/>
              </a:rPr>
              <a:t>–</a:t>
            </a:r>
            <a:r>
              <a:rPr lang="en-US" altLang="zh-CN" sz="2800" dirty="0">
                <a:latin typeface="黑体" panose="02010609060101010101" pitchFamily="49" charset="-122"/>
              </a:rPr>
              <a:t> </a:t>
            </a:r>
            <a:r>
              <a:rPr lang="zh-CN" altLang="en-US" sz="2800" dirty="0">
                <a:latin typeface="黑体" panose="02010609060101010101" pitchFamily="49" charset="-122"/>
              </a:rPr>
              <a:t>项目计划制定</a:t>
            </a:r>
            <a:endParaRPr lang="zh-CN" altLang="en-US" sz="2800" dirty="0">
              <a:latin typeface="黑体" panose="02010609060101010101" pitchFamily="49" charset="-122"/>
            </a:endParaRPr>
          </a:p>
        </p:txBody>
      </p:sp>
      <p:sp>
        <p:nvSpPr>
          <p:cNvPr id="187395" name="Rectangle 3"/>
          <p:cNvSpPr>
            <a:spLocks noGrp="1"/>
          </p:cNvSpPr>
          <p:nvPr>
            <p:ph idx="1"/>
          </p:nvPr>
        </p:nvSpPr>
        <p:spPr>
          <a:xfrm>
            <a:off x="0" y="1008063"/>
            <a:ext cx="9144000" cy="6165850"/>
          </a:xfrm>
        </p:spPr>
        <p:txBody>
          <a:bodyPr vert="horz" wrap="square" lIns="91440" tIns="45720" rIns="91440" bIns="45720" anchor="t" anchorCtr="0"/>
          <a:p>
            <a:pPr eaLnBrk="1" hangingPunct="1"/>
            <a:r>
              <a:rPr lang="zh-CN" altLang="en-US" dirty="0">
                <a:latin typeface="宋体" panose="02010600030101010101" pitchFamily="2" charset="-122"/>
                <a:ea typeface="宋体" panose="02010600030101010101" pitchFamily="2" charset="-122"/>
              </a:rPr>
              <a:t>各小组根据选定的项目目标制定项目计划</a:t>
            </a:r>
            <a:endParaRPr lang="zh-CN" altLang="en-US" dirty="0">
              <a:latin typeface="宋体" panose="02010600030101010101" pitchFamily="2" charset="-122"/>
              <a:ea typeface="宋体" panose="02010600030101010101" pitchFamily="2" charset="-122"/>
            </a:endParaRPr>
          </a:p>
          <a:p>
            <a:pPr eaLnBrk="1" hangingPunct="1">
              <a:spcBef>
                <a:spcPct val="0"/>
              </a:spcBef>
              <a:buClrTx/>
              <a:buFontTx/>
              <a:buNone/>
            </a:pPr>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1</a:t>
            </a:r>
            <a:r>
              <a:rPr lang="zh-CN" altLang="en-US" dirty="0">
                <a:latin typeface="宋体" panose="02010600030101010101" pitchFamily="2" charset="-122"/>
                <a:ea typeface="宋体" panose="02010600030101010101" pitchFamily="2" charset="-122"/>
              </a:rPr>
              <a:t>、列出</a:t>
            </a:r>
            <a:r>
              <a:rPr lang="en-US" altLang="zh-CN" dirty="0">
                <a:latin typeface="宋体" panose="02010600030101010101" pitchFamily="2" charset="-122"/>
                <a:ea typeface="宋体" panose="02010600030101010101" pitchFamily="2" charset="-122"/>
              </a:rPr>
              <a:t>WBS</a:t>
            </a:r>
            <a:r>
              <a:rPr lang="zh-CN" altLang="en-US" dirty="0">
                <a:latin typeface="宋体" panose="02010600030101010101" pitchFamily="2" charset="-122"/>
                <a:ea typeface="宋体" panose="02010600030101010101" pitchFamily="2" charset="-122"/>
              </a:rPr>
              <a:t>表</a:t>
            </a:r>
            <a:r>
              <a:rPr lang="en-US" altLang="zh-CN" dirty="0">
                <a:latin typeface="宋体" panose="02010600030101010101" pitchFamily="2" charset="-122"/>
                <a:ea typeface="宋体" panose="02010600030101010101" pitchFamily="2" charset="-122"/>
              </a:rPr>
              <a:t>1/2</a:t>
            </a:r>
            <a:r>
              <a:rPr lang="zh-CN" altLang="en-US" dirty="0">
                <a:latin typeface="宋体" panose="02010600030101010101" pitchFamily="2" charset="-122"/>
                <a:ea typeface="宋体" panose="02010600030101010101" pitchFamily="2" charset="-122"/>
              </a:rPr>
              <a:t>级；</a:t>
            </a:r>
            <a:endParaRPr lang="zh-CN" altLang="en-US" dirty="0">
              <a:latin typeface="宋体" panose="02010600030101010101" pitchFamily="2" charset="-122"/>
              <a:ea typeface="宋体" panose="02010600030101010101" pitchFamily="2" charset="-122"/>
            </a:endParaRPr>
          </a:p>
          <a:p>
            <a:pPr eaLnBrk="1" hangingPunct="1">
              <a:spcBef>
                <a:spcPct val="0"/>
              </a:spcBef>
              <a:buClrTx/>
              <a:buFontTx/>
              <a:buNone/>
            </a:pPr>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2</a:t>
            </a:r>
            <a:r>
              <a:rPr lang="zh-CN" altLang="en-US" dirty="0">
                <a:latin typeface="宋体" panose="02010600030101010101" pitchFamily="2" charset="-122"/>
                <a:ea typeface="宋体" panose="02010600030101010101" pitchFamily="2" charset="-122"/>
              </a:rPr>
              <a:t>、估计工时，画出</a:t>
            </a:r>
            <a:r>
              <a:rPr lang="en-US" altLang="zh-CN" dirty="0">
                <a:latin typeface="宋体" panose="02010600030101010101" pitchFamily="2" charset="-122"/>
                <a:ea typeface="宋体" panose="02010600030101010101" pitchFamily="2" charset="-122"/>
              </a:rPr>
              <a:t>PERT</a:t>
            </a:r>
            <a:r>
              <a:rPr lang="zh-CN" altLang="en-US" dirty="0">
                <a:latin typeface="宋体" panose="02010600030101010101" pitchFamily="2" charset="-122"/>
                <a:ea typeface="宋体" panose="02010600030101010101" pitchFamily="2" charset="-122"/>
              </a:rPr>
              <a:t>图；</a:t>
            </a:r>
            <a:endParaRPr lang="zh-CN" altLang="en-US" dirty="0">
              <a:latin typeface="宋体" panose="02010600030101010101" pitchFamily="2" charset="-122"/>
              <a:ea typeface="宋体" panose="02010600030101010101" pitchFamily="2" charset="-122"/>
            </a:endParaRPr>
          </a:p>
          <a:p>
            <a:pPr eaLnBrk="1" hangingPunct="1">
              <a:spcBef>
                <a:spcPct val="0"/>
              </a:spcBef>
              <a:buClrTx/>
              <a:buFontTx/>
              <a:buNone/>
            </a:pPr>
            <a:r>
              <a:rPr lang="zh-CN" altLang="en-US" dirty="0">
                <a:latin typeface="宋体" panose="02010600030101010101" pitchFamily="2" charset="-122"/>
                <a:ea typeface="宋体" panose="02010600030101010101" pitchFamily="2" charset="-122"/>
              </a:rPr>
              <a:t>	</a:t>
            </a:r>
            <a:r>
              <a:rPr lang="en-US" altLang="zh-CN" dirty="0">
                <a:latin typeface="宋体" panose="02010600030101010101" pitchFamily="2" charset="-122"/>
                <a:ea typeface="宋体" panose="02010600030101010101" pitchFamily="2" charset="-122"/>
              </a:rPr>
              <a:t>3</a:t>
            </a:r>
            <a:r>
              <a:rPr lang="zh-CN" altLang="en-US" dirty="0">
                <a:latin typeface="宋体" panose="02010600030101010101" pitchFamily="2" charset="-122"/>
                <a:ea typeface="宋体" panose="02010600030101010101" pitchFamily="2" charset="-122"/>
              </a:rPr>
              <a:t>、找出关键路径。</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2"/>
          <p:cNvSpPr>
            <a:spLocks noGrp="1"/>
          </p:cNvSpPr>
          <p:nvPr>
            <p:ph type="title"/>
          </p:nvPr>
        </p:nvSpPr>
        <p:spPr>
          <a:xfrm>
            <a:off x="107315" y="112395"/>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189443" name="Rectangle 3"/>
          <p:cNvSpPr>
            <a:spLocks noGrp="1"/>
          </p:cNvSpPr>
          <p:nvPr>
            <p:ph idx="1"/>
          </p:nvPr>
        </p:nvSpPr>
        <p:spPr>
          <a:xfrm>
            <a:off x="639763" y="69215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1800" dirty="0"/>
              <a:t>项目管理的基本概念</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项目组织结构</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项目目标管理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项目需求管理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产品开发流程回顾 </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项目计划制定</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项目计划控制</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质量与成本管理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风险管理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项目沟通管理</a:t>
            </a:r>
            <a:endParaRPr lang="zh-CN" altLang="en-US" sz="1800" dirty="0"/>
          </a:p>
        </p:txBody>
      </p:sp>
      <p:pic>
        <p:nvPicPr>
          <p:cNvPr id="189444"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539750" y="3573463"/>
            <a:ext cx="344488" cy="327025"/>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项目管理九大知识领域</a:t>
            </a:r>
            <a:endParaRPr lang="zh-CN" altLang="en-US" sz="2800" dirty="0">
              <a:latin typeface="黑体" panose="02010609060101010101" pitchFamily="49" charset="-122"/>
            </a:endParaRPr>
          </a:p>
        </p:txBody>
      </p:sp>
      <p:pic>
        <p:nvPicPr>
          <p:cNvPr id="25603" name="Picture 22" descr="BD06518_"/>
          <p:cNvPicPr>
            <a:picLocks noChangeAspect="1"/>
          </p:cNvPicPr>
          <p:nvPr/>
        </p:nvPicPr>
        <p:blipFill>
          <a:blip r:embed="rId1"/>
          <a:stretch>
            <a:fillRect/>
          </a:stretch>
        </p:blipFill>
        <p:spPr>
          <a:xfrm>
            <a:off x="304800" y="2286000"/>
            <a:ext cx="1085850" cy="1052513"/>
          </a:xfrm>
          <a:prstGeom prst="rect">
            <a:avLst/>
          </a:prstGeom>
          <a:noFill/>
          <a:ln w="9525">
            <a:noFill/>
          </a:ln>
        </p:spPr>
      </p:pic>
      <p:sp>
        <p:nvSpPr>
          <p:cNvPr id="25604" name="Text Box 23"/>
          <p:cNvSpPr txBox="1"/>
          <p:nvPr/>
        </p:nvSpPr>
        <p:spPr>
          <a:xfrm>
            <a:off x="7696200" y="3352800"/>
            <a:ext cx="1311275" cy="7302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400" b="0" dirty="0">
                <a:latin typeface="Times New Roman" panose="02020603050405020304" pitchFamily="18" charset="0"/>
                <a:ea typeface="楷体_GB2312" pitchFamily="49" charset="-122"/>
              </a:rPr>
              <a:t>满足或超过项目干系人的需求和期望</a:t>
            </a:r>
            <a:endParaRPr lang="zh-CN" altLang="en-US" sz="1400" b="0" dirty="0">
              <a:latin typeface="Times New Roman" panose="02020603050405020304" pitchFamily="18" charset="0"/>
              <a:ea typeface="楷体_GB2312" pitchFamily="49" charset="-122"/>
            </a:endParaRPr>
          </a:p>
        </p:txBody>
      </p:sp>
      <p:pic>
        <p:nvPicPr>
          <p:cNvPr id="25605" name="Picture 34" descr="BD06518_"/>
          <p:cNvPicPr>
            <a:picLocks noChangeAspect="1"/>
          </p:cNvPicPr>
          <p:nvPr/>
        </p:nvPicPr>
        <p:blipFill>
          <a:blip r:embed="rId1"/>
          <a:stretch>
            <a:fillRect/>
          </a:stretch>
        </p:blipFill>
        <p:spPr>
          <a:xfrm>
            <a:off x="7848600" y="2133600"/>
            <a:ext cx="1085850" cy="1052513"/>
          </a:xfrm>
          <a:prstGeom prst="rect">
            <a:avLst/>
          </a:prstGeom>
          <a:noFill/>
          <a:ln w="9525">
            <a:noFill/>
          </a:ln>
        </p:spPr>
      </p:pic>
      <p:sp>
        <p:nvSpPr>
          <p:cNvPr id="25606" name="Text Box 35"/>
          <p:cNvSpPr txBox="1"/>
          <p:nvPr/>
        </p:nvSpPr>
        <p:spPr>
          <a:xfrm>
            <a:off x="304800" y="3505200"/>
            <a:ext cx="1295400" cy="5175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400" b="0" dirty="0">
                <a:latin typeface="Times New Roman" panose="02020603050405020304" pitchFamily="18" charset="0"/>
                <a:ea typeface="楷体_GB2312" pitchFamily="49" charset="-122"/>
              </a:rPr>
              <a:t>项目干系人的需求和期望</a:t>
            </a:r>
            <a:endParaRPr lang="zh-CN" altLang="en-US" sz="1400" b="0" dirty="0">
              <a:latin typeface="Times New Roman" panose="02020603050405020304" pitchFamily="18" charset="0"/>
              <a:ea typeface="楷体_GB2312" pitchFamily="49" charset="-122"/>
            </a:endParaRPr>
          </a:p>
        </p:txBody>
      </p:sp>
      <p:sp>
        <p:nvSpPr>
          <p:cNvPr id="25607" name="Text Box 38"/>
          <p:cNvSpPr txBox="1"/>
          <p:nvPr/>
        </p:nvSpPr>
        <p:spPr>
          <a:xfrm>
            <a:off x="2743200" y="3657600"/>
            <a:ext cx="3429000" cy="314325"/>
          </a:xfrm>
          <a:prstGeom prst="rect">
            <a:avLst/>
          </a:prstGeom>
          <a:solidFill>
            <a:srgbClr val="FFFF99"/>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400" b="0" dirty="0">
                <a:latin typeface="Times New Roman" panose="02020603050405020304" pitchFamily="18" charset="0"/>
                <a:ea typeface="楷体_GB2312" pitchFamily="49" charset="-122"/>
              </a:rPr>
              <a:t>工具、技术</a:t>
            </a:r>
            <a:endParaRPr lang="zh-CN" altLang="en-US" sz="1400" b="0" dirty="0">
              <a:latin typeface="Times New Roman" panose="02020603050405020304" pitchFamily="18" charset="0"/>
              <a:ea typeface="楷体_GB2312" pitchFamily="49" charset="-122"/>
            </a:endParaRPr>
          </a:p>
        </p:txBody>
      </p:sp>
      <p:sp>
        <p:nvSpPr>
          <p:cNvPr id="25608" name="Text Box 24"/>
          <p:cNvSpPr txBox="1"/>
          <p:nvPr/>
        </p:nvSpPr>
        <p:spPr>
          <a:xfrm>
            <a:off x="2743200" y="2362200"/>
            <a:ext cx="3429000" cy="314325"/>
          </a:xfrm>
          <a:prstGeom prst="rect">
            <a:avLst/>
          </a:prstGeom>
          <a:solidFill>
            <a:srgbClr val="FFFF99"/>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400" b="0" dirty="0">
                <a:latin typeface="Times New Roman" panose="02020603050405020304" pitchFamily="18" charset="0"/>
                <a:ea typeface="楷体_GB2312" pitchFamily="49" charset="-122"/>
              </a:rPr>
              <a:t>工具、技术</a:t>
            </a:r>
            <a:endParaRPr lang="zh-CN" altLang="en-US" sz="1400" b="0" dirty="0">
              <a:latin typeface="Times New Roman" panose="02020603050405020304" pitchFamily="18" charset="0"/>
              <a:ea typeface="楷体_GB2312" pitchFamily="49" charset="-122"/>
            </a:endParaRPr>
          </a:p>
        </p:txBody>
      </p:sp>
      <p:sp>
        <p:nvSpPr>
          <p:cNvPr id="25609" name="Text Box 5"/>
          <p:cNvSpPr txBox="1"/>
          <p:nvPr/>
        </p:nvSpPr>
        <p:spPr>
          <a:xfrm>
            <a:off x="1600200" y="1600200"/>
            <a:ext cx="1343025" cy="395288"/>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范围管理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0" name="Text Box 6"/>
          <p:cNvSpPr txBox="1"/>
          <p:nvPr/>
        </p:nvSpPr>
        <p:spPr>
          <a:xfrm>
            <a:off x="3048000" y="1600200"/>
            <a:ext cx="1343025" cy="395288"/>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时间管理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1" name="Text Box 7"/>
          <p:cNvSpPr txBox="1"/>
          <p:nvPr/>
        </p:nvSpPr>
        <p:spPr>
          <a:xfrm>
            <a:off x="4492625" y="1600200"/>
            <a:ext cx="1343025" cy="395288"/>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成本管理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2" name="Text Box 8"/>
          <p:cNvSpPr txBox="1"/>
          <p:nvPr/>
        </p:nvSpPr>
        <p:spPr>
          <a:xfrm>
            <a:off x="5972175" y="1600200"/>
            <a:ext cx="1343025" cy="395288"/>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质量管理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3" name="Text Box 9"/>
          <p:cNvSpPr txBox="1"/>
          <p:nvPr/>
        </p:nvSpPr>
        <p:spPr>
          <a:xfrm>
            <a:off x="1600200" y="4310063"/>
            <a:ext cx="1343025" cy="395287"/>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人力资源</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4" name="Text Box 10"/>
          <p:cNvSpPr txBox="1"/>
          <p:nvPr/>
        </p:nvSpPr>
        <p:spPr>
          <a:xfrm>
            <a:off x="3048000" y="4310063"/>
            <a:ext cx="1343025" cy="395287"/>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沟通管理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5" name="Text Box 11"/>
          <p:cNvSpPr txBox="1"/>
          <p:nvPr/>
        </p:nvSpPr>
        <p:spPr>
          <a:xfrm>
            <a:off x="4492625" y="4310063"/>
            <a:ext cx="1343025" cy="395287"/>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风险管理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6" name="Text Box 12"/>
          <p:cNvSpPr txBox="1"/>
          <p:nvPr/>
        </p:nvSpPr>
        <p:spPr>
          <a:xfrm>
            <a:off x="5972175" y="4310063"/>
            <a:ext cx="1343025" cy="395287"/>
          </a:xfrm>
          <a:prstGeom prst="rect">
            <a:avLst/>
          </a:prstGeom>
          <a:gradFill rotWithShape="0">
            <a:gsLst>
              <a:gs pos="0">
                <a:srgbClr val="182F76"/>
              </a:gs>
              <a:gs pos="50000">
                <a:srgbClr val="3366FF"/>
              </a:gs>
              <a:gs pos="100000">
                <a:srgbClr val="182F76"/>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solidFill>
                  <a:schemeClr val="bg1"/>
                </a:solidFill>
                <a:latin typeface="Times New Roman" panose="02020603050405020304" pitchFamily="18" charset="0"/>
                <a:ea typeface="楷体_GB2312" pitchFamily="49" charset="-122"/>
              </a:rPr>
              <a:t>采购管理</a:t>
            </a:r>
            <a:endParaRPr lang="zh-CN" altLang="en-US" sz="1600" b="0" dirty="0">
              <a:solidFill>
                <a:schemeClr val="bg1"/>
              </a:solidFill>
              <a:latin typeface="Times New Roman" panose="02020603050405020304" pitchFamily="18" charset="0"/>
              <a:ea typeface="楷体_GB2312" pitchFamily="49" charset="-122"/>
            </a:endParaRPr>
          </a:p>
        </p:txBody>
      </p:sp>
      <p:sp>
        <p:nvSpPr>
          <p:cNvPr id="25617" name="Text Box 13"/>
          <p:cNvSpPr txBox="1"/>
          <p:nvPr/>
        </p:nvSpPr>
        <p:spPr>
          <a:xfrm>
            <a:off x="1670050" y="2894013"/>
            <a:ext cx="5645150" cy="458787"/>
          </a:xfrm>
          <a:prstGeom prst="rect">
            <a:avLst/>
          </a:prstGeom>
          <a:gradFill rotWithShape="0">
            <a:gsLst>
              <a:gs pos="0">
                <a:srgbClr val="765E00"/>
              </a:gs>
              <a:gs pos="50000">
                <a:srgbClr val="FFCC00"/>
              </a:gs>
              <a:gs pos="100000">
                <a:srgbClr val="765E00"/>
              </a:gs>
            </a:gsLst>
            <a:lin ang="5400000" scaled="1"/>
            <a:tileRect/>
          </a:gra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solidFill>
                  <a:schemeClr val="bg1"/>
                </a:solidFill>
                <a:latin typeface="Times New Roman" panose="02020603050405020304" pitchFamily="18" charset="0"/>
                <a:ea typeface="楷体_GB2312" pitchFamily="49" charset="-122"/>
              </a:rPr>
              <a:t>项目综合管理</a:t>
            </a:r>
            <a:endParaRPr lang="zh-CN" altLang="en-US" sz="2000" b="0" dirty="0">
              <a:solidFill>
                <a:schemeClr val="bg1"/>
              </a:solidFill>
              <a:latin typeface="Times New Roman" panose="02020603050405020304" pitchFamily="18" charset="0"/>
              <a:ea typeface="楷体_GB2312" pitchFamily="49" charset="-122"/>
            </a:endParaRPr>
          </a:p>
        </p:txBody>
      </p:sp>
      <p:sp>
        <p:nvSpPr>
          <p:cNvPr id="25618" name="AutoShape 14"/>
          <p:cNvSpPr/>
          <p:nvPr/>
        </p:nvSpPr>
        <p:spPr>
          <a:xfrm>
            <a:off x="2078038" y="2003425"/>
            <a:ext cx="360362" cy="900113"/>
          </a:xfrm>
          <a:prstGeom prst="down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19" name="AutoShape 15"/>
          <p:cNvSpPr/>
          <p:nvPr/>
        </p:nvSpPr>
        <p:spPr>
          <a:xfrm>
            <a:off x="3544888" y="2003425"/>
            <a:ext cx="360362" cy="900113"/>
          </a:xfrm>
          <a:prstGeom prst="down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0" name="AutoShape 16"/>
          <p:cNvSpPr/>
          <p:nvPr/>
        </p:nvSpPr>
        <p:spPr>
          <a:xfrm>
            <a:off x="4986338" y="2003425"/>
            <a:ext cx="360362" cy="900113"/>
          </a:xfrm>
          <a:prstGeom prst="down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1" name="AutoShape 17"/>
          <p:cNvSpPr/>
          <p:nvPr/>
        </p:nvSpPr>
        <p:spPr>
          <a:xfrm>
            <a:off x="6497638" y="2003425"/>
            <a:ext cx="360362" cy="900113"/>
          </a:xfrm>
          <a:prstGeom prst="down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2" name="AutoShape 19"/>
          <p:cNvSpPr/>
          <p:nvPr/>
        </p:nvSpPr>
        <p:spPr>
          <a:xfrm>
            <a:off x="3544888" y="3352800"/>
            <a:ext cx="360362" cy="900113"/>
          </a:xfrm>
          <a:prstGeom prst="up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3" name="AutoShape 20"/>
          <p:cNvSpPr/>
          <p:nvPr/>
        </p:nvSpPr>
        <p:spPr>
          <a:xfrm>
            <a:off x="4986338" y="3352800"/>
            <a:ext cx="360362" cy="900113"/>
          </a:xfrm>
          <a:prstGeom prst="up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4" name="AutoShape 21"/>
          <p:cNvSpPr/>
          <p:nvPr/>
        </p:nvSpPr>
        <p:spPr>
          <a:xfrm>
            <a:off x="6497638" y="3352800"/>
            <a:ext cx="360362" cy="900113"/>
          </a:xfrm>
          <a:prstGeom prst="up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5" name="AutoShape 36"/>
          <p:cNvSpPr/>
          <p:nvPr/>
        </p:nvSpPr>
        <p:spPr>
          <a:xfrm>
            <a:off x="2078038" y="3352800"/>
            <a:ext cx="360362" cy="900113"/>
          </a:xfrm>
          <a:prstGeom prst="upArrow">
            <a:avLst>
              <a:gd name="adj1" fmla="val 50000"/>
              <a:gd name="adj2" fmla="val 62445"/>
            </a:avLst>
          </a:prstGeom>
          <a:solidFill>
            <a:srgbClr val="FFCC00"/>
          </a:solidFill>
          <a:ln w="9525">
            <a:noFill/>
          </a:ln>
        </p:spPr>
        <p:txBody>
          <a:bodyPr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5626" name="AutoShape 37"/>
          <p:cNvSpPr/>
          <p:nvPr/>
        </p:nvSpPr>
        <p:spPr>
          <a:xfrm rot="5400000">
            <a:off x="6057900" y="2857500"/>
            <a:ext cx="3048000" cy="533400"/>
          </a:xfrm>
          <a:prstGeom prst="triangle">
            <a:avLst>
              <a:gd name="adj" fmla="val 51958"/>
            </a:avLst>
          </a:prstGeom>
          <a:solidFill>
            <a:srgbClr val="FF99CC"/>
          </a:solidFill>
          <a:ln w="19050">
            <a:noFill/>
          </a:ln>
        </p:spPr>
        <p:txBody>
          <a:bodyPr vert="eaVert"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Text Box 2"/>
          <p:cNvSpPr txBox="1"/>
          <p:nvPr/>
        </p:nvSpPr>
        <p:spPr>
          <a:xfrm>
            <a:off x="393700" y="1066800"/>
            <a:ext cx="8331200" cy="5026025"/>
          </a:xfrm>
          <a:prstGeom prst="rect">
            <a:avLst/>
          </a:prstGeom>
          <a:noFill/>
          <a:ln w="571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135000"/>
              </a:lnSpc>
              <a:spcBef>
                <a:spcPct val="0"/>
              </a:spcBef>
              <a:buClrTx/>
              <a:buFontTx/>
              <a:buAutoNum type="arabicPeriod"/>
            </a:pPr>
            <a:r>
              <a:rPr lang="zh-CN" altLang="en-US" sz="2000" b="0" dirty="0">
                <a:ea typeface="宋体" panose="02010600030101010101" pitchFamily="2" charset="-122"/>
              </a:rPr>
              <a:t>项目计划制定后，不依据计划进行项目控制，</a:t>
            </a:r>
            <a:r>
              <a:rPr lang="zh-CN" altLang="en-US" sz="2000" b="0" dirty="0">
                <a:solidFill>
                  <a:srgbClr val="FF0000"/>
                </a:solidFill>
                <a:ea typeface="宋体" panose="02010600030101010101" pitchFamily="2" charset="-122"/>
              </a:rPr>
              <a:t>计划约束力弱；</a:t>
            </a:r>
            <a:endParaRPr lang="zh-CN" altLang="en-US" sz="2000" b="0" dirty="0">
              <a:solidFill>
                <a:srgbClr val="FF0000"/>
              </a:solidFill>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没有按（项目计划）基线来管理项目，</a:t>
            </a:r>
            <a:r>
              <a:rPr lang="zh-CN" altLang="en-US" sz="2000" b="0" dirty="0">
                <a:ea typeface="宋体" panose="02010600030101010101" pitchFamily="2" charset="-122"/>
              </a:rPr>
              <a:t>导致项目的进度拖延、预算超支、项目质量达不到要求、交付件不完整；</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ea typeface="宋体" panose="02010600030101010101" pitchFamily="2" charset="-122"/>
              </a:rPr>
              <a:t>过多的</a:t>
            </a:r>
            <a:r>
              <a:rPr lang="zh-CN" altLang="en-US" sz="2000" b="0" dirty="0">
                <a:solidFill>
                  <a:srgbClr val="FF0000"/>
                </a:solidFill>
                <a:ea typeface="宋体" panose="02010600030101010101" pitchFamily="2" charset="-122"/>
              </a:rPr>
              <a:t>不可控变动</a:t>
            </a:r>
            <a:r>
              <a:rPr lang="zh-CN" altLang="en-US" sz="2000" b="0" dirty="0">
                <a:ea typeface="宋体" panose="02010600030101010101" pitchFamily="2" charset="-122"/>
              </a:rPr>
              <a:t>（如：市场需求、计划、资源），影响计划执行：</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需求变更</a:t>
            </a:r>
            <a:r>
              <a:rPr lang="zh-CN" altLang="en-US" sz="2000" b="0" dirty="0">
                <a:ea typeface="宋体" panose="02010600030101010101" pitchFamily="2" charset="-122"/>
              </a:rPr>
              <a:t>缺乏控制，忽视需求的变更和变更控制；</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技术方案变化</a:t>
            </a:r>
            <a:r>
              <a:rPr lang="zh-CN" altLang="en-US" sz="2000" b="0" dirty="0">
                <a:ea typeface="宋体" panose="02010600030101010101" pitchFamily="2" charset="-122"/>
              </a:rPr>
              <a:t>频繁；</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项目合同管理</a:t>
            </a:r>
            <a:r>
              <a:rPr lang="zh-CN" altLang="en-US" sz="2000" b="0" dirty="0">
                <a:ea typeface="宋体" panose="02010600030101010101" pitchFamily="2" charset="-122"/>
              </a:rPr>
              <a:t>不严格；</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ea typeface="宋体" panose="02010600030101010101" pitchFamily="2" charset="-122"/>
              </a:rPr>
              <a:t>未根据变化及时调整计划；</a:t>
            </a:r>
            <a:r>
              <a:rPr lang="zh-CN" altLang="en-US" sz="2000" b="0" dirty="0">
                <a:solidFill>
                  <a:srgbClr val="FF0000"/>
                </a:solidFill>
                <a:ea typeface="宋体" panose="02010600030101010101" pitchFamily="2" charset="-122"/>
              </a:rPr>
              <a:t>或者更改随意，更改过程不规范；</a:t>
            </a:r>
            <a:endParaRPr lang="zh-CN" altLang="en-US" sz="2000" b="0" dirty="0">
              <a:solidFill>
                <a:srgbClr val="FF0000"/>
              </a:solidFill>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ea typeface="宋体" panose="02010600030101010101" pitchFamily="2" charset="-122"/>
              </a:rPr>
              <a:t>没有充分利用项目计划进行</a:t>
            </a:r>
            <a:r>
              <a:rPr lang="zh-CN" altLang="en-US" sz="2000" b="0" dirty="0">
                <a:solidFill>
                  <a:srgbClr val="FF0000"/>
                </a:solidFill>
                <a:ea typeface="宋体" panose="02010600030101010101" pitchFamily="2" charset="-122"/>
              </a:rPr>
              <a:t>事前的分析</a:t>
            </a:r>
            <a:r>
              <a:rPr lang="zh-CN" altLang="en-US" sz="2000" b="0" dirty="0">
                <a:ea typeface="宋体" panose="02010600030101010101" pitchFamily="2" charset="-122"/>
              </a:rPr>
              <a:t>，起到预警作用；</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技术问题</a:t>
            </a:r>
            <a:r>
              <a:rPr lang="zh-CN" altLang="en-US" sz="2000" b="0" dirty="0">
                <a:ea typeface="宋体" panose="02010600030101010101" pitchFamily="2" charset="-122"/>
              </a:rPr>
              <a:t>没有得到及时解决；</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ea typeface="宋体" panose="02010600030101010101" pitchFamily="2" charset="-122"/>
              </a:rPr>
              <a:t>在项目控制的过程中对</a:t>
            </a:r>
            <a:r>
              <a:rPr lang="zh-CN" altLang="en-US" sz="2000" b="0" dirty="0">
                <a:solidFill>
                  <a:srgbClr val="FF0000"/>
                </a:solidFill>
                <a:ea typeface="宋体" panose="02010600030101010101" pitchFamily="2" charset="-122"/>
              </a:rPr>
              <a:t>风险的识别和规避</a:t>
            </a:r>
            <a:r>
              <a:rPr lang="zh-CN" altLang="en-US" sz="2000" b="0" dirty="0">
                <a:ea typeface="宋体" panose="02010600030101010101" pitchFamily="2" charset="-122"/>
              </a:rPr>
              <a:t>不足；</a:t>
            </a:r>
            <a:endParaRPr lang="zh-CN" altLang="en-US" sz="2000" b="0" dirty="0">
              <a:ea typeface="宋体" panose="02010600030101010101" pitchFamily="2" charset="-122"/>
            </a:endParaRPr>
          </a:p>
          <a:p>
            <a:pPr marL="457200" lvl="0" indent="-457200" eaLnBrk="1" hangingPunct="1">
              <a:lnSpc>
                <a:spcPct val="135000"/>
              </a:lnSpc>
              <a:spcBef>
                <a:spcPct val="0"/>
              </a:spcBef>
              <a:buClrTx/>
              <a:buFontTx/>
              <a:buAutoNum type="arabicPeriod"/>
            </a:pPr>
            <a:r>
              <a:rPr lang="zh-CN" altLang="en-US" sz="2000" b="0" dirty="0">
                <a:solidFill>
                  <a:srgbClr val="FF0000"/>
                </a:solidFill>
                <a:ea typeface="宋体" panose="02010600030101010101" pitchFamily="2" charset="-122"/>
              </a:rPr>
              <a:t>资源配备、供给</a:t>
            </a:r>
            <a:r>
              <a:rPr lang="zh-CN" altLang="en-US" sz="2000" b="0" dirty="0">
                <a:ea typeface="宋体" panose="02010600030101010101" pitchFamily="2" charset="-122"/>
              </a:rPr>
              <a:t>不及时；</a:t>
            </a:r>
            <a:endParaRPr lang="zh-CN" altLang="en-US" sz="2000" b="0" dirty="0">
              <a:ea typeface="宋体" panose="02010600030101010101" pitchFamily="2" charset="-122"/>
            </a:endParaRPr>
          </a:p>
        </p:txBody>
      </p:sp>
      <p:sp>
        <p:nvSpPr>
          <p:cNvPr id="191491" name="Rectangle 4"/>
          <p:cNvSpPr>
            <a:spLocks noGrp="1"/>
          </p:cNvSpPr>
          <p:nvPr>
            <p:ph type="title" idx="4294967295"/>
          </p:nvPr>
        </p:nvSpPr>
        <p:spPr>
          <a:xfrm>
            <a:off x="107315" y="260985"/>
            <a:ext cx="7451725" cy="425450"/>
          </a:xfrm>
        </p:spPr>
        <p:txBody>
          <a:bodyPr vert="horz" wrap="square" lIns="91440" tIns="45720" rIns="91440" bIns="45720" anchor="ctr" anchorCtr="0"/>
          <a:p>
            <a:pPr eaLnBrk="1" hangingPunct="1"/>
            <a:r>
              <a:rPr lang="zh-CN" altLang="en-US" sz="2800" dirty="0">
                <a:latin typeface="黑体" panose="02010609060101010101" pitchFamily="49" charset="-122"/>
              </a:rPr>
              <a:t>业界在计划控制过程中存在的问题</a:t>
            </a:r>
            <a:r>
              <a:rPr lang="en-US" altLang="zh-CN" sz="2800" dirty="0">
                <a:latin typeface="黑体" panose="02010609060101010101" pitchFamily="49" charset="-122"/>
              </a:rPr>
              <a:t>(</a:t>
            </a:r>
            <a:r>
              <a:rPr lang="zh-CN" altLang="en-US" sz="2800" dirty="0">
                <a:latin typeface="黑体" panose="02010609060101010101" pitchFamily="49" charset="-122"/>
              </a:rPr>
              <a:t>举例</a:t>
            </a:r>
            <a:r>
              <a:rPr lang="en-US" altLang="zh-CN" sz="2800" dirty="0">
                <a:latin typeface="黑体" panose="02010609060101010101" pitchFamily="49" charset="-122"/>
              </a:rPr>
              <a:t>)</a:t>
            </a:r>
            <a:endParaRPr lang="en-US" altLang="zh-CN" sz="2800" dirty="0">
              <a:latin typeface="黑体" panose="02010609060101010101" pitchFamily="49"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为什么要进行计划控制？</a:t>
            </a:r>
            <a:endParaRPr lang="zh-CN" altLang="en-US" sz="2800" dirty="0">
              <a:latin typeface="黑体" panose="02010609060101010101" pitchFamily="49" charset="-122"/>
            </a:endParaRPr>
          </a:p>
        </p:txBody>
      </p:sp>
      <p:graphicFrame>
        <p:nvGraphicFramePr>
          <p:cNvPr id="193539" name="Object 4"/>
          <p:cNvGraphicFramePr>
            <a:graphicFrameLocks noChangeAspect="1"/>
          </p:cNvGraphicFramePr>
          <p:nvPr/>
        </p:nvGraphicFramePr>
        <p:xfrm>
          <a:off x="1368425" y="914400"/>
          <a:ext cx="6861175" cy="5435600"/>
        </p:xfrm>
        <a:graphic>
          <a:graphicData uri="http://schemas.openxmlformats.org/presentationml/2006/ole">
            <mc:AlternateContent xmlns:mc="http://schemas.openxmlformats.org/markup-compatibility/2006">
              <mc:Choice xmlns:v="urn:schemas-microsoft-com:vml" Requires="v">
                <p:oleObj spid="_x0000_s3118" name="" r:id="rId1" imgW="2506345" imgH="1982470" progId="FLW3Drawing">
                  <p:embed/>
                </p:oleObj>
              </mc:Choice>
              <mc:Fallback>
                <p:oleObj name="" r:id="rId1" imgW="2506345" imgH="1982470" progId="FLW3Drawing">
                  <p:embed/>
                  <p:pic>
                    <p:nvPicPr>
                      <p:cNvPr id="0" name="图片 3117"/>
                      <p:cNvPicPr/>
                      <p:nvPr/>
                    </p:nvPicPr>
                    <p:blipFill>
                      <a:blip r:embed="rId2"/>
                      <a:stretch>
                        <a:fillRect/>
                      </a:stretch>
                    </p:blipFill>
                    <p:spPr>
                      <a:xfrm>
                        <a:off x="1368425" y="914400"/>
                        <a:ext cx="6861175" cy="5435600"/>
                      </a:xfrm>
                      <a:prstGeom prst="rect">
                        <a:avLst/>
                      </a:prstGeom>
                      <a:noFill/>
                      <a:ln w="38100">
                        <a:noFill/>
                        <a:miter/>
                      </a:ln>
                    </p:spPr>
                  </p:pic>
                </p:oleObj>
              </mc:Fallback>
            </mc:AlternateContent>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AutoShape 87"/>
          <p:cNvSpPr/>
          <p:nvPr/>
        </p:nvSpPr>
        <p:spPr>
          <a:xfrm>
            <a:off x="5791200" y="2895600"/>
            <a:ext cx="304800" cy="2514600"/>
          </a:xfrm>
          <a:prstGeom prst="downArrow">
            <a:avLst>
              <a:gd name="adj1" fmla="val 50000"/>
              <a:gd name="adj2" fmla="val 206250"/>
            </a:avLst>
          </a:prstGeom>
          <a:solidFill>
            <a:srgbClr val="FF9900"/>
          </a:solidFill>
          <a:ln w="19050">
            <a:noFill/>
          </a:ln>
        </p:spPr>
        <p:txBody>
          <a:bodyPr vert="eaVert"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95587" name="AutoShape 86"/>
          <p:cNvSpPr/>
          <p:nvPr/>
        </p:nvSpPr>
        <p:spPr>
          <a:xfrm>
            <a:off x="2514600" y="2895600"/>
            <a:ext cx="304800" cy="2514600"/>
          </a:xfrm>
          <a:prstGeom prst="downArrow">
            <a:avLst>
              <a:gd name="adj1" fmla="val 50000"/>
              <a:gd name="adj2" fmla="val 206250"/>
            </a:avLst>
          </a:prstGeom>
          <a:solidFill>
            <a:srgbClr val="FF9900"/>
          </a:solidFill>
          <a:ln w="19050">
            <a:noFill/>
          </a:ln>
        </p:spPr>
        <p:txBody>
          <a:bodyPr vert="eaVert"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95588" name="Rectangle 85"/>
          <p:cNvSpPr/>
          <p:nvPr/>
        </p:nvSpPr>
        <p:spPr>
          <a:xfrm>
            <a:off x="1981200" y="1295400"/>
            <a:ext cx="4876800" cy="685800"/>
          </a:xfrm>
          <a:prstGeom prst="rect">
            <a:avLst/>
          </a:prstGeom>
          <a:solidFill>
            <a:srgbClr val="969696"/>
          </a:soli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zh-CN" sz="2800" b="0" dirty="0">
              <a:ea typeface="楷体_GB2312" pitchFamily="49" charset="-122"/>
            </a:endParaRPr>
          </a:p>
        </p:txBody>
      </p:sp>
      <p:sp>
        <p:nvSpPr>
          <p:cNvPr id="195589"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计划的分层实施与分层控制</a:t>
            </a:r>
            <a:endParaRPr lang="zh-CN" altLang="en-US" sz="2800" dirty="0">
              <a:latin typeface="黑体" panose="02010609060101010101" pitchFamily="49" charset="-122"/>
            </a:endParaRPr>
          </a:p>
        </p:txBody>
      </p:sp>
      <p:sp>
        <p:nvSpPr>
          <p:cNvPr id="195590" name="Rectangle 76"/>
          <p:cNvSpPr/>
          <p:nvPr/>
        </p:nvSpPr>
        <p:spPr>
          <a:xfrm>
            <a:off x="1905000" y="1219200"/>
            <a:ext cx="4876800" cy="685800"/>
          </a:xfrm>
          <a:prstGeom prst="rect">
            <a:avLst/>
          </a:prstGeom>
          <a:gradFill rotWithShape="0">
            <a:gsLst>
              <a:gs pos="0">
                <a:srgbClr val="00185E"/>
              </a:gs>
              <a:gs pos="50000">
                <a:srgbClr val="0033CC"/>
              </a:gs>
              <a:gs pos="100000">
                <a:srgbClr val="00185E"/>
              </a:gs>
            </a:gsLst>
            <a:lin ang="5400000" scaled="1"/>
            <a:tileRect/>
          </a:gradFill>
          <a:ln w="19050" cap="flat" cmpd="sng">
            <a:solidFill>
              <a:srgbClr val="FF33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800" b="0" dirty="0">
                <a:solidFill>
                  <a:schemeClr val="bg1"/>
                </a:solidFill>
                <a:ea typeface="楷体_GB2312" pitchFamily="49" charset="-122"/>
              </a:rPr>
              <a:t>分层实施、分层监控</a:t>
            </a:r>
            <a:endParaRPr lang="zh-CN" altLang="en-US" sz="2800" b="0" dirty="0">
              <a:solidFill>
                <a:schemeClr val="bg1"/>
              </a:solidFill>
              <a:ea typeface="楷体_GB2312" pitchFamily="49" charset="-122"/>
            </a:endParaRPr>
          </a:p>
        </p:txBody>
      </p:sp>
      <p:sp>
        <p:nvSpPr>
          <p:cNvPr id="195591" name="Rectangle 77"/>
          <p:cNvSpPr/>
          <p:nvPr/>
        </p:nvSpPr>
        <p:spPr>
          <a:xfrm>
            <a:off x="1676400" y="2438400"/>
            <a:ext cx="1981200" cy="428625"/>
          </a:xfrm>
          <a:prstGeom prst="rect">
            <a:avLst/>
          </a:prstGeom>
          <a:gradFill rotWithShape="0">
            <a:gsLst>
              <a:gs pos="0">
                <a:srgbClr val="475E76"/>
              </a:gs>
              <a:gs pos="50000">
                <a:srgbClr val="99CCFF"/>
              </a:gs>
              <a:gs pos="100000">
                <a:srgbClr val="475E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2000" dirty="0">
                <a:ea typeface="楷体_GB2312" pitchFamily="49" charset="-122"/>
              </a:rPr>
              <a:t>LPDT(</a:t>
            </a:r>
            <a:r>
              <a:rPr lang="zh-CN" altLang="en-US" sz="2000" dirty="0">
                <a:ea typeface="楷体_GB2312" pitchFamily="49" charset="-122"/>
              </a:rPr>
              <a:t>项目经理</a:t>
            </a:r>
            <a:r>
              <a:rPr lang="en-US" altLang="zh-CN" sz="2000" dirty="0">
                <a:ea typeface="楷体_GB2312" pitchFamily="49" charset="-122"/>
              </a:rPr>
              <a:t>)</a:t>
            </a:r>
            <a:endParaRPr lang="en-US" altLang="zh-CN" sz="2000" dirty="0">
              <a:ea typeface="楷体_GB2312" pitchFamily="49" charset="-122"/>
            </a:endParaRPr>
          </a:p>
        </p:txBody>
      </p:sp>
      <p:sp>
        <p:nvSpPr>
          <p:cNvPr id="195592" name="Rectangle 78"/>
          <p:cNvSpPr/>
          <p:nvPr/>
        </p:nvSpPr>
        <p:spPr>
          <a:xfrm>
            <a:off x="1676400" y="3200400"/>
            <a:ext cx="1981200" cy="428625"/>
          </a:xfrm>
          <a:prstGeom prst="rect">
            <a:avLst/>
          </a:prstGeom>
          <a:gradFill rotWithShape="0">
            <a:gsLst>
              <a:gs pos="0">
                <a:srgbClr val="005E76"/>
              </a:gs>
              <a:gs pos="50000">
                <a:srgbClr val="00CCFF"/>
              </a:gs>
              <a:gs pos="100000">
                <a:srgbClr val="005E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2000" dirty="0">
                <a:solidFill>
                  <a:schemeClr val="bg1"/>
                </a:solidFill>
                <a:ea typeface="楷体_GB2312" pitchFamily="49" charset="-122"/>
              </a:rPr>
              <a:t>PDT</a:t>
            </a:r>
            <a:r>
              <a:rPr lang="zh-CN" altLang="en-US" sz="2000" dirty="0">
                <a:solidFill>
                  <a:schemeClr val="bg1"/>
                </a:solidFill>
                <a:ea typeface="楷体_GB2312" pitchFamily="49" charset="-122"/>
              </a:rPr>
              <a:t>代表</a:t>
            </a:r>
            <a:endParaRPr lang="zh-CN" altLang="en-US" sz="2000" dirty="0">
              <a:solidFill>
                <a:schemeClr val="bg1"/>
              </a:solidFill>
              <a:ea typeface="楷体_GB2312" pitchFamily="49" charset="-122"/>
            </a:endParaRPr>
          </a:p>
        </p:txBody>
      </p:sp>
      <p:sp>
        <p:nvSpPr>
          <p:cNvPr id="195593" name="Rectangle 79"/>
          <p:cNvSpPr/>
          <p:nvPr/>
        </p:nvSpPr>
        <p:spPr>
          <a:xfrm>
            <a:off x="1676400" y="3990975"/>
            <a:ext cx="1981200" cy="581025"/>
          </a:xfrm>
          <a:prstGeom prst="rect">
            <a:avLst/>
          </a:prstGeom>
          <a:gradFill rotWithShape="0">
            <a:gsLst>
              <a:gs pos="0">
                <a:srgbClr val="000076"/>
              </a:gs>
              <a:gs pos="50000">
                <a:srgbClr val="0000FF"/>
              </a:gs>
              <a:gs pos="100000">
                <a:srgbClr val="0000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子项目经理</a:t>
            </a:r>
            <a:r>
              <a:rPr lang="en-US" altLang="zh-CN" sz="2000" dirty="0">
                <a:solidFill>
                  <a:schemeClr val="bg1"/>
                </a:solidFill>
                <a:ea typeface="楷体_GB2312" pitchFamily="49" charset="-122"/>
              </a:rPr>
              <a:t>/</a:t>
            </a:r>
            <a:endParaRPr lang="en-US" altLang="zh-CN" sz="2000" dirty="0">
              <a:solidFill>
                <a:schemeClr val="bg1"/>
              </a:solidFill>
              <a:ea typeface="楷体_GB2312" pitchFamily="49" charset="-122"/>
            </a:endParaRPr>
          </a:p>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模块负责人</a:t>
            </a:r>
            <a:endParaRPr lang="zh-CN" altLang="en-US" sz="2000" dirty="0">
              <a:solidFill>
                <a:schemeClr val="bg1"/>
              </a:solidFill>
              <a:ea typeface="楷体_GB2312" pitchFamily="49" charset="-122"/>
            </a:endParaRPr>
          </a:p>
        </p:txBody>
      </p:sp>
      <p:sp>
        <p:nvSpPr>
          <p:cNvPr id="195594" name="Rectangle 80"/>
          <p:cNvSpPr/>
          <p:nvPr/>
        </p:nvSpPr>
        <p:spPr>
          <a:xfrm>
            <a:off x="1676400" y="5362575"/>
            <a:ext cx="1981200" cy="428625"/>
          </a:xfrm>
          <a:prstGeom prst="rect">
            <a:avLst/>
          </a:prstGeom>
          <a:gradFill rotWithShape="0">
            <a:gsLst>
              <a:gs pos="0">
                <a:srgbClr val="000076"/>
              </a:gs>
              <a:gs pos="50000">
                <a:srgbClr val="0000FF"/>
              </a:gs>
              <a:gs pos="100000">
                <a:srgbClr val="0000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项目成员</a:t>
            </a:r>
            <a:endParaRPr lang="zh-CN" altLang="en-US" sz="2000" dirty="0">
              <a:solidFill>
                <a:schemeClr val="bg1"/>
              </a:solidFill>
              <a:ea typeface="楷体_GB2312" pitchFamily="49" charset="-122"/>
            </a:endParaRPr>
          </a:p>
        </p:txBody>
      </p:sp>
      <p:sp>
        <p:nvSpPr>
          <p:cNvPr id="195595" name="Rectangle 81"/>
          <p:cNvSpPr/>
          <p:nvPr/>
        </p:nvSpPr>
        <p:spPr>
          <a:xfrm>
            <a:off x="4953000" y="2438400"/>
            <a:ext cx="1981200" cy="428625"/>
          </a:xfrm>
          <a:prstGeom prst="rect">
            <a:avLst/>
          </a:prstGeom>
          <a:gradFill rotWithShape="0">
            <a:gsLst>
              <a:gs pos="0">
                <a:srgbClr val="475E76"/>
              </a:gs>
              <a:gs pos="50000">
                <a:srgbClr val="99CCFF"/>
              </a:gs>
              <a:gs pos="100000">
                <a:srgbClr val="475E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ea typeface="楷体_GB2312" pitchFamily="49" charset="-122"/>
              </a:rPr>
              <a:t>一级计划</a:t>
            </a:r>
            <a:endParaRPr lang="zh-CN" altLang="en-US" sz="2000" dirty="0">
              <a:ea typeface="楷体_GB2312" pitchFamily="49" charset="-122"/>
            </a:endParaRPr>
          </a:p>
        </p:txBody>
      </p:sp>
      <p:sp>
        <p:nvSpPr>
          <p:cNvPr id="195596" name="Rectangle 82"/>
          <p:cNvSpPr/>
          <p:nvPr/>
        </p:nvSpPr>
        <p:spPr>
          <a:xfrm>
            <a:off x="4953000" y="3228975"/>
            <a:ext cx="1981200" cy="428625"/>
          </a:xfrm>
          <a:prstGeom prst="rect">
            <a:avLst/>
          </a:prstGeom>
          <a:gradFill rotWithShape="0">
            <a:gsLst>
              <a:gs pos="0">
                <a:srgbClr val="005E76"/>
              </a:gs>
              <a:gs pos="50000">
                <a:srgbClr val="00CCFF"/>
              </a:gs>
              <a:gs pos="100000">
                <a:srgbClr val="005E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二级计划</a:t>
            </a:r>
            <a:endParaRPr lang="zh-CN" altLang="en-US" sz="2000" dirty="0">
              <a:solidFill>
                <a:schemeClr val="bg1"/>
              </a:solidFill>
              <a:ea typeface="楷体_GB2312" pitchFamily="49" charset="-122"/>
            </a:endParaRPr>
          </a:p>
        </p:txBody>
      </p:sp>
      <p:sp>
        <p:nvSpPr>
          <p:cNvPr id="195597" name="Rectangle 83"/>
          <p:cNvSpPr/>
          <p:nvPr/>
        </p:nvSpPr>
        <p:spPr>
          <a:xfrm>
            <a:off x="4953000" y="3990975"/>
            <a:ext cx="1981200" cy="428625"/>
          </a:xfrm>
          <a:prstGeom prst="rect">
            <a:avLst/>
          </a:prstGeom>
          <a:gradFill rotWithShape="0">
            <a:gsLst>
              <a:gs pos="0">
                <a:srgbClr val="182F76"/>
              </a:gs>
              <a:gs pos="50000">
                <a:srgbClr val="3366FF"/>
              </a:gs>
              <a:gs pos="100000">
                <a:srgbClr val="182F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三级计划</a:t>
            </a:r>
            <a:endParaRPr lang="zh-CN" altLang="en-US" sz="2000" dirty="0">
              <a:solidFill>
                <a:schemeClr val="bg1"/>
              </a:solidFill>
              <a:ea typeface="楷体_GB2312" pitchFamily="49" charset="-122"/>
            </a:endParaRPr>
          </a:p>
        </p:txBody>
      </p:sp>
      <p:sp>
        <p:nvSpPr>
          <p:cNvPr id="195598" name="Rectangle 84"/>
          <p:cNvSpPr/>
          <p:nvPr/>
        </p:nvSpPr>
        <p:spPr>
          <a:xfrm>
            <a:off x="4953000" y="5362575"/>
            <a:ext cx="1981200" cy="428625"/>
          </a:xfrm>
          <a:prstGeom prst="rect">
            <a:avLst/>
          </a:prstGeom>
          <a:gradFill rotWithShape="0">
            <a:gsLst>
              <a:gs pos="0">
                <a:srgbClr val="000076"/>
              </a:gs>
              <a:gs pos="50000">
                <a:srgbClr val="0000FF"/>
              </a:gs>
              <a:gs pos="100000">
                <a:srgbClr val="000076"/>
              </a:gs>
            </a:gsLst>
            <a:lin ang="5400000" scaled="1"/>
            <a:tileRect/>
          </a:gradFill>
          <a:ln w="19050">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2000" dirty="0">
                <a:solidFill>
                  <a:schemeClr val="bg1"/>
                </a:solidFill>
                <a:ea typeface="楷体_GB2312" pitchFamily="49" charset="-122"/>
              </a:rPr>
              <a:t>个人工作计划</a:t>
            </a:r>
            <a:endParaRPr lang="zh-CN" altLang="en-US" sz="2000" dirty="0">
              <a:solidFill>
                <a:schemeClr val="bg1"/>
              </a:solidFill>
              <a:ea typeface="楷体_GB2312" pitchFamily="49" charset="-122"/>
            </a:endParaRPr>
          </a:p>
        </p:txBody>
      </p:sp>
      <p:sp>
        <p:nvSpPr>
          <p:cNvPr id="195599" name="Line 89"/>
          <p:cNvSpPr/>
          <p:nvPr/>
        </p:nvSpPr>
        <p:spPr>
          <a:xfrm>
            <a:off x="3657600" y="2667000"/>
            <a:ext cx="1295400" cy="0"/>
          </a:xfrm>
          <a:prstGeom prst="line">
            <a:avLst/>
          </a:prstGeom>
          <a:ln w="57150" cap="flat" cmpd="sng">
            <a:solidFill>
              <a:srgbClr val="FFCC99"/>
            </a:solidFill>
            <a:prstDash val="solid"/>
            <a:headEnd type="none" w="med" len="med"/>
            <a:tailEnd type="none" w="med" len="med"/>
          </a:ln>
        </p:spPr>
      </p:sp>
      <p:sp>
        <p:nvSpPr>
          <p:cNvPr id="195600" name="Line 90"/>
          <p:cNvSpPr/>
          <p:nvPr/>
        </p:nvSpPr>
        <p:spPr>
          <a:xfrm>
            <a:off x="3657600" y="3429000"/>
            <a:ext cx="1295400" cy="0"/>
          </a:xfrm>
          <a:prstGeom prst="line">
            <a:avLst/>
          </a:prstGeom>
          <a:ln w="57150" cap="flat" cmpd="sng">
            <a:solidFill>
              <a:srgbClr val="FFCC00"/>
            </a:solidFill>
            <a:prstDash val="solid"/>
            <a:headEnd type="none" w="med" len="med"/>
            <a:tailEnd type="none" w="med" len="med"/>
          </a:ln>
        </p:spPr>
      </p:sp>
      <p:sp>
        <p:nvSpPr>
          <p:cNvPr id="195601" name="Line 91"/>
          <p:cNvSpPr/>
          <p:nvPr/>
        </p:nvSpPr>
        <p:spPr>
          <a:xfrm>
            <a:off x="3657600" y="4191000"/>
            <a:ext cx="1295400" cy="0"/>
          </a:xfrm>
          <a:prstGeom prst="line">
            <a:avLst/>
          </a:prstGeom>
          <a:ln w="57150" cap="flat" cmpd="sng">
            <a:solidFill>
              <a:srgbClr val="FF9900"/>
            </a:solidFill>
            <a:prstDash val="solid"/>
            <a:headEnd type="none" w="med" len="med"/>
            <a:tailEnd type="none" w="med" len="med"/>
          </a:ln>
        </p:spPr>
      </p:sp>
      <p:sp>
        <p:nvSpPr>
          <p:cNvPr id="195602" name="Line 92"/>
          <p:cNvSpPr/>
          <p:nvPr/>
        </p:nvSpPr>
        <p:spPr>
          <a:xfrm>
            <a:off x="3657600" y="5562600"/>
            <a:ext cx="1295400" cy="0"/>
          </a:xfrm>
          <a:prstGeom prst="line">
            <a:avLst/>
          </a:prstGeom>
          <a:ln w="57150" cap="flat" cmpd="sng">
            <a:solidFill>
              <a:srgbClr val="FF6600"/>
            </a:solidFill>
            <a:prstDash val="solid"/>
            <a:headEnd type="none" w="med" len="med"/>
            <a:tailEnd type="none" w="med" len="med"/>
          </a:ln>
        </p:spPr>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2"/>
          <p:cNvSpPr/>
          <p:nvPr/>
        </p:nvSpPr>
        <p:spPr>
          <a:xfrm>
            <a:off x="685800" y="1219200"/>
            <a:ext cx="7848600" cy="42910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86080" lvl="0" indent="-386080" eaLnBrk="1" hangingPunct="1">
              <a:lnSpc>
                <a:spcPct val="100000"/>
              </a:lnSpc>
              <a:spcBef>
                <a:spcPct val="50000"/>
              </a:spcBef>
              <a:buClr>
                <a:srgbClr val="FF0000"/>
              </a:buClr>
              <a:buFont typeface="Wingdings" panose="05000000000000000000" pitchFamily="2" charset="2"/>
              <a:buChar char="q"/>
            </a:pPr>
            <a:r>
              <a:rPr lang="zh-CN" altLang="en-US" b="0" dirty="0">
                <a:latin typeface="宋体" panose="02010600030101010101" pitchFamily="2" charset="-122"/>
                <a:ea typeface="宋体" panose="02010600030101010101" pitchFamily="2" charset="-122"/>
              </a:rPr>
              <a:t>各级监控点的设立遵循两个原则：</a:t>
            </a:r>
            <a:endParaRPr lang="zh-CN" altLang="en-US" b="0" dirty="0">
              <a:latin typeface="宋体" panose="02010600030101010101" pitchFamily="2" charset="-122"/>
              <a:ea typeface="宋体" panose="02010600030101010101" pitchFamily="2" charset="-122"/>
            </a:endParaRPr>
          </a:p>
          <a:p>
            <a:pPr marL="386080" lvl="0" indent="-386080" eaLnBrk="1" hangingPunct="1">
              <a:lnSpc>
                <a:spcPct val="100000"/>
              </a:lnSpc>
              <a:spcBef>
                <a:spcPct val="50000"/>
              </a:spcBef>
              <a:buClrTx/>
              <a:buFontTx/>
              <a:buNone/>
            </a:pPr>
            <a:r>
              <a:rPr lang="zh-CN" altLang="en-US" b="0" dirty="0">
                <a:latin typeface="宋体" panose="02010600030101010101" pitchFamily="2" charset="-122"/>
                <a:ea typeface="宋体" panose="02010600030101010101" pitchFamily="2" charset="-122"/>
              </a:rPr>
              <a:t>	</a:t>
            </a:r>
            <a:r>
              <a:rPr lang="en-US" altLang="zh-CN" b="0" dirty="0">
                <a:latin typeface="宋体" panose="02010600030101010101" pitchFamily="2" charset="-122"/>
                <a:ea typeface="宋体" panose="02010600030101010101" pitchFamily="2" charset="-122"/>
              </a:rPr>
              <a:t>A</a:t>
            </a:r>
            <a:r>
              <a:rPr lang="zh-CN" altLang="en-US" b="0" dirty="0">
                <a:latin typeface="宋体" panose="02010600030101010101" pitchFamily="2" charset="-122"/>
                <a:ea typeface="宋体" panose="02010600030101010101" pitchFamily="2" charset="-122"/>
              </a:rPr>
              <a:t>、里程碑  </a:t>
            </a:r>
            <a:endParaRPr lang="zh-CN" altLang="en-US" b="0" dirty="0">
              <a:latin typeface="宋体" panose="02010600030101010101" pitchFamily="2" charset="-122"/>
              <a:ea typeface="宋体" panose="02010600030101010101" pitchFamily="2" charset="-122"/>
            </a:endParaRPr>
          </a:p>
          <a:p>
            <a:pPr marL="386080" lvl="0" indent="-386080" eaLnBrk="1" hangingPunct="1">
              <a:lnSpc>
                <a:spcPct val="100000"/>
              </a:lnSpc>
              <a:spcBef>
                <a:spcPct val="50000"/>
              </a:spcBef>
              <a:buClrTx/>
              <a:buFontTx/>
              <a:buNone/>
            </a:pPr>
            <a:r>
              <a:rPr lang="zh-CN" altLang="en-US" b="0" dirty="0">
                <a:latin typeface="宋体" panose="02010600030101010101" pitchFamily="2" charset="-122"/>
                <a:ea typeface="宋体" panose="02010600030101010101" pitchFamily="2" charset="-122"/>
              </a:rPr>
              <a:t>	</a:t>
            </a:r>
            <a:r>
              <a:rPr lang="en-US" altLang="zh-CN" b="0" dirty="0">
                <a:latin typeface="宋体" panose="02010600030101010101" pitchFamily="2" charset="-122"/>
                <a:ea typeface="宋体" panose="02010600030101010101" pitchFamily="2" charset="-122"/>
              </a:rPr>
              <a:t>B</a:t>
            </a:r>
            <a:r>
              <a:rPr lang="zh-CN" altLang="en-US" b="0" dirty="0">
                <a:latin typeface="宋体" panose="02010600030101010101" pitchFamily="2" charset="-122"/>
                <a:ea typeface="宋体" panose="02010600030101010101" pitchFamily="2" charset="-122"/>
              </a:rPr>
              <a:t>、时间间隔比较合理</a:t>
            </a:r>
            <a:endParaRPr lang="zh-CN" altLang="en-US" b="0" dirty="0">
              <a:latin typeface="宋体" panose="02010600030101010101" pitchFamily="2" charset="-122"/>
              <a:ea typeface="宋体" panose="02010600030101010101" pitchFamily="2" charset="-122"/>
            </a:endParaRPr>
          </a:p>
          <a:p>
            <a:pPr marL="386080" lvl="0" indent="-386080" eaLnBrk="1" hangingPunct="1">
              <a:lnSpc>
                <a:spcPct val="100000"/>
              </a:lnSpc>
              <a:spcBef>
                <a:spcPct val="50000"/>
              </a:spcBef>
              <a:buClr>
                <a:srgbClr val="FF0000"/>
              </a:buClr>
              <a:buFont typeface="Wingdings" panose="05000000000000000000" pitchFamily="2" charset="2"/>
              <a:buChar char="q"/>
            </a:pPr>
            <a:r>
              <a:rPr lang="zh-CN" altLang="en-US" b="0" dirty="0">
                <a:latin typeface="宋体" panose="02010600030101010101" pitchFamily="2" charset="-122"/>
                <a:ea typeface="宋体" panose="02010600030101010101" pitchFamily="2" charset="-122"/>
              </a:rPr>
              <a:t>监控计划的表现形式为：计划监控总揽图和计划监控一览表。</a:t>
            </a:r>
            <a:endParaRPr lang="zh-CN" altLang="en-US" b="0" dirty="0">
              <a:latin typeface="宋体" panose="02010600030101010101" pitchFamily="2" charset="-122"/>
              <a:ea typeface="宋体" panose="02010600030101010101" pitchFamily="2" charset="-122"/>
            </a:endParaRPr>
          </a:p>
          <a:p>
            <a:pPr marL="386080" lvl="0" indent="-386080" eaLnBrk="1" hangingPunct="1">
              <a:lnSpc>
                <a:spcPct val="100000"/>
              </a:lnSpc>
              <a:spcBef>
                <a:spcPct val="50000"/>
              </a:spcBef>
              <a:buClr>
                <a:srgbClr val="FF0000"/>
              </a:buClr>
              <a:buFont typeface="Wingdings" panose="05000000000000000000" pitchFamily="2" charset="2"/>
              <a:buChar char="q"/>
            </a:pPr>
            <a:r>
              <a:rPr lang="zh-CN" altLang="en-US" b="0" dirty="0">
                <a:latin typeface="宋体" panose="02010600030101010101" pitchFamily="2" charset="-122"/>
                <a:ea typeface="宋体" panose="02010600030101010101" pitchFamily="2" charset="-122"/>
              </a:rPr>
              <a:t>计划监控总揽图将各级计划的关键点浓缩在一起，直观，便于控制。</a:t>
            </a:r>
            <a:endParaRPr lang="zh-CN" altLang="en-US" b="0" dirty="0">
              <a:latin typeface="宋体" panose="02010600030101010101" pitchFamily="2" charset="-122"/>
              <a:ea typeface="宋体" panose="02010600030101010101" pitchFamily="2" charset="-122"/>
            </a:endParaRPr>
          </a:p>
          <a:p>
            <a:pPr marL="386080" lvl="0" indent="-386080" eaLnBrk="1" hangingPunct="1">
              <a:lnSpc>
                <a:spcPct val="100000"/>
              </a:lnSpc>
              <a:spcBef>
                <a:spcPct val="50000"/>
              </a:spcBef>
              <a:buClr>
                <a:srgbClr val="FF0000"/>
              </a:buClr>
              <a:buFont typeface="Wingdings" panose="05000000000000000000" pitchFamily="2" charset="2"/>
              <a:buChar char="q"/>
            </a:pPr>
            <a:r>
              <a:rPr lang="zh-CN" altLang="en-US" b="0" dirty="0">
                <a:latin typeface="宋体" panose="02010600030101010101" pitchFamily="2" charset="-122"/>
                <a:ea typeface="宋体" panose="02010600030101010101" pitchFamily="2" charset="-122"/>
              </a:rPr>
              <a:t>通过计划监控一览表，严格定义每一监控点的完成标志。</a:t>
            </a:r>
            <a:endParaRPr lang="zh-CN" altLang="en-US" b="0" dirty="0">
              <a:latin typeface="宋体" panose="02010600030101010101" pitchFamily="2" charset="-122"/>
              <a:ea typeface="宋体" panose="02010600030101010101" pitchFamily="2" charset="-122"/>
            </a:endParaRPr>
          </a:p>
        </p:txBody>
      </p:sp>
      <p:sp>
        <p:nvSpPr>
          <p:cNvPr id="197635" name="Rectangle 5"/>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计划监控</a:t>
            </a:r>
            <a:endParaRPr lang="zh-CN" altLang="en-US" sz="2800" dirty="0">
              <a:latin typeface="黑体" panose="02010609060101010101" pitchFamily="49"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计划监控总揽图</a:t>
            </a:r>
            <a:r>
              <a:rPr lang="en-US" altLang="zh-CN" sz="2800" dirty="0">
                <a:latin typeface="黑体" panose="02010609060101010101" pitchFamily="49" charset="-122"/>
              </a:rPr>
              <a:t>(</a:t>
            </a:r>
            <a:r>
              <a:rPr lang="zh-CN" altLang="en-US" sz="2800" dirty="0">
                <a:latin typeface="黑体" panose="02010609060101010101" pitchFamily="49" charset="-122"/>
              </a:rPr>
              <a:t>举例</a:t>
            </a:r>
            <a:r>
              <a:rPr lang="en-US" altLang="zh-CN" sz="2800" dirty="0">
                <a:latin typeface="黑体" panose="02010609060101010101" pitchFamily="49" charset="-122"/>
              </a:rPr>
              <a:t>)</a:t>
            </a:r>
            <a:endParaRPr lang="en-US" altLang="zh-CN" sz="2800" dirty="0">
              <a:latin typeface="黑体" panose="02010609060101010101" pitchFamily="49" charset="-122"/>
            </a:endParaRPr>
          </a:p>
        </p:txBody>
      </p:sp>
      <p:graphicFrame>
        <p:nvGraphicFramePr>
          <p:cNvPr id="199683" name="Object 84"/>
          <p:cNvGraphicFramePr>
            <a:graphicFrameLocks noChangeAspect="1"/>
          </p:cNvGraphicFramePr>
          <p:nvPr/>
        </p:nvGraphicFramePr>
        <p:xfrm>
          <a:off x="101600" y="1082040"/>
          <a:ext cx="8942388" cy="5305425"/>
        </p:xfrm>
        <a:graphic>
          <a:graphicData uri="http://schemas.openxmlformats.org/presentationml/2006/ole">
            <mc:AlternateContent xmlns:mc="http://schemas.openxmlformats.org/markup-compatibility/2006">
              <mc:Choice xmlns:v="urn:schemas-microsoft-com:vml" Requires="v">
                <p:oleObj spid="_x0000_s3119" name="" r:id="rId1" imgW="8943975" imgH="5305425" progId="Paint.Picture">
                  <p:embed/>
                </p:oleObj>
              </mc:Choice>
              <mc:Fallback>
                <p:oleObj name="" r:id="rId1" imgW="8943975" imgH="5305425" progId="Paint.Picture">
                  <p:embed/>
                  <p:pic>
                    <p:nvPicPr>
                      <p:cNvPr id="0" name="图片 3118"/>
                      <p:cNvPicPr/>
                      <p:nvPr/>
                    </p:nvPicPr>
                    <p:blipFill>
                      <a:blip r:embed="rId2"/>
                      <a:stretch>
                        <a:fillRect/>
                      </a:stretch>
                    </p:blipFill>
                    <p:spPr>
                      <a:xfrm>
                        <a:off x="101600" y="1082040"/>
                        <a:ext cx="8942388" cy="5305425"/>
                      </a:xfrm>
                      <a:prstGeom prst="rect">
                        <a:avLst/>
                      </a:prstGeom>
                      <a:noFill/>
                      <a:ln w="38100">
                        <a:noFill/>
                        <a:miter/>
                      </a:ln>
                    </p:spPr>
                  </p:pic>
                </p:oleObj>
              </mc:Fallback>
            </mc:AlternateContent>
          </a:graphicData>
        </a:graphic>
      </p:graphicFrame>
      <p:sp>
        <p:nvSpPr>
          <p:cNvPr id="199684" name="Text Box 85"/>
          <p:cNvSpPr txBox="1"/>
          <p:nvPr/>
        </p:nvSpPr>
        <p:spPr>
          <a:xfrm>
            <a:off x="76200" y="958215"/>
            <a:ext cx="1447800" cy="309563"/>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300" b="0" dirty="0">
                <a:ea typeface="楷体_GB2312" pitchFamily="49" charset="-122"/>
              </a:rPr>
              <a:t>一级计划监控点</a:t>
            </a:r>
            <a:endParaRPr lang="zh-CN" altLang="en-US" sz="1300" b="0" dirty="0">
              <a:ea typeface="楷体_GB2312" pitchFamily="49" charset="-122"/>
            </a:endParaRPr>
          </a:p>
        </p:txBody>
      </p:sp>
      <p:sp>
        <p:nvSpPr>
          <p:cNvPr id="199685" name="Text Box 86"/>
          <p:cNvSpPr txBox="1"/>
          <p:nvPr/>
        </p:nvSpPr>
        <p:spPr>
          <a:xfrm>
            <a:off x="76200" y="1991678"/>
            <a:ext cx="1447800" cy="309562"/>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300" b="0" dirty="0">
                <a:ea typeface="楷体_GB2312" pitchFamily="49" charset="-122"/>
              </a:rPr>
              <a:t>硬件计划监控点</a:t>
            </a:r>
            <a:endParaRPr lang="zh-CN" altLang="en-US" sz="1300" b="0" dirty="0">
              <a:ea typeface="楷体_GB2312" pitchFamily="49" charset="-122"/>
            </a:endParaRPr>
          </a:p>
        </p:txBody>
      </p:sp>
      <p:sp>
        <p:nvSpPr>
          <p:cNvPr id="199686" name="Text Box 87"/>
          <p:cNvSpPr txBox="1"/>
          <p:nvPr/>
        </p:nvSpPr>
        <p:spPr>
          <a:xfrm>
            <a:off x="76200" y="4158615"/>
            <a:ext cx="914400" cy="50800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300" b="0" dirty="0">
                <a:ea typeface="楷体_GB2312" pitchFamily="49" charset="-122"/>
              </a:rPr>
              <a:t>软件计划监控点</a:t>
            </a:r>
            <a:endParaRPr lang="zh-CN" altLang="en-US" sz="1300" b="0" dirty="0">
              <a:ea typeface="楷体_GB2312" pitchFamily="49" charset="-122"/>
            </a:endParaRPr>
          </a:p>
        </p:txBody>
      </p:sp>
      <p:sp>
        <p:nvSpPr>
          <p:cNvPr id="199687" name="Text Box 88"/>
          <p:cNvSpPr txBox="1"/>
          <p:nvPr/>
        </p:nvSpPr>
        <p:spPr>
          <a:xfrm>
            <a:off x="76200" y="5073015"/>
            <a:ext cx="914400" cy="50800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300" b="0" dirty="0">
                <a:ea typeface="楷体_GB2312" pitchFamily="49" charset="-122"/>
              </a:rPr>
              <a:t>测试计划监控点</a:t>
            </a:r>
            <a:endParaRPr lang="zh-CN" altLang="en-US" sz="1300" b="0" dirty="0">
              <a:ea typeface="楷体_GB2312" pitchFamily="49" charset="-122"/>
            </a:endParaRPr>
          </a:p>
        </p:txBody>
      </p:sp>
      <p:sp>
        <p:nvSpPr>
          <p:cNvPr id="199688" name="Text Box 89"/>
          <p:cNvSpPr txBox="1"/>
          <p:nvPr/>
        </p:nvSpPr>
        <p:spPr>
          <a:xfrm>
            <a:off x="76200" y="15868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概念决策</a:t>
            </a:r>
            <a:endParaRPr lang="zh-CN" altLang="en-US" sz="700" b="0" dirty="0">
              <a:solidFill>
                <a:schemeClr val="bg2"/>
              </a:solidFill>
              <a:ea typeface="宋体" panose="02010600030101010101" pitchFamily="2" charset="-122"/>
            </a:endParaRPr>
          </a:p>
        </p:txBody>
      </p:sp>
      <p:sp>
        <p:nvSpPr>
          <p:cNvPr id="199689" name="Text Box 90"/>
          <p:cNvSpPr txBox="1"/>
          <p:nvPr/>
        </p:nvSpPr>
        <p:spPr>
          <a:xfrm>
            <a:off x="914400" y="1586865"/>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计划决策评审完成点</a:t>
            </a:r>
            <a:endParaRPr lang="zh-CN" altLang="en-US" sz="700" b="0" dirty="0">
              <a:solidFill>
                <a:schemeClr val="bg2"/>
              </a:solidFill>
              <a:ea typeface="宋体" panose="02010600030101010101" pitchFamily="2" charset="-122"/>
            </a:endParaRPr>
          </a:p>
        </p:txBody>
      </p:sp>
      <p:sp>
        <p:nvSpPr>
          <p:cNvPr id="199690" name="Text Box 91"/>
          <p:cNvSpPr txBox="1"/>
          <p:nvPr/>
        </p:nvSpPr>
        <p:spPr>
          <a:xfrm>
            <a:off x="1905000" y="1586865"/>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软硬件总体方案完成点</a:t>
            </a:r>
            <a:endParaRPr lang="zh-CN" altLang="en-US" sz="700" b="0" dirty="0">
              <a:solidFill>
                <a:schemeClr val="bg2"/>
              </a:solidFill>
              <a:ea typeface="宋体" panose="02010600030101010101" pitchFamily="2" charset="-122"/>
            </a:endParaRPr>
          </a:p>
        </p:txBody>
      </p:sp>
      <p:sp>
        <p:nvSpPr>
          <p:cNvPr id="199691" name="Text Box 92"/>
          <p:cNvSpPr txBox="1"/>
          <p:nvPr/>
        </p:nvSpPr>
        <p:spPr>
          <a:xfrm>
            <a:off x="4648200" y="15868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联调启动点</a:t>
            </a:r>
            <a:endParaRPr lang="zh-CN" altLang="en-US" sz="700" b="0" dirty="0">
              <a:solidFill>
                <a:schemeClr val="bg2"/>
              </a:solidFill>
              <a:ea typeface="宋体" panose="02010600030101010101" pitchFamily="2" charset="-122"/>
            </a:endParaRPr>
          </a:p>
        </p:txBody>
      </p:sp>
      <p:sp>
        <p:nvSpPr>
          <p:cNvPr id="199692" name="Text Box 93"/>
          <p:cNvSpPr txBox="1"/>
          <p:nvPr/>
        </p:nvSpPr>
        <p:spPr>
          <a:xfrm>
            <a:off x="5257800" y="15868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联调完成点</a:t>
            </a:r>
            <a:endParaRPr lang="zh-CN" altLang="en-US" sz="700" b="0" dirty="0">
              <a:solidFill>
                <a:schemeClr val="bg2"/>
              </a:solidFill>
              <a:ea typeface="宋体" panose="02010600030101010101" pitchFamily="2" charset="-122"/>
            </a:endParaRPr>
          </a:p>
        </p:txBody>
      </p:sp>
      <p:sp>
        <p:nvSpPr>
          <p:cNvPr id="199693" name="Text Box 94"/>
          <p:cNvSpPr txBox="1"/>
          <p:nvPr/>
        </p:nvSpPr>
        <p:spPr>
          <a:xfrm>
            <a:off x="5867400" y="1586865"/>
            <a:ext cx="609600" cy="41116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试产决策评审完成点</a:t>
            </a:r>
            <a:endParaRPr lang="zh-CN" altLang="en-US" sz="700" b="0" dirty="0">
              <a:solidFill>
                <a:schemeClr val="bg2"/>
              </a:solidFill>
              <a:ea typeface="宋体" panose="02010600030101010101" pitchFamily="2" charset="-122"/>
            </a:endParaRPr>
          </a:p>
        </p:txBody>
      </p:sp>
      <p:sp>
        <p:nvSpPr>
          <p:cNvPr id="199694" name="Text Box 95"/>
          <p:cNvSpPr txBox="1"/>
          <p:nvPr/>
        </p:nvSpPr>
        <p:spPr>
          <a:xfrm>
            <a:off x="6324600" y="1586865"/>
            <a:ext cx="685800" cy="5175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试产启动（市场发布评审）完成点</a:t>
            </a:r>
            <a:endParaRPr lang="zh-CN" altLang="en-US" sz="700" b="0" dirty="0">
              <a:solidFill>
                <a:schemeClr val="bg2"/>
              </a:solidFill>
              <a:ea typeface="宋体" panose="02010600030101010101" pitchFamily="2" charset="-122"/>
            </a:endParaRPr>
          </a:p>
        </p:txBody>
      </p:sp>
      <p:sp>
        <p:nvSpPr>
          <p:cNvPr id="199695" name="Text Box 96"/>
          <p:cNvSpPr txBox="1"/>
          <p:nvPr/>
        </p:nvSpPr>
        <p:spPr>
          <a:xfrm>
            <a:off x="7086600" y="1586865"/>
            <a:ext cx="685800" cy="5175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试产启动（市场发布评审）完成点</a:t>
            </a:r>
            <a:endParaRPr lang="zh-CN" altLang="en-US" sz="700" b="0" dirty="0">
              <a:solidFill>
                <a:schemeClr val="bg2"/>
              </a:solidFill>
              <a:ea typeface="宋体" panose="02010600030101010101" pitchFamily="2" charset="-122"/>
            </a:endParaRPr>
          </a:p>
        </p:txBody>
      </p:sp>
      <p:sp>
        <p:nvSpPr>
          <p:cNvPr id="199696" name="Text Box 97"/>
          <p:cNvSpPr txBox="1"/>
          <p:nvPr/>
        </p:nvSpPr>
        <p:spPr>
          <a:xfrm>
            <a:off x="8305800" y="1586865"/>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量产决策评审完成点</a:t>
            </a:r>
            <a:endParaRPr lang="zh-CN" altLang="en-US" sz="700" b="0" dirty="0">
              <a:solidFill>
                <a:schemeClr val="bg2"/>
              </a:solidFill>
              <a:ea typeface="宋体" panose="02010600030101010101" pitchFamily="2" charset="-122"/>
            </a:endParaRPr>
          </a:p>
        </p:txBody>
      </p:sp>
      <p:sp>
        <p:nvSpPr>
          <p:cNvPr id="199697" name="Text Box 98"/>
          <p:cNvSpPr txBox="1"/>
          <p:nvPr/>
        </p:nvSpPr>
        <p:spPr>
          <a:xfrm>
            <a:off x="9144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计划决策评审完成点</a:t>
            </a:r>
            <a:endParaRPr lang="zh-CN" altLang="en-US" sz="700" b="0" dirty="0">
              <a:solidFill>
                <a:schemeClr val="bg2"/>
              </a:solidFill>
              <a:ea typeface="宋体" panose="02010600030101010101" pitchFamily="2" charset="-122"/>
            </a:endParaRPr>
          </a:p>
        </p:txBody>
      </p:sp>
      <p:sp>
        <p:nvSpPr>
          <p:cNvPr id="199698" name="Text Box 99"/>
          <p:cNvSpPr txBox="1"/>
          <p:nvPr/>
        </p:nvSpPr>
        <p:spPr>
          <a:xfrm>
            <a:off x="19050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硬件总体方案完成点</a:t>
            </a:r>
            <a:endParaRPr lang="zh-CN" altLang="en-US" sz="700" b="0" dirty="0">
              <a:solidFill>
                <a:schemeClr val="bg2"/>
              </a:solidFill>
              <a:ea typeface="宋体" panose="02010600030101010101" pitchFamily="2" charset="-122"/>
            </a:endParaRPr>
          </a:p>
        </p:txBody>
      </p:sp>
      <p:sp>
        <p:nvSpPr>
          <p:cNvPr id="199699" name="Text Box 100"/>
          <p:cNvSpPr txBox="1"/>
          <p:nvPr/>
        </p:nvSpPr>
        <p:spPr>
          <a:xfrm>
            <a:off x="25146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关键器件认证完成点</a:t>
            </a:r>
            <a:endParaRPr lang="zh-CN" altLang="en-US" sz="700" b="0" dirty="0">
              <a:solidFill>
                <a:schemeClr val="bg2"/>
              </a:solidFill>
              <a:ea typeface="宋体" panose="02010600030101010101" pitchFamily="2" charset="-122"/>
            </a:endParaRPr>
          </a:p>
        </p:txBody>
      </p:sp>
      <p:sp>
        <p:nvSpPr>
          <p:cNvPr id="199700" name="Text Box 101"/>
          <p:cNvSpPr txBox="1"/>
          <p:nvPr/>
        </p:nvSpPr>
        <p:spPr>
          <a:xfrm>
            <a:off x="32766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电源样件验收完成点</a:t>
            </a:r>
            <a:endParaRPr lang="zh-CN" altLang="en-US" sz="700" b="0" dirty="0">
              <a:solidFill>
                <a:schemeClr val="bg2"/>
              </a:solidFill>
              <a:ea typeface="宋体" panose="02010600030101010101" pitchFamily="2" charset="-122"/>
            </a:endParaRPr>
          </a:p>
        </p:txBody>
      </p:sp>
      <p:sp>
        <p:nvSpPr>
          <p:cNvPr id="199701" name="Text Box 102"/>
          <p:cNvSpPr txBox="1"/>
          <p:nvPr/>
        </p:nvSpPr>
        <p:spPr>
          <a:xfrm>
            <a:off x="39624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第二批投版启动</a:t>
            </a:r>
            <a:endParaRPr lang="zh-CN" altLang="en-US" sz="700" b="0" dirty="0">
              <a:solidFill>
                <a:schemeClr val="bg2"/>
              </a:solidFill>
              <a:ea typeface="宋体" panose="02010600030101010101" pitchFamily="2" charset="-122"/>
            </a:endParaRPr>
          </a:p>
        </p:txBody>
      </p:sp>
      <p:sp>
        <p:nvSpPr>
          <p:cNvPr id="199702" name="Text Box 103"/>
          <p:cNvSpPr txBox="1"/>
          <p:nvPr/>
        </p:nvSpPr>
        <p:spPr>
          <a:xfrm>
            <a:off x="47244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整机试装结论同哦</a:t>
            </a:r>
            <a:endParaRPr lang="zh-CN" altLang="en-US" sz="700" b="0" dirty="0">
              <a:solidFill>
                <a:schemeClr val="bg2"/>
              </a:solidFill>
              <a:ea typeface="宋体" panose="02010600030101010101" pitchFamily="2" charset="-122"/>
            </a:endParaRPr>
          </a:p>
        </p:txBody>
      </p:sp>
      <p:sp>
        <p:nvSpPr>
          <p:cNvPr id="199703" name="Text Box 104"/>
          <p:cNvSpPr txBox="1"/>
          <p:nvPr/>
        </p:nvSpPr>
        <p:spPr>
          <a:xfrm>
            <a:off x="5334000" y="2529840"/>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联调完成点</a:t>
            </a:r>
            <a:endParaRPr lang="zh-CN" altLang="en-US" sz="700" b="0" dirty="0">
              <a:solidFill>
                <a:schemeClr val="bg2"/>
              </a:solidFill>
              <a:ea typeface="宋体" panose="02010600030101010101" pitchFamily="2" charset="-122"/>
            </a:endParaRPr>
          </a:p>
        </p:txBody>
      </p:sp>
      <p:sp>
        <p:nvSpPr>
          <p:cNvPr id="199704" name="Text Box 105"/>
          <p:cNvSpPr txBox="1"/>
          <p:nvPr/>
        </p:nvSpPr>
        <p:spPr>
          <a:xfrm>
            <a:off x="6248400" y="2529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试验局评估完成点</a:t>
            </a:r>
            <a:endParaRPr lang="zh-CN" altLang="en-US" sz="700" b="0" dirty="0">
              <a:solidFill>
                <a:schemeClr val="bg2"/>
              </a:solidFill>
              <a:ea typeface="宋体" panose="02010600030101010101" pitchFamily="2" charset="-122"/>
            </a:endParaRPr>
          </a:p>
        </p:txBody>
      </p:sp>
      <p:sp>
        <p:nvSpPr>
          <p:cNvPr id="199705" name="Text Box 106"/>
          <p:cNvSpPr txBox="1"/>
          <p:nvPr/>
        </p:nvSpPr>
        <p:spPr>
          <a:xfrm>
            <a:off x="152400" y="3187065"/>
            <a:ext cx="18288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dirty="0">
                <a:ea typeface="宋体" panose="02010600030101010101" pitchFamily="2" charset="-122"/>
              </a:rPr>
              <a:t>器件三级计划监控点</a:t>
            </a:r>
            <a:endParaRPr lang="zh-CN" altLang="en-US" sz="900" dirty="0">
              <a:ea typeface="宋体" panose="02010600030101010101" pitchFamily="2" charset="-122"/>
            </a:endParaRPr>
          </a:p>
        </p:txBody>
      </p:sp>
      <p:sp>
        <p:nvSpPr>
          <p:cNvPr id="199706" name="Text Box 107"/>
          <p:cNvSpPr txBox="1"/>
          <p:nvPr/>
        </p:nvSpPr>
        <p:spPr>
          <a:xfrm>
            <a:off x="152400" y="3491865"/>
            <a:ext cx="18288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dirty="0">
                <a:ea typeface="宋体" panose="02010600030101010101" pitchFamily="2" charset="-122"/>
              </a:rPr>
              <a:t>结构三级计划监控点</a:t>
            </a:r>
            <a:endParaRPr lang="zh-CN" altLang="en-US" sz="900" dirty="0">
              <a:ea typeface="宋体" panose="02010600030101010101" pitchFamily="2" charset="-122"/>
            </a:endParaRPr>
          </a:p>
        </p:txBody>
      </p:sp>
      <p:sp>
        <p:nvSpPr>
          <p:cNvPr id="199707" name="Text Box 108"/>
          <p:cNvSpPr txBox="1"/>
          <p:nvPr/>
        </p:nvSpPr>
        <p:spPr>
          <a:xfrm>
            <a:off x="152400" y="3853815"/>
            <a:ext cx="18288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dirty="0">
                <a:ea typeface="宋体" panose="02010600030101010101" pitchFamily="2" charset="-122"/>
              </a:rPr>
              <a:t>电源三级计划监控点</a:t>
            </a:r>
            <a:endParaRPr lang="zh-CN" altLang="en-US" sz="900" dirty="0">
              <a:ea typeface="宋体" panose="02010600030101010101" pitchFamily="2" charset="-122"/>
            </a:endParaRPr>
          </a:p>
        </p:txBody>
      </p:sp>
      <p:sp>
        <p:nvSpPr>
          <p:cNvPr id="199708" name="Text Box 109"/>
          <p:cNvSpPr txBox="1"/>
          <p:nvPr/>
        </p:nvSpPr>
        <p:spPr>
          <a:xfrm>
            <a:off x="381000" y="4692015"/>
            <a:ext cx="18288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b="0" dirty="0">
                <a:ea typeface="楷体_GB2312" pitchFamily="49" charset="-122"/>
              </a:rPr>
              <a:t>软件模块开发三级计划监控点</a:t>
            </a:r>
            <a:endParaRPr lang="zh-CN" altLang="en-US" sz="900" b="0" dirty="0">
              <a:ea typeface="楷体_GB2312" pitchFamily="49" charset="-122"/>
            </a:endParaRPr>
          </a:p>
        </p:txBody>
      </p:sp>
      <p:sp>
        <p:nvSpPr>
          <p:cNvPr id="199709" name="Text Box 110"/>
          <p:cNvSpPr txBox="1"/>
          <p:nvPr/>
        </p:nvSpPr>
        <p:spPr>
          <a:xfrm>
            <a:off x="152400" y="2806065"/>
            <a:ext cx="18288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dirty="0">
                <a:ea typeface="宋体" panose="02010600030101010101" pitchFamily="2" charset="-122"/>
              </a:rPr>
              <a:t>单板硬件开发三级计划监控点</a:t>
            </a:r>
            <a:endParaRPr lang="zh-CN" altLang="en-US" sz="900" dirty="0">
              <a:ea typeface="宋体" panose="02010600030101010101" pitchFamily="2" charset="-122"/>
            </a:endParaRPr>
          </a:p>
        </p:txBody>
      </p:sp>
      <p:sp>
        <p:nvSpPr>
          <p:cNvPr id="199710" name="Text Box 111"/>
          <p:cNvSpPr txBox="1"/>
          <p:nvPr/>
        </p:nvSpPr>
        <p:spPr>
          <a:xfrm>
            <a:off x="1905000" y="2958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硬件总体方案完成点</a:t>
            </a:r>
            <a:endParaRPr lang="zh-CN" altLang="en-US" sz="700" b="0" dirty="0">
              <a:solidFill>
                <a:schemeClr val="bg2"/>
              </a:solidFill>
              <a:ea typeface="宋体" panose="02010600030101010101" pitchFamily="2" charset="-122"/>
            </a:endParaRPr>
          </a:p>
        </p:txBody>
      </p:sp>
      <p:sp>
        <p:nvSpPr>
          <p:cNvPr id="199711" name="Text Box 112"/>
          <p:cNvSpPr txBox="1"/>
          <p:nvPr/>
        </p:nvSpPr>
        <p:spPr>
          <a:xfrm>
            <a:off x="2438400" y="2958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单板硬件总体方案完成</a:t>
            </a:r>
            <a:endParaRPr lang="zh-CN" altLang="en-US" sz="700" b="0" dirty="0">
              <a:solidFill>
                <a:schemeClr val="bg2"/>
              </a:solidFill>
              <a:ea typeface="宋体" panose="02010600030101010101" pitchFamily="2" charset="-122"/>
            </a:endParaRPr>
          </a:p>
        </p:txBody>
      </p:sp>
      <p:sp>
        <p:nvSpPr>
          <p:cNvPr id="199712" name="Text Box 113"/>
          <p:cNvSpPr txBox="1"/>
          <p:nvPr/>
        </p:nvSpPr>
        <p:spPr>
          <a:xfrm>
            <a:off x="2971800" y="2958465"/>
            <a:ext cx="9144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700" b="0" dirty="0">
                <a:solidFill>
                  <a:schemeClr val="bg2"/>
                </a:solidFill>
                <a:ea typeface="宋体" panose="02010600030101010101" pitchFamily="2" charset="-122"/>
              </a:rPr>
              <a:t> </a:t>
            </a:r>
            <a:r>
              <a:rPr lang="zh-CN" altLang="en-US" sz="700" b="0" dirty="0">
                <a:solidFill>
                  <a:schemeClr val="bg2"/>
                </a:solidFill>
                <a:ea typeface="宋体" panose="02010600030101010101" pitchFamily="2" charset="-122"/>
              </a:rPr>
              <a:t>单板软件概要设计完成（可选）</a:t>
            </a:r>
            <a:endParaRPr lang="zh-CN" altLang="en-US" sz="700" b="0" dirty="0">
              <a:solidFill>
                <a:schemeClr val="bg2"/>
              </a:solidFill>
              <a:ea typeface="宋体" panose="02010600030101010101" pitchFamily="2" charset="-122"/>
            </a:endParaRPr>
          </a:p>
        </p:txBody>
      </p:sp>
      <p:sp>
        <p:nvSpPr>
          <p:cNvPr id="199713" name="Text Box 114"/>
          <p:cNvSpPr txBox="1"/>
          <p:nvPr/>
        </p:nvSpPr>
        <p:spPr>
          <a:xfrm>
            <a:off x="3810000" y="2958465"/>
            <a:ext cx="9144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第二次投板启动</a:t>
            </a:r>
            <a:endParaRPr lang="zh-CN" altLang="en-US" sz="700" b="0" dirty="0">
              <a:solidFill>
                <a:schemeClr val="bg2"/>
              </a:solidFill>
              <a:ea typeface="宋体" panose="02010600030101010101" pitchFamily="2" charset="-122"/>
            </a:endParaRPr>
          </a:p>
        </p:txBody>
      </p:sp>
      <p:sp>
        <p:nvSpPr>
          <p:cNvPr id="199714" name="Text Box 115"/>
          <p:cNvSpPr txBox="1"/>
          <p:nvPr/>
        </p:nvSpPr>
        <p:spPr>
          <a:xfrm>
            <a:off x="4724400" y="2958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单板软硬件调试完成</a:t>
            </a:r>
            <a:endParaRPr lang="zh-CN" altLang="en-US" sz="700" b="0" dirty="0">
              <a:solidFill>
                <a:schemeClr val="bg2"/>
              </a:solidFill>
              <a:ea typeface="宋体" panose="02010600030101010101" pitchFamily="2" charset="-122"/>
            </a:endParaRPr>
          </a:p>
        </p:txBody>
      </p:sp>
      <p:sp>
        <p:nvSpPr>
          <p:cNvPr id="199715" name="Text Box 116"/>
          <p:cNvSpPr txBox="1"/>
          <p:nvPr/>
        </p:nvSpPr>
        <p:spPr>
          <a:xfrm>
            <a:off x="5715000" y="2958465"/>
            <a:ext cx="9144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700" b="0" dirty="0">
                <a:solidFill>
                  <a:schemeClr val="bg2"/>
                </a:solidFill>
                <a:ea typeface="宋体" panose="02010600030101010101" pitchFamily="2" charset="-122"/>
              </a:rPr>
              <a:t> BOM</a:t>
            </a:r>
            <a:r>
              <a:rPr lang="zh-CN" altLang="en-US" sz="700" b="0" dirty="0">
                <a:solidFill>
                  <a:schemeClr val="bg2"/>
                </a:solidFill>
                <a:ea typeface="宋体" panose="02010600030101010101" pitchFamily="2" charset="-122"/>
              </a:rPr>
              <a:t>清单实施</a:t>
            </a:r>
            <a:endParaRPr lang="zh-CN" altLang="en-US" sz="700" b="0" dirty="0">
              <a:solidFill>
                <a:schemeClr val="bg2"/>
              </a:solidFill>
              <a:ea typeface="宋体" panose="02010600030101010101" pitchFamily="2" charset="-122"/>
            </a:endParaRPr>
          </a:p>
        </p:txBody>
      </p:sp>
      <p:sp>
        <p:nvSpPr>
          <p:cNvPr id="199716" name="Text Box 117"/>
          <p:cNvSpPr txBox="1"/>
          <p:nvPr/>
        </p:nvSpPr>
        <p:spPr>
          <a:xfrm>
            <a:off x="1905000" y="3339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关键器件选型完成</a:t>
            </a:r>
            <a:endParaRPr lang="zh-CN" altLang="en-US" sz="700" b="0" dirty="0">
              <a:solidFill>
                <a:schemeClr val="bg2"/>
              </a:solidFill>
              <a:ea typeface="宋体" panose="02010600030101010101" pitchFamily="2" charset="-122"/>
            </a:endParaRPr>
          </a:p>
        </p:txBody>
      </p:sp>
      <p:sp>
        <p:nvSpPr>
          <p:cNvPr id="199717" name="Text Box 118"/>
          <p:cNvSpPr txBox="1"/>
          <p:nvPr/>
        </p:nvSpPr>
        <p:spPr>
          <a:xfrm>
            <a:off x="2438400" y="3339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器件选型完成</a:t>
            </a:r>
            <a:endParaRPr lang="zh-CN" altLang="en-US" sz="700" b="0" dirty="0">
              <a:solidFill>
                <a:schemeClr val="bg2"/>
              </a:solidFill>
              <a:ea typeface="宋体" panose="02010600030101010101" pitchFamily="2" charset="-122"/>
            </a:endParaRPr>
          </a:p>
        </p:txBody>
      </p:sp>
      <p:sp>
        <p:nvSpPr>
          <p:cNvPr id="199718" name="Text Box 119"/>
          <p:cNvSpPr txBox="1"/>
          <p:nvPr/>
        </p:nvSpPr>
        <p:spPr>
          <a:xfrm>
            <a:off x="2971800" y="3339465"/>
            <a:ext cx="6858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清单预审点</a:t>
            </a:r>
            <a:endParaRPr lang="zh-CN" altLang="en-US" sz="700" b="0" dirty="0">
              <a:solidFill>
                <a:schemeClr val="bg2"/>
              </a:solidFill>
              <a:ea typeface="宋体" panose="02010600030101010101" pitchFamily="2" charset="-122"/>
            </a:endParaRPr>
          </a:p>
        </p:txBody>
      </p:sp>
      <p:sp>
        <p:nvSpPr>
          <p:cNvPr id="199719" name="Text Box 120"/>
          <p:cNvSpPr txBox="1"/>
          <p:nvPr/>
        </p:nvSpPr>
        <p:spPr>
          <a:xfrm>
            <a:off x="3810000" y="3339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所有新器件认证完成</a:t>
            </a:r>
            <a:endParaRPr lang="zh-CN" altLang="en-US" sz="700" b="0" dirty="0">
              <a:solidFill>
                <a:schemeClr val="bg2"/>
              </a:solidFill>
              <a:ea typeface="宋体" panose="02010600030101010101" pitchFamily="2" charset="-122"/>
            </a:endParaRPr>
          </a:p>
        </p:txBody>
      </p:sp>
      <p:sp>
        <p:nvSpPr>
          <p:cNvPr id="199720" name="Text Box 121"/>
          <p:cNvSpPr txBox="1"/>
          <p:nvPr/>
        </p:nvSpPr>
        <p:spPr>
          <a:xfrm>
            <a:off x="4953000" y="33394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700" b="0" dirty="0">
                <a:solidFill>
                  <a:schemeClr val="bg2"/>
                </a:solidFill>
                <a:ea typeface="宋体" panose="02010600030101010101" pitchFamily="2" charset="-122"/>
              </a:rPr>
              <a:t>IQC</a:t>
            </a:r>
            <a:r>
              <a:rPr lang="zh-CN" altLang="en-US" sz="700" b="0" dirty="0">
                <a:solidFill>
                  <a:schemeClr val="bg2"/>
                </a:solidFill>
                <a:ea typeface="宋体" panose="02010600030101010101" pitchFamily="2" charset="-122"/>
              </a:rPr>
              <a:t>文件拟制</a:t>
            </a:r>
            <a:endParaRPr lang="zh-CN" altLang="en-US" sz="700" b="0" dirty="0">
              <a:solidFill>
                <a:schemeClr val="bg2"/>
              </a:solidFill>
              <a:ea typeface="宋体" panose="02010600030101010101" pitchFamily="2" charset="-122"/>
            </a:endParaRPr>
          </a:p>
        </p:txBody>
      </p:sp>
      <p:sp>
        <p:nvSpPr>
          <p:cNvPr id="199721" name="Text Box 122"/>
          <p:cNvSpPr txBox="1"/>
          <p:nvPr/>
        </p:nvSpPr>
        <p:spPr>
          <a:xfrm>
            <a:off x="5867400" y="3339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器件失效性分析完成 </a:t>
            </a:r>
            <a:endParaRPr lang="zh-CN" altLang="en-US" sz="700" b="0" dirty="0">
              <a:solidFill>
                <a:schemeClr val="bg2"/>
              </a:solidFill>
              <a:ea typeface="宋体" panose="02010600030101010101" pitchFamily="2" charset="-122"/>
            </a:endParaRPr>
          </a:p>
        </p:txBody>
      </p:sp>
      <p:sp>
        <p:nvSpPr>
          <p:cNvPr id="199722" name="Text Box 123"/>
          <p:cNvSpPr txBox="1"/>
          <p:nvPr/>
        </p:nvSpPr>
        <p:spPr>
          <a:xfrm>
            <a:off x="1905000" y="3720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初步结构方案设计完成</a:t>
            </a:r>
            <a:endParaRPr lang="zh-CN" altLang="en-US" sz="700" b="0" dirty="0">
              <a:solidFill>
                <a:schemeClr val="bg2"/>
              </a:solidFill>
              <a:ea typeface="宋体" panose="02010600030101010101" pitchFamily="2" charset="-122"/>
            </a:endParaRPr>
          </a:p>
        </p:txBody>
      </p:sp>
      <p:sp>
        <p:nvSpPr>
          <p:cNvPr id="199723" name="Text Box 124"/>
          <p:cNvSpPr txBox="1"/>
          <p:nvPr/>
        </p:nvSpPr>
        <p:spPr>
          <a:xfrm>
            <a:off x="2895600" y="3720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结构总体方案设计完成</a:t>
            </a:r>
            <a:endParaRPr lang="zh-CN" altLang="en-US" sz="700" b="0" dirty="0">
              <a:solidFill>
                <a:schemeClr val="bg2"/>
              </a:solidFill>
              <a:ea typeface="宋体" panose="02010600030101010101" pitchFamily="2" charset="-122"/>
            </a:endParaRPr>
          </a:p>
        </p:txBody>
      </p:sp>
      <p:sp>
        <p:nvSpPr>
          <p:cNvPr id="199724" name="Text Box 125"/>
          <p:cNvSpPr txBox="1"/>
          <p:nvPr/>
        </p:nvSpPr>
        <p:spPr>
          <a:xfrm>
            <a:off x="3962400" y="3720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结构造型图纸审核</a:t>
            </a:r>
            <a:endParaRPr lang="zh-CN" altLang="en-US" sz="700" b="0" dirty="0">
              <a:solidFill>
                <a:schemeClr val="bg2"/>
              </a:solidFill>
              <a:ea typeface="宋体" panose="02010600030101010101" pitchFamily="2" charset="-122"/>
            </a:endParaRPr>
          </a:p>
        </p:txBody>
      </p:sp>
      <p:sp>
        <p:nvSpPr>
          <p:cNvPr id="199725" name="Text Box 126"/>
          <p:cNvSpPr txBox="1"/>
          <p:nvPr/>
        </p:nvSpPr>
        <p:spPr>
          <a:xfrm>
            <a:off x="4648200" y="37204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结构样机完成 </a:t>
            </a:r>
            <a:endParaRPr lang="zh-CN" altLang="en-US" sz="700" b="0" dirty="0">
              <a:solidFill>
                <a:schemeClr val="bg2"/>
              </a:solidFill>
              <a:ea typeface="宋体" panose="02010600030101010101" pitchFamily="2" charset="-122"/>
            </a:endParaRPr>
          </a:p>
        </p:txBody>
      </p:sp>
      <p:sp>
        <p:nvSpPr>
          <p:cNvPr id="199726" name="Text Box 127"/>
          <p:cNvSpPr txBox="1"/>
          <p:nvPr/>
        </p:nvSpPr>
        <p:spPr>
          <a:xfrm>
            <a:off x="6781800" y="37204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结构造型图纸归档 </a:t>
            </a:r>
            <a:endParaRPr lang="zh-CN" altLang="en-US" sz="700" b="0" dirty="0">
              <a:solidFill>
                <a:schemeClr val="bg2"/>
              </a:solidFill>
              <a:ea typeface="宋体" panose="02010600030101010101" pitchFamily="2" charset="-122"/>
            </a:endParaRPr>
          </a:p>
        </p:txBody>
      </p:sp>
      <p:sp>
        <p:nvSpPr>
          <p:cNvPr id="199727" name="Text Box 128"/>
          <p:cNvSpPr txBox="1"/>
          <p:nvPr/>
        </p:nvSpPr>
        <p:spPr>
          <a:xfrm>
            <a:off x="7848600" y="3339465"/>
            <a:ext cx="762000" cy="198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替代试验完成 </a:t>
            </a:r>
            <a:endParaRPr lang="zh-CN" altLang="en-US" sz="700" b="0" dirty="0">
              <a:solidFill>
                <a:schemeClr val="bg2"/>
              </a:solidFill>
              <a:ea typeface="宋体" panose="02010600030101010101" pitchFamily="2" charset="-122"/>
            </a:endParaRPr>
          </a:p>
        </p:txBody>
      </p:sp>
      <p:sp>
        <p:nvSpPr>
          <p:cNvPr id="199728" name="Text Box 129"/>
          <p:cNvSpPr txBox="1"/>
          <p:nvPr/>
        </p:nvSpPr>
        <p:spPr>
          <a:xfrm>
            <a:off x="2362200" y="40728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电源总体设计完成</a:t>
            </a:r>
            <a:endParaRPr lang="zh-CN" altLang="en-US" sz="700" b="0" dirty="0">
              <a:solidFill>
                <a:schemeClr val="bg2"/>
              </a:solidFill>
              <a:ea typeface="宋体" panose="02010600030101010101" pitchFamily="2" charset="-122"/>
            </a:endParaRPr>
          </a:p>
        </p:txBody>
      </p:sp>
      <p:sp>
        <p:nvSpPr>
          <p:cNvPr id="199729" name="Text Box 130"/>
          <p:cNvSpPr txBox="1"/>
          <p:nvPr/>
        </p:nvSpPr>
        <p:spPr>
          <a:xfrm>
            <a:off x="3276600" y="40728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电源样机验收完成</a:t>
            </a:r>
            <a:endParaRPr lang="zh-CN" altLang="en-US" sz="700" b="0" dirty="0">
              <a:solidFill>
                <a:schemeClr val="bg2"/>
              </a:solidFill>
              <a:ea typeface="宋体" panose="02010600030101010101" pitchFamily="2" charset="-122"/>
            </a:endParaRPr>
          </a:p>
        </p:txBody>
      </p:sp>
      <p:sp>
        <p:nvSpPr>
          <p:cNvPr id="199730" name="Text Box 131"/>
          <p:cNvSpPr txBox="1"/>
          <p:nvPr/>
        </p:nvSpPr>
        <p:spPr>
          <a:xfrm>
            <a:off x="7162800" y="40728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电源批量生产验收完成</a:t>
            </a:r>
            <a:endParaRPr lang="zh-CN" altLang="en-US" sz="700" b="0" dirty="0">
              <a:solidFill>
                <a:schemeClr val="bg2"/>
              </a:solidFill>
              <a:ea typeface="宋体" panose="02010600030101010101" pitchFamily="2" charset="-122"/>
            </a:endParaRPr>
          </a:p>
        </p:txBody>
      </p:sp>
      <p:sp>
        <p:nvSpPr>
          <p:cNvPr id="199731" name="Text Box 132"/>
          <p:cNvSpPr txBox="1"/>
          <p:nvPr/>
        </p:nvSpPr>
        <p:spPr>
          <a:xfrm>
            <a:off x="990600" y="4406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计划决策评审完成点</a:t>
            </a:r>
            <a:endParaRPr lang="zh-CN" altLang="en-US" sz="700" b="0" dirty="0">
              <a:solidFill>
                <a:schemeClr val="bg2"/>
              </a:solidFill>
              <a:ea typeface="宋体" panose="02010600030101010101" pitchFamily="2" charset="-122"/>
            </a:endParaRPr>
          </a:p>
        </p:txBody>
      </p:sp>
      <p:sp>
        <p:nvSpPr>
          <p:cNvPr id="199732" name="Text Box 133"/>
          <p:cNvSpPr txBox="1"/>
          <p:nvPr/>
        </p:nvSpPr>
        <p:spPr>
          <a:xfrm>
            <a:off x="2057400" y="4406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软件需求分析完成点</a:t>
            </a:r>
            <a:endParaRPr lang="zh-CN" altLang="en-US" sz="700" b="0" dirty="0">
              <a:solidFill>
                <a:schemeClr val="bg2"/>
              </a:solidFill>
              <a:ea typeface="宋体" panose="02010600030101010101" pitchFamily="2" charset="-122"/>
            </a:endParaRPr>
          </a:p>
        </p:txBody>
      </p:sp>
      <p:sp>
        <p:nvSpPr>
          <p:cNvPr id="199733" name="Text Box 134"/>
          <p:cNvSpPr txBox="1"/>
          <p:nvPr/>
        </p:nvSpPr>
        <p:spPr>
          <a:xfrm>
            <a:off x="2667000" y="4406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软件概要设计完成点</a:t>
            </a:r>
            <a:endParaRPr lang="zh-CN" altLang="en-US" sz="700" b="0" dirty="0">
              <a:solidFill>
                <a:schemeClr val="bg2"/>
              </a:solidFill>
              <a:ea typeface="宋体" panose="02010600030101010101" pitchFamily="2" charset="-122"/>
            </a:endParaRPr>
          </a:p>
        </p:txBody>
      </p:sp>
      <p:sp>
        <p:nvSpPr>
          <p:cNvPr id="199734" name="Text Box 135"/>
          <p:cNvSpPr txBox="1"/>
          <p:nvPr/>
        </p:nvSpPr>
        <p:spPr>
          <a:xfrm>
            <a:off x="3810000" y="4406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软件详细设计完成点</a:t>
            </a:r>
            <a:endParaRPr lang="zh-CN" altLang="en-US" sz="700" b="0" dirty="0">
              <a:solidFill>
                <a:schemeClr val="bg2"/>
              </a:solidFill>
              <a:ea typeface="宋体" panose="02010600030101010101" pitchFamily="2" charset="-122"/>
            </a:endParaRPr>
          </a:p>
        </p:txBody>
      </p:sp>
      <p:sp>
        <p:nvSpPr>
          <p:cNvPr id="199735" name="Text Box 136"/>
          <p:cNvSpPr txBox="1"/>
          <p:nvPr/>
        </p:nvSpPr>
        <p:spPr>
          <a:xfrm>
            <a:off x="4800600" y="4406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软件集成测试完成点</a:t>
            </a:r>
            <a:endParaRPr lang="zh-CN" altLang="en-US" sz="700" b="0" dirty="0">
              <a:solidFill>
                <a:schemeClr val="bg2"/>
              </a:solidFill>
              <a:ea typeface="宋体" panose="02010600030101010101" pitchFamily="2" charset="-122"/>
            </a:endParaRPr>
          </a:p>
        </p:txBody>
      </p:sp>
      <p:sp>
        <p:nvSpPr>
          <p:cNvPr id="199736" name="Text Box 137"/>
          <p:cNvSpPr txBox="1"/>
          <p:nvPr/>
        </p:nvSpPr>
        <p:spPr>
          <a:xfrm>
            <a:off x="5334000" y="4406265"/>
            <a:ext cx="685800" cy="41116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软硬件联调，合版本（版本发布点）</a:t>
            </a:r>
            <a:endParaRPr lang="zh-CN" altLang="en-US" sz="700" b="0" dirty="0">
              <a:solidFill>
                <a:schemeClr val="bg2"/>
              </a:solidFill>
              <a:ea typeface="宋体" panose="02010600030101010101" pitchFamily="2" charset="-122"/>
            </a:endParaRPr>
          </a:p>
        </p:txBody>
      </p:sp>
      <p:sp>
        <p:nvSpPr>
          <p:cNvPr id="199737" name="Text Box 138"/>
          <p:cNvSpPr txBox="1"/>
          <p:nvPr/>
        </p:nvSpPr>
        <p:spPr>
          <a:xfrm>
            <a:off x="2057400" y="4787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软件需求分析完成点</a:t>
            </a:r>
            <a:endParaRPr lang="zh-CN" altLang="en-US" sz="700" b="0" dirty="0">
              <a:solidFill>
                <a:schemeClr val="bg2"/>
              </a:solidFill>
              <a:ea typeface="宋体" panose="02010600030101010101" pitchFamily="2" charset="-122"/>
            </a:endParaRPr>
          </a:p>
        </p:txBody>
      </p:sp>
      <p:sp>
        <p:nvSpPr>
          <p:cNvPr id="199738" name="Text Box 139"/>
          <p:cNvSpPr txBox="1"/>
          <p:nvPr/>
        </p:nvSpPr>
        <p:spPr>
          <a:xfrm>
            <a:off x="2819400" y="4787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模块软件概要设计评审</a:t>
            </a:r>
            <a:endParaRPr lang="zh-CN" altLang="en-US" sz="700" b="0" dirty="0">
              <a:solidFill>
                <a:schemeClr val="bg2"/>
              </a:solidFill>
              <a:ea typeface="宋体" panose="02010600030101010101" pitchFamily="2" charset="-122"/>
            </a:endParaRPr>
          </a:p>
        </p:txBody>
      </p:sp>
      <p:sp>
        <p:nvSpPr>
          <p:cNvPr id="199739" name="Text Box 140"/>
          <p:cNvSpPr txBox="1"/>
          <p:nvPr/>
        </p:nvSpPr>
        <p:spPr>
          <a:xfrm>
            <a:off x="4038600" y="478726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模块软件详细设计评审</a:t>
            </a:r>
            <a:endParaRPr lang="zh-CN" altLang="en-US" sz="700" b="0" dirty="0">
              <a:solidFill>
                <a:schemeClr val="bg2"/>
              </a:solidFill>
              <a:ea typeface="宋体" panose="02010600030101010101" pitchFamily="2" charset="-122"/>
            </a:endParaRPr>
          </a:p>
        </p:txBody>
      </p:sp>
      <p:sp>
        <p:nvSpPr>
          <p:cNvPr id="199740" name="Text Box 141"/>
          <p:cNvSpPr txBox="1"/>
          <p:nvPr/>
        </p:nvSpPr>
        <p:spPr>
          <a:xfrm>
            <a:off x="9906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产品测试计划完成点</a:t>
            </a:r>
            <a:endParaRPr lang="zh-CN" altLang="en-US" sz="700" b="0" dirty="0">
              <a:solidFill>
                <a:schemeClr val="bg2"/>
              </a:solidFill>
              <a:ea typeface="宋体" panose="02010600030101010101" pitchFamily="2" charset="-122"/>
            </a:endParaRPr>
          </a:p>
        </p:txBody>
      </p:sp>
      <p:sp>
        <p:nvSpPr>
          <p:cNvPr id="199741" name="Text Box 142"/>
          <p:cNvSpPr txBox="1"/>
          <p:nvPr/>
        </p:nvSpPr>
        <p:spPr>
          <a:xfrm>
            <a:off x="19812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硬件测试计划完成点</a:t>
            </a:r>
            <a:endParaRPr lang="zh-CN" altLang="en-US" sz="700" b="0" dirty="0">
              <a:solidFill>
                <a:schemeClr val="bg2"/>
              </a:solidFill>
              <a:ea typeface="宋体" panose="02010600030101010101" pitchFamily="2" charset="-122"/>
            </a:endParaRPr>
          </a:p>
        </p:txBody>
      </p:sp>
      <p:sp>
        <p:nvSpPr>
          <p:cNvPr id="199742" name="Text Box 143"/>
          <p:cNvSpPr txBox="1"/>
          <p:nvPr/>
        </p:nvSpPr>
        <p:spPr>
          <a:xfrm>
            <a:off x="25908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软件测试计划完成点</a:t>
            </a:r>
            <a:endParaRPr lang="zh-CN" altLang="en-US" sz="700" b="0" dirty="0">
              <a:solidFill>
                <a:schemeClr val="bg2"/>
              </a:solidFill>
              <a:ea typeface="宋体" panose="02010600030101010101" pitchFamily="2" charset="-122"/>
            </a:endParaRPr>
          </a:p>
        </p:txBody>
      </p:sp>
      <p:sp>
        <p:nvSpPr>
          <p:cNvPr id="199743" name="Text Box 144"/>
          <p:cNvSpPr txBox="1"/>
          <p:nvPr/>
        </p:nvSpPr>
        <p:spPr>
          <a:xfrm>
            <a:off x="43434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系统测试计划完成点</a:t>
            </a:r>
            <a:endParaRPr lang="zh-CN" altLang="en-US" sz="700" b="0" dirty="0">
              <a:solidFill>
                <a:schemeClr val="bg2"/>
              </a:solidFill>
              <a:ea typeface="宋体" panose="02010600030101010101" pitchFamily="2" charset="-122"/>
            </a:endParaRPr>
          </a:p>
        </p:txBody>
      </p:sp>
      <p:sp>
        <p:nvSpPr>
          <p:cNvPr id="199744" name="Text Box 145"/>
          <p:cNvSpPr txBox="1"/>
          <p:nvPr/>
        </p:nvSpPr>
        <p:spPr>
          <a:xfrm>
            <a:off x="55626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产品测试完成点</a:t>
            </a:r>
            <a:endParaRPr lang="zh-CN" altLang="en-US" sz="700" b="0" dirty="0">
              <a:solidFill>
                <a:schemeClr val="bg2"/>
              </a:solidFill>
              <a:ea typeface="宋体" panose="02010600030101010101" pitchFamily="2" charset="-122"/>
            </a:endParaRPr>
          </a:p>
        </p:txBody>
      </p:sp>
      <p:sp>
        <p:nvSpPr>
          <p:cNvPr id="199745" name="Text Box 146"/>
          <p:cNvSpPr txBox="1"/>
          <p:nvPr/>
        </p:nvSpPr>
        <p:spPr>
          <a:xfrm>
            <a:off x="6172200" y="5263515"/>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内部鉴定通过点</a:t>
            </a:r>
            <a:endParaRPr lang="zh-CN" altLang="en-US" sz="700" b="0" dirty="0">
              <a:solidFill>
                <a:schemeClr val="bg2"/>
              </a:solidFill>
              <a:ea typeface="宋体" panose="02010600030101010101" pitchFamily="2" charset="-122"/>
            </a:endParaRPr>
          </a:p>
        </p:txBody>
      </p:sp>
      <p:sp>
        <p:nvSpPr>
          <p:cNvPr id="199746" name="Text Box 147"/>
          <p:cNvSpPr txBox="1"/>
          <p:nvPr/>
        </p:nvSpPr>
        <p:spPr>
          <a:xfrm>
            <a:off x="2590800" y="557784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软件测试计划完成点</a:t>
            </a:r>
            <a:endParaRPr lang="zh-CN" altLang="en-US" sz="700" b="0" dirty="0">
              <a:solidFill>
                <a:schemeClr val="bg2"/>
              </a:solidFill>
              <a:ea typeface="宋体" panose="02010600030101010101" pitchFamily="2" charset="-122"/>
            </a:endParaRPr>
          </a:p>
        </p:txBody>
      </p:sp>
      <p:sp>
        <p:nvSpPr>
          <p:cNvPr id="199747" name="Text Box 148"/>
          <p:cNvSpPr txBox="1"/>
          <p:nvPr/>
        </p:nvSpPr>
        <p:spPr>
          <a:xfrm>
            <a:off x="3581400" y="557784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软件单元测试完成点</a:t>
            </a:r>
            <a:endParaRPr lang="zh-CN" altLang="en-US" sz="700" b="0" dirty="0">
              <a:solidFill>
                <a:schemeClr val="bg2"/>
              </a:solidFill>
              <a:ea typeface="宋体" panose="02010600030101010101" pitchFamily="2" charset="-122"/>
            </a:endParaRPr>
          </a:p>
        </p:txBody>
      </p:sp>
      <p:sp>
        <p:nvSpPr>
          <p:cNvPr id="199748" name="Text Box 149"/>
          <p:cNvSpPr txBox="1"/>
          <p:nvPr/>
        </p:nvSpPr>
        <p:spPr>
          <a:xfrm>
            <a:off x="4191000" y="5577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软件集成测试计划完成点</a:t>
            </a:r>
            <a:endParaRPr lang="zh-CN" altLang="en-US" sz="700" b="0" dirty="0">
              <a:solidFill>
                <a:schemeClr val="bg2"/>
              </a:solidFill>
              <a:ea typeface="宋体" panose="02010600030101010101" pitchFamily="2" charset="-122"/>
            </a:endParaRPr>
          </a:p>
        </p:txBody>
      </p:sp>
      <p:sp>
        <p:nvSpPr>
          <p:cNvPr id="199749" name="Text Box 150"/>
          <p:cNvSpPr txBox="1"/>
          <p:nvPr/>
        </p:nvSpPr>
        <p:spPr>
          <a:xfrm>
            <a:off x="6019800" y="557784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试验局评估完成</a:t>
            </a:r>
            <a:endParaRPr lang="zh-CN" altLang="en-US" sz="700" b="0" dirty="0">
              <a:solidFill>
                <a:schemeClr val="bg2"/>
              </a:solidFill>
              <a:ea typeface="宋体" panose="02010600030101010101" pitchFamily="2" charset="-122"/>
            </a:endParaRPr>
          </a:p>
        </p:txBody>
      </p:sp>
      <p:sp>
        <p:nvSpPr>
          <p:cNvPr id="199750" name="Text Box 151"/>
          <p:cNvSpPr txBox="1"/>
          <p:nvPr/>
        </p:nvSpPr>
        <p:spPr>
          <a:xfrm>
            <a:off x="4953000" y="5577840"/>
            <a:ext cx="7620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软件集成测试 完成点</a:t>
            </a:r>
            <a:endParaRPr lang="zh-CN" altLang="en-US" sz="700" b="0" dirty="0">
              <a:solidFill>
                <a:schemeClr val="bg2"/>
              </a:solidFill>
              <a:ea typeface="宋体" panose="02010600030101010101" pitchFamily="2" charset="-122"/>
            </a:endParaRPr>
          </a:p>
        </p:txBody>
      </p:sp>
      <p:sp>
        <p:nvSpPr>
          <p:cNvPr id="199751" name="Text Box 152"/>
          <p:cNvSpPr txBox="1"/>
          <p:nvPr/>
        </p:nvSpPr>
        <p:spPr>
          <a:xfrm>
            <a:off x="1981200" y="59397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硬件测试计划完成点</a:t>
            </a:r>
            <a:endParaRPr lang="zh-CN" altLang="en-US" sz="700" b="0" dirty="0">
              <a:solidFill>
                <a:schemeClr val="bg2"/>
              </a:solidFill>
              <a:ea typeface="宋体" panose="02010600030101010101" pitchFamily="2" charset="-122"/>
            </a:endParaRPr>
          </a:p>
        </p:txBody>
      </p:sp>
      <p:sp>
        <p:nvSpPr>
          <p:cNvPr id="199752" name="Text Box 153"/>
          <p:cNvSpPr txBox="1"/>
          <p:nvPr/>
        </p:nvSpPr>
        <p:spPr>
          <a:xfrm>
            <a:off x="3505200" y="59397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单板软硬件审查（可选）</a:t>
            </a:r>
            <a:endParaRPr lang="zh-CN" altLang="en-US" sz="700" b="0" dirty="0">
              <a:solidFill>
                <a:schemeClr val="bg2"/>
              </a:solidFill>
              <a:ea typeface="宋体" panose="02010600030101010101" pitchFamily="2" charset="-122"/>
            </a:endParaRPr>
          </a:p>
        </p:txBody>
      </p:sp>
      <p:sp>
        <p:nvSpPr>
          <p:cNvPr id="199753" name="Text Box 154"/>
          <p:cNvSpPr txBox="1"/>
          <p:nvPr/>
        </p:nvSpPr>
        <p:spPr>
          <a:xfrm>
            <a:off x="4648200" y="5939790"/>
            <a:ext cx="8382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单板软硬件测试完成（可选）</a:t>
            </a:r>
            <a:endParaRPr lang="zh-CN" altLang="en-US" sz="700" b="0" dirty="0">
              <a:solidFill>
                <a:schemeClr val="bg2"/>
              </a:solidFill>
              <a:ea typeface="宋体" panose="02010600030101010101" pitchFamily="2" charset="-122"/>
            </a:endParaRPr>
          </a:p>
        </p:txBody>
      </p:sp>
      <p:sp>
        <p:nvSpPr>
          <p:cNvPr id="199754" name="Text Box 155"/>
          <p:cNvSpPr txBox="1"/>
          <p:nvPr/>
        </p:nvSpPr>
        <p:spPr>
          <a:xfrm>
            <a:off x="7772400" y="5939790"/>
            <a:ext cx="685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700" b="0" dirty="0">
                <a:solidFill>
                  <a:schemeClr val="bg2"/>
                </a:solidFill>
                <a:ea typeface="宋体" panose="02010600030101010101" pitchFamily="2" charset="-122"/>
              </a:rPr>
              <a:t>硬件集成测试完成点</a:t>
            </a:r>
            <a:endParaRPr lang="zh-CN" altLang="en-US" sz="700" b="0" dirty="0">
              <a:solidFill>
                <a:schemeClr val="bg2"/>
              </a:solidFill>
              <a:ea typeface="宋体" panose="02010600030101010101" pitchFamily="2" charset="-122"/>
            </a:endParaRPr>
          </a:p>
        </p:txBody>
      </p:sp>
      <p:sp>
        <p:nvSpPr>
          <p:cNvPr id="199755" name="Text Box 156"/>
          <p:cNvSpPr txBox="1"/>
          <p:nvPr/>
        </p:nvSpPr>
        <p:spPr>
          <a:xfrm>
            <a:off x="838200" y="5454015"/>
            <a:ext cx="15240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b="0" dirty="0">
                <a:ea typeface="楷体_GB2312" pitchFamily="49" charset="-122"/>
              </a:rPr>
              <a:t>软件测试三级计划监控点</a:t>
            </a:r>
            <a:endParaRPr lang="zh-CN" altLang="en-US" sz="900" b="0" dirty="0">
              <a:ea typeface="楷体_GB2312" pitchFamily="49" charset="-122"/>
            </a:endParaRPr>
          </a:p>
        </p:txBody>
      </p:sp>
      <p:sp>
        <p:nvSpPr>
          <p:cNvPr id="199756" name="Text Box 157"/>
          <p:cNvSpPr txBox="1"/>
          <p:nvPr/>
        </p:nvSpPr>
        <p:spPr>
          <a:xfrm>
            <a:off x="685800" y="5758815"/>
            <a:ext cx="1600200" cy="247650"/>
          </a:xfrm>
          <a:prstGeom prst="rect">
            <a:avLst/>
          </a:prstGeom>
          <a:solidFill>
            <a:srgbClr val="FFFF00"/>
          </a:solidFill>
          <a:ln w="19050" cap="flat" cmpd="sng">
            <a:solidFill>
              <a:srgbClr val="FFFF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900" b="0" dirty="0">
                <a:ea typeface="楷体_GB2312" pitchFamily="49" charset="-122"/>
              </a:rPr>
              <a:t>硬件测试三级计划监控点</a:t>
            </a:r>
            <a:endParaRPr lang="zh-CN" altLang="en-US" sz="900" b="0" dirty="0">
              <a:ea typeface="楷体_GB2312" pitchFamily="49"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1730" name="Object 3"/>
          <p:cNvGraphicFramePr>
            <a:graphicFrameLocks noChangeAspect="1"/>
          </p:cNvGraphicFramePr>
          <p:nvPr/>
        </p:nvGraphicFramePr>
        <p:xfrm>
          <a:off x="519113" y="1436688"/>
          <a:ext cx="8207375" cy="4000500"/>
        </p:xfrm>
        <a:graphic>
          <a:graphicData uri="http://schemas.openxmlformats.org/presentationml/2006/ole">
            <mc:AlternateContent xmlns:mc="http://schemas.openxmlformats.org/markup-compatibility/2006">
              <mc:Choice xmlns:v="urn:schemas-microsoft-com:vml" Requires="v">
                <p:oleObj spid="_x0000_s3120" name="" r:id="rId1" imgW="2184400" imgH="1066165" progId="FLW3Drawing">
                  <p:embed/>
                </p:oleObj>
              </mc:Choice>
              <mc:Fallback>
                <p:oleObj name="" r:id="rId1" imgW="2184400" imgH="1066165" progId="FLW3Drawing">
                  <p:embed/>
                  <p:pic>
                    <p:nvPicPr>
                      <p:cNvPr id="0" name="图片 3119"/>
                      <p:cNvPicPr/>
                      <p:nvPr/>
                    </p:nvPicPr>
                    <p:blipFill>
                      <a:blip r:embed="rId2"/>
                      <a:stretch>
                        <a:fillRect/>
                      </a:stretch>
                    </p:blipFill>
                    <p:spPr>
                      <a:xfrm>
                        <a:off x="519113" y="1436688"/>
                        <a:ext cx="8207375" cy="4000500"/>
                      </a:xfrm>
                      <a:prstGeom prst="rect">
                        <a:avLst/>
                      </a:prstGeom>
                      <a:noFill/>
                      <a:ln w="38100">
                        <a:noFill/>
                        <a:miter/>
                      </a:ln>
                    </p:spPr>
                  </p:pic>
                </p:oleObj>
              </mc:Fallback>
            </mc:AlternateContent>
          </a:graphicData>
        </a:graphic>
      </p:graphicFrame>
      <p:sp>
        <p:nvSpPr>
          <p:cNvPr id="201731" name="Rectangle 5"/>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计划监控一览表（部分）</a:t>
            </a:r>
            <a:endParaRPr lang="zh-CN" altLang="en-US" sz="2800" dirty="0">
              <a:latin typeface="黑体" panose="02010609060101010101" pitchFamily="49"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3"/>
          <p:cNvSpPr/>
          <p:nvPr/>
        </p:nvSpPr>
        <p:spPr>
          <a:xfrm>
            <a:off x="1066800" y="1203325"/>
            <a:ext cx="6530975" cy="3305175"/>
          </a:xfrm>
          <a:prstGeom prst="rect">
            <a:avLst/>
          </a:prstGeom>
          <a:noFill/>
          <a:ln w="571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1</a:t>
            </a:r>
            <a:r>
              <a:rPr lang="zh-CN" altLang="en-US" b="0" dirty="0">
                <a:latin typeface="黑体" panose="02010609060101010101" pitchFamily="49" charset="-122"/>
                <a:ea typeface="黑体" panose="02010609060101010101" pitchFamily="49" charset="-122"/>
              </a:rPr>
              <a:t>、项目报告</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2</a:t>
            </a:r>
            <a:r>
              <a:rPr lang="zh-CN" altLang="en-US" b="0" dirty="0">
                <a:latin typeface="黑体" panose="02010609060101010101" pitchFamily="49" charset="-122"/>
                <a:ea typeface="黑体" panose="02010609060101010101" pitchFamily="49" charset="-122"/>
              </a:rPr>
              <a:t>、项目会议</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3</a:t>
            </a:r>
            <a:r>
              <a:rPr lang="zh-CN" altLang="en-US" b="0" dirty="0">
                <a:latin typeface="黑体" panose="02010609060101010101" pitchFamily="49" charset="-122"/>
                <a:ea typeface="黑体" panose="02010609060101010101" pitchFamily="49" charset="-122"/>
              </a:rPr>
              <a:t>、计划变更控制管理</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4</a:t>
            </a:r>
            <a:r>
              <a:rPr lang="zh-CN" altLang="en-US" b="0" dirty="0">
                <a:latin typeface="黑体" panose="02010609060101010101" pitchFamily="49" charset="-122"/>
                <a:ea typeface="黑体" panose="02010609060101010101" pitchFamily="49" charset="-122"/>
              </a:rPr>
              <a:t>、状态转移</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5</a:t>
            </a:r>
            <a:r>
              <a:rPr lang="zh-CN" altLang="en-US" b="0" dirty="0">
                <a:latin typeface="黑体" panose="02010609060101010101" pitchFamily="49" charset="-122"/>
                <a:ea typeface="黑体" panose="02010609060101010101" pitchFamily="49" charset="-122"/>
              </a:rPr>
              <a:t>、决策评审、产品例外管理</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6</a:t>
            </a:r>
            <a:r>
              <a:rPr lang="zh-CN" altLang="en-US" b="0" dirty="0">
                <a:latin typeface="黑体" panose="02010609060101010101" pitchFamily="49" charset="-122"/>
                <a:ea typeface="黑体" panose="02010609060101010101" pitchFamily="49" charset="-122"/>
              </a:rPr>
              <a:t>、合同书</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7</a:t>
            </a:r>
            <a:r>
              <a:rPr lang="zh-CN" altLang="en-US" b="0" dirty="0">
                <a:latin typeface="黑体" panose="02010609060101010101" pitchFamily="49" charset="-122"/>
                <a:ea typeface="黑体" panose="02010609060101010101" pitchFamily="49" charset="-122"/>
              </a:rPr>
              <a:t>、计划的测评</a:t>
            </a:r>
            <a:endParaRPr lang="zh-CN" altLang="en-US" b="0" dirty="0">
              <a:latin typeface="黑体" panose="02010609060101010101" pitchFamily="49" charset="-122"/>
              <a:ea typeface="黑体" panose="02010609060101010101" pitchFamily="49" charset="-122"/>
            </a:endParaRPr>
          </a:p>
          <a:p>
            <a:pPr marL="0" lvl="0" indent="0" eaLnBrk="1" hangingPunct="1">
              <a:lnSpc>
                <a:spcPct val="110000"/>
              </a:lnSpc>
              <a:spcBef>
                <a:spcPct val="0"/>
              </a:spcBef>
              <a:buClrTx/>
              <a:buFontTx/>
              <a:buNone/>
            </a:pPr>
            <a:r>
              <a:rPr lang="en-US" altLang="zh-CN" b="0" dirty="0">
                <a:latin typeface="黑体" panose="02010609060101010101" pitchFamily="49" charset="-122"/>
                <a:ea typeface="黑体" panose="02010609060101010101" pitchFamily="49" charset="-122"/>
              </a:rPr>
              <a:t>8</a:t>
            </a:r>
            <a:r>
              <a:rPr lang="zh-CN" altLang="en-US" b="0" dirty="0">
                <a:latin typeface="黑体" panose="02010609060101010101" pitchFamily="49" charset="-122"/>
                <a:ea typeface="黑体" panose="02010609060101010101" pitchFamily="49" charset="-122"/>
              </a:rPr>
              <a:t>、预警</a:t>
            </a:r>
            <a:endParaRPr lang="zh-CN" altLang="en-US" b="0" dirty="0">
              <a:latin typeface="黑体" panose="02010609060101010101" pitchFamily="49" charset="-122"/>
              <a:ea typeface="黑体" panose="02010609060101010101" pitchFamily="49" charset="-122"/>
            </a:endParaRPr>
          </a:p>
        </p:txBody>
      </p:sp>
      <p:sp>
        <p:nvSpPr>
          <p:cNvPr id="203779" name="Rectangle 6"/>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计划控制的手段</a:t>
            </a:r>
            <a:endParaRPr lang="zh-CN" altLang="en-US" sz="2800" dirty="0">
              <a:latin typeface="黑体" panose="02010609060101010101" pitchFamily="49"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5826" name="Object 2"/>
          <p:cNvGraphicFramePr>
            <a:graphicFrameLocks noChangeAspect="1"/>
          </p:cNvGraphicFramePr>
          <p:nvPr/>
        </p:nvGraphicFramePr>
        <p:xfrm>
          <a:off x="1371600" y="1219200"/>
          <a:ext cx="6245225" cy="4935538"/>
        </p:xfrm>
        <a:graphic>
          <a:graphicData uri="http://schemas.openxmlformats.org/presentationml/2006/ole">
            <mc:AlternateContent xmlns:mc="http://schemas.openxmlformats.org/markup-compatibility/2006">
              <mc:Choice xmlns:v="urn:schemas-microsoft-com:vml" Requires="v">
                <p:oleObj spid="_x0000_s3121" name="" r:id="rId1" imgW="1626235" imgH="1286510" progId="FLW3Drawing">
                  <p:embed/>
                </p:oleObj>
              </mc:Choice>
              <mc:Fallback>
                <p:oleObj name="" r:id="rId1" imgW="1626235" imgH="1286510" progId="FLW3Drawing">
                  <p:embed/>
                  <p:pic>
                    <p:nvPicPr>
                      <p:cNvPr id="0" name="图片 3120"/>
                      <p:cNvPicPr/>
                      <p:nvPr/>
                    </p:nvPicPr>
                    <p:blipFill>
                      <a:blip r:embed="rId2"/>
                      <a:stretch>
                        <a:fillRect/>
                      </a:stretch>
                    </p:blipFill>
                    <p:spPr>
                      <a:xfrm>
                        <a:off x="1371600" y="1219200"/>
                        <a:ext cx="6245225" cy="4935538"/>
                      </a:xfrm>
                      <a:prstGeom prst="rect">
                        <a:avLst/>
                      </a:prstGeom>
                      <a:noFill/>
                      <a:ln w="38100">
                        <a:noFill/>
                        <a:miter/>
                      </a:ln>
                    </p:spPr>
                  </p:pic>
                </p:oleObj>
              </mc:Fallback>
            </mc:AlternateContent>
          </a:graphicData>
        </a:graphic>
      </p:graphicFrame>
      <p:sp>
        <p:nvSpPr>
          <p:cNvPr id="205827" name="Text Box 5"/>
          <p:cNvSpPr txBox="1"/>
          <p:nvPr/>
        </p:nvSpPr>
        <p:spPr>
          <a:xfrm>
            <a:off x="304800" y="914400"/>
            <a:ext cx="18288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400" b="0" u="sng" dirty="0">
                <a:ea typeface="宋体" panose="02010600030101010101" pitchFamily="2" charset="-122"/>
              </a:rPr>
              <a:t>报告关系示例</a:t>
            </a:r>
            <a:endParaRPr lang="zh-CN" altLang="en-US" sz="1400" b="0" u="sng" dirty="0">
              <a:ea typeface="宋体" panose="02010600030101010101" pitchFamily="2" charset="-122"/>
            </a:endParaRPr>
          </a:p>
        </p:txBody>
      </p:sp>
      <p:sp>
        <p:nvSpPr>
          <p:cNvPr id="205828" name="Rectangle 6"/>
          <p:cNvSpPr>
            <a:spLocks noGrp="1"/>
          </p:cNvSpPr>
          <p:nvPr>
            <p:ph type="title" idx="4294967295"/>
          </p:nvPr>
        </p:nvSpPr>
        <p:spPr>
          <a:xfrm>
            <a:off x="107315" y="188278"/>
            <a:ext cx="7308850"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计划控制手段之一：项目报告</a:t>
            </a:r>
            <a:endParaRPr lang="zh-CN" altLang="en-US" sz="2800" dirty="0">
              <a:latin typeface="黑体" panose="02010609060101010101" pitchFamily="49"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2"/>
          <p:cNvSpPr/>
          <p:nvPr/>
        </p:nvSpPr>
        <p:spPr>
          <a:xfrm>
            <a:off x="762000" y="1676400"/>
            <a:ext cx="7848600" cy="30130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20000"/>
              </a:lnSpc>
              <a:spcBef>
                <a:spcPct val="50000"/>
              </a:spcBef>
              <a:buClrTx/>
              <a:buFontTx/>
              <a:buChar char="•"/>
            </a:pPr>
            <a:r>
              <a:rPr lang="zh-CN" altLang="en-US" b="0" dirty="0">
                <a:latin typeface="宋体" panose="02010600030101010101" pitchFamily="2" charset="-122"/>
                <a:ea typeface="宋体" panose="02010600030101010101" pitchFamily="2" charset="-122"/>
              </a:rPr>
              <a:t>报告模板</a:t>
            </a:r>
            <a:r>
              <a:rPr lang="en-US" altLang="zh-CN" b="0" dirty="0">
                <a:latin typeface="宋体" panose="02010600030101010101" pitchFamily="2" charset="-122"/>
                <a:ea typeface="宋体" panose="02010600030101010101" pitchFamily="2" charset="-122"/>
              </a:rPr>
              <a:t>A</a:t>
            </a:r>
            <a:r>
              <a:rPr lang="zh-CN" altLang="en-US" b="0" dirty="0">
                <a:latin typeface="宋体" panose="02010600030101010101" pitchFamily="2" charset="-122"/>
                <a:ea typeface="宋体" panose="02010600030101010101" pitchFamily="2" charset="-122"/>
              </a:rPr>
              <a:t>：项目周报（即项目组周报）</a:t>
            </a:r>
            <a:r>
              <a:rPr lang="en-US" altLang="zh-CN" b="0" dirty="0">
                <a:ea typeface="宋体" panose="02010600030101010101" pitchFamily="2" charset="-122"/>
              </a:rPr>
              <a:t>——</a:t>
            </a:r>
            <a:r>
              <a:rPr lang="zh-CN" altLang="en-US" b="0" dirty="0">
                <a:latin typeface="宋体" panose="02010600030101010101" pitchFamily="2" charset="-122"/>
                <a:ea typeface="宋体" panose="02010600030101010101" pitchFamily="2" charset="-122"/>
              </a:rPr>
              <a:t>项目经理</a:t>
            </a:r>
            <a:endParaRPr lang="zh-CN" altLang="en-US" b="0" dirty="0">
              <a:latin typeface="宋体" panose="02010600030101010101" pitchFamily="2" charset="-122"/>
              <a:ea typeface="宋体" panose="02010600030101010101" pitchFamily="2" charset="-122"/>
            </a:endParaRPr>
          </a:p>
          <a:p>
            <a:pPr marL="0" lvl="0" indent="0" eaLnBrk="1" hangingPunct="1">
              <a:lnSpc>
                <a:spcPct val="120000"/>
              </a:lnSpc>
              <a:spcBef>
                <a:spcPct val="50000"/>
              </a:spcBef>
              <a:buClrTx/>
              <a:buFontTx/>
              <a:buChar char="•"/>
            </a:pPr>
            <a:r>
              <a:rPr lang="zh-CN" altLang="en-US" b="0" dirty="0">
                <a:latin typeface="宋体" panose="02010600030101010101" pitchFamily="2" charset="-122"/>
                <a:ea typeface="宋体" panose="02010600030101010101" pitchFamily="2" charset="-122"/>
              </a:rPr>
              <a:t>报告模板</a:t>
            </a:r>
            <a:r>
              <a:rPr lang="en-US" altLang="zh-CN" b="0" dirty="0">
                <a:latin typeface="宋体" panose="02010600030101010101" pitchFamily="2" charset="-122"/>
                <a:ea typeface="宋体" panose="02010600030101010101" pitchFamily="2" charset="-122"/>
              </a:rPr>
              <a:t>B</a:t>
            </a:r>
            <a:r>
              <a:rPr lang="zh-CN" altLang="en-US" b="0" dirty="0">
                <a:latin typeface="宋体" panose="02010600030101010101" pitchFamily="2" charset="-122"/>
                <a:ea typeface="宋体" panose="02010600030101010101" pitchFamily="2" charset="-122"/>
              </a:rPr>
              <a:t>：产品月报</a:t>
            </a:r>
            <a:r>
              <a:rPr lang="en-US" altLang="zh-CN" b="0" dirty="0">
                <a:ea typeface="宋体" panose="02010600030101010101" pitchFamily="2" charset="-122"/>
              </a:rPr>
              <a:t>——</a:t>
            </a:r>
            <a:r>
              <a:rPr lang="zh-CN" altLang="en-US" b="0" dirty="0">
                <a:latin typeface="宋体" panose="02010600030101010101" pitchFamily="2" charset="-122"/>
                <a:ea typeface="宋体" panose="02010600030101010101" pitchFamily="2" charset="-122"/>
              </a:rPr>
              <a:t>产品经理</a:t>
            </a:r>
            <a:endParaRPr lang="zh-CN" altLang="en-US" b="0" dirty="0">
              <a:latin typeface="宋体" panose="02010600030101010101" pitchFamily="2" charset="-122"/>
              <a:ea typeface="宋体" panose="02010600030101010101" pitchFamily="2" charset="-122"/>
            </a:endParaRPr>
          </a:p>
          <a:p>
            <a:pPr marL="0" lvl="0" indent="0" eaLnBrk="1" hangingPunct="1">
              <a:lnSpc>
                <a:spcPct val="120000"/>
              </a:lnSpc>
              <a:spcBef>
                <a:spcPct val="50000"/>
              </a:spcBef>
              <a:buClrTx/>
              <a:buFontTx/>
              <a:buChar char="•"/>
            </a:pPr>
            <a:r>
              <a:rPr lang="zh-CN" altLang="en-US" b="0" dirty="0">
                <a:latin typeface="宋体" panose="02010600030101010101" pitchFamily="2" charset="-122"/>
                <a:ea typeface="宋体" panose="02010600030101010101" pitchFamily="2" charset="-122"/>
              </a:rPr>
              <a:t>报告模板</a:t>
            </a:r>
            <a:r>
              <a:rPr lang="en-US" altLang="zh-CN" b="0" dirty="0">
                <a:latin typeface="宋体" panose="02010600030101010101" pitchFamily="2" charset="-122"/>
                <a:ea typeface="宋体" panose="02010600030101010101" pitchFamily="2" charset="-122"/>
              </a:rPr>
              <a:t>C</a:t>
            </a:r>
            <a:r>
              <a:rPr lang="zh-CN" altLang="en-US" b="0" dirty="0">
                <a:latin typeface="宋体" panose="02010600030101010101" pitchFamily="2" charset="-122"/>
                <a:ea typeface="宋体" panose="02010600030101010101" pitchFamily="2" charset="-122"/>
              </a:rPr>
              <a:t>：产品线月报</a:t>
            </a:r>
            <a:r>
              <a:rPr lang="en-US" altLang="zh-CN" b="0" dirty="0">
                <a:ea typeface="宋体" panose="02010600030101010101" pitchFamily="2" charset="-122"/>
              </a:rPr>
              <a:t>——</a:t>
            </a:r>
            <a:r>
              <a:rPr lang="zh-CN" altLang="en-US" b="0" dirty="0">
                <a:latin typeface="宋体" panose="02010600030101010101" pitchFamily="2" charset="-122"/>
                <a:ea typeface="宋体" panose="02010600030101010101" pitchFamily="2" charset="-122"/>
              </a:rPr>
              <a:t>产品线总监</a:t>
            </a:r>
            <a:endParaRPr lang="zh-CN" altLang="en-US" b="0" dirty="0">
              <a:latin typeface="宋体" panose="02010600030101010101" pitchFamily="2" charset="-122"/>
              <a:ea typeface="宋体" panose="02010600030101010101" pitchFamily="2" charset="-122"/>
            </a:endParaRPr>
          </a:p>
          <a:p>
            <a:pPr marL="0" lvl="0" indent="0" eaLnBrk="1" hangingPunct="1">
              <a:lnSpc>
                <a:spcPct val="120000"/>
              </a:lnSpc>
              <a:spcBef>
                <a:spcPct val="50000"/>
              </a:spcBef>
              <a:buClrTx/>
              <a:buFontTx/>
              <a:buChar char="•"/>
            </a:pPr>
            <a:r>
              <a:rPr lang="zh-CN" altLang="en-US" b="0" dirty="0">
                <a:latin typeface="宋体" panose="02010600030101010101" pitchFamily="2" charset="-122"/>
                <a:ea typeface="宋体" panose="02010600030101010101" pitchFamily="2" charset="-122"/>
              </a:rPr>
              <a:t>报告模板</a:t>
            </a:r>
            <a:r>
              <a:rPr lang="en-US" altLang="zh-CN" b="0" dirty="0">
                <a:latin typeface="宋体" panose="02010600030101010101" pitchFamily="2" charset="-122"/>
                <a:ea typeface="宋体" panose="02010600030101010101" pitchFamily="2" charset="-122"/>
              </a:rPr>
              <a:t>D</a:t>
            </a:r>
            <a:r>
              <a:rPr lang="zh-CN" altLang="en-US" b="0" dirty="0">
                <a:latin typeface="宋体" panose="02010600030101010101" pitchFamily="2" charset="-122"/>
                <a:ea typeface="宋体" panose="02010600030101010101" pitchFamily="2" charset="-122"/>
              </a:rPr>
              <a:t>：研发综合报告</a:t>
            </a:r>
            <a:r>
              <a:rPr lang="en-US" altLang="zh-CN" b="0" dirty="0">
                <a:ea typeface="宋体" panose="02010600030101010101" pitchFamily="2" charset="-122"/>
              </a:rPr>
              <a:t>——</a:t>
            </a:r>
            <a:r>
              <a:rPr lang="zh-CN" altLang="en-US" b="0" dirty="0">
                <a:latin typeface="宋体" panose="02010600030101010101" pitchFamily="2" charset="-122"/>
                <a:ea typeface="宋体" panose="02010600030101010101" pitchFamily="2" charset="-122"/>
              </a:rPr>
              <a:t>产品计划处</a:t>
            </a:r>
            <a:endParaRPr lang="zh-CN" altLang="en-US" b="0" dirty="0">
              <a:latin typeface="宋体" panose="02010600030101010101" pitchFamily="2" charset="-122"/>
              <a:ea typeface="宋体" panose="02010600030101010101" pitchFamily="2" charset="-122"/>
            </a:endParaRPr>
          </a:p>
          <a:p>
            <a:pPr marL="0" lvl="0" indent="0" eaLnBrk="1" hangingPunct="1">
              <a:lnSpc>
                <a:spcPct val="120000"/>
              </a:lnSpc>
              <a:spcBef>
                <a:spcPct val="50000"/>
              </a:spcBef>
              <a:buClrTx/>
              <a:buFontTx/>
              <a:buChar char="•"/>
            </a:pPr>
            <a:r>
              <a:rPr lang="zh-CN" altLang="en-US" b="0" dirty="0">
                <a:latin typeface="宋体" panose="02010600030101010101" pitchFamily="2" charset="-122"/>
                <a:ea typeface="宋体" panose="02010600030101010101" pitchFamily="2" charset="-122"/>
              </a:rPr>
              <a:t>产品处于紧急状态时，还要启动</a:t>
            </a:r>
            <a:r>
              <a:rPr lang="zh-CN" altLang="en-US" dirty="0">
                <a:solidFill>
                  <a:schemeClr val="accent2"/>
                </a:solidFill>
                <a:latin typeface="宋体" panose="02010600030101010101" pitchFamily="2" charset="-122"/>
                <a:ea typeface="宋体" panose="02010600030101010101" pitchFamily="2" charset="-122"/>
              </a:rPr>
              <a:t>产品日报</a:t>
            </a:r>
            <a:endParaRPr lang="zh-CN" altLang="en-US" dirty="0">
              <a:solidFill>
                <a:schemeClr val="accent2"/>
              </a:solidFill>
              <a:latin typeface="宋体" panose="02010600030101010101" pitchFamily="2" charset="-122"/>
              <a:ea typeface="宋体" panose="02010600030101010101" pitchFamily="2" charset="-122"/>
            </a:endParaRPr>
          </a:p>
        </p:txBody>
      </p:sp>
      <p:sp>
        <p:nvSpPr>
          <p:cNvPr id="207875" name="Oval 4"/>
          <p:cNvSpPr/>
          <p:nvPr/>
        </p:nvSpPr>
        <p:spPr>
          <a:xfrm>
            <a:off x="493713" y="1589088"/>
            <a:ext cx="8128000" cy="1306512"/>
          </a:xfrm>
          <a:prstGeom prst="ellipse">
            <a:avLst/>
          </a:prstGeom>
          <a:noFill/>
          <a:ln w="12700" cap="flat" cmpd="sng">
            <a:solidFill>
              <a:schemeClr val="tx1"/>
            </a:solidFill>
            <a:prstDash val="sysDot"/>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07876" name="Rectangle 6"/>
          <p:cNvSpPr>
            <a:spLocks noGrp="1"/>
          </p:cNvSpPr>
          <p:nvPr>
            <p:ph type="title" idx="4294967295"/>
          </p:nvPr>
        </p:nvSpPr>
        <p:spPr>
          <a:xfrm>
            <a:off x="107315" y="116523"/>
            <a:ext cx="67325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计划控制手段之一：项目报告</a:t>
            </a:r>
            <a:endParaRPr lang="zh-CN" altLang="en-US" sz="2800" dirty="0">
              <a:latin typeface="黑体" panose="02010609060101010101" pitchFamily="49"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2"/>
          <p:cNvSpPr/>
          <p:nvPr/>
        </p:nvSpPr>
        <p:spPr>
          <a:xfrm>
            <a:off x="749300" y="1587500"/>
            <a:ext cx="7848600" cy="30130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20000"/>
              </a:lnSpc>
              <a:spcBef>
                <a:spcPct val="50000"/>
              </a:spcBef>
              <a:buClrTx/>
              <a:buFontTx/>
              <a:buChar char="•"/>
            </a:pPr>
            <a:r>
              <a:rPr lang="zh-CN" altLang="en-US" b="0" dirty="0">
                <a:ea typeface="宋体" panose="02010600030101010101" pitchFamily="2" charset="-122"/>
              </a:rPr>
              <a:t>产品开工会</a:t>
            </a:r>
            <a:endParaRPr lang="zh-CN" altLang="en-US" b="0" dirty="0">
              <a:ea typeface="宋体" panose="02010600030101010101" pitchFamily="2" charset="-122"/>
            </a:endParaRPr>
          </a:p>
          <a:p>
            <a:pPr marL="0" lvl="0" indent="0" eaLnBrk="1" hangingPunct="1">
              <a:lnSpc>
                <a:spcPct val="120000"/>
              </a:lnSpc>
              <a:spcBef>
                <a:spcPct val="50000"/>
              </a:spcBef>
              <a:buClrTx/>
              <a:buFontTx/>
              <a:buChar char="•"/>
            </a:pPr>
            <a:r>
              <a:rPr lang="zh-CN" altLang="en-US" b="0" dirty="0">
                <a:ea typeface="宋体" panose="02010600030101010101" pitchFamily="2" charset="-122"/>
              </a:rPr>
              <a:t>产品周例会</a:t>
            </a:r>
            <a:endParaRPr lang="zh-CN" altLang="en-US" b="0" dirty="0">
              <a:ea typeface="宋体" panose="02010600030101010101" pitchFamily="2" charset="-122"/>
            </a:endParaRPr>
          </a:p>
          <a:p>
            <a:pPr marL="0" lvl="0" indent="0" eaLnBrk="1" hangingPunct="1">
              <a:lnSpc>
                <a:spcPct val="120000"/>
              </a:lnSpc>
              <a:spcBef>
                <a:spcPct val="50000"/>
              </a:spcBef>
              <a:buClrTx/>
              <a:buFontTx/>
              <a:buChar char="•"/>
            </a:pPr>
            <a:r>
              <a:rPr lang="zh-CN" altLang="en-US" b="0" dirty="0">
                <a:ea typeface="宋体" panose="02010600030101010101" pitchFamily="2" charset="-122"/>
              </a:rPr>
              <a:t>产品月度例会</a:t>
            </a:r>
            <a:endParaRPr lang="zh-CN" altLang="en-US" b="0" dirty="0">
              <a:ea typeface="宋体" panose="02010600030101010101" pitchFamily="2" charset="-122"/>
            </a:endParaRPr>
          </a:p>
          <a:p>
            <a:pPr marL="0" lvl="0" indent="0" eaLnBrk="1" hangingPunct="1">
              <a:lnSpc>
                <a:spcPct val="120000"/>
              </a:lnSpc>
              <a:spcBef>
                <a:spcPct val="50000"/>
              </a:spcBef>
              <a:buClrTx/>
              <a:buFontTx/>
              <a:buChar char="•"/>
            </a:pPr>
            <a:r>
              <a:rPr lang="zh-CN" altLang="en-US" b="0" dirty="0">
                <a:ea typeface="宋体" panose="02010600030101010101" pitchFamily="2" charset="-122"/>
              </a:rPr>
              <a:t>产品阶段决策评审会</a:t>
            </a:r>
            <a:endParaRPr lang="zh-CN" altLang="en-US" b="0" dirty="0">
              <a:ea typeface="宋体" panose="02010600030101010101" pitchFamily="2" charset="-122"/>
            </a:endParaRPr>
          </a:p>
          <a:p>
            <a:pPr marL="0" lvl="0" indent="0" eaLnBrk="1" hangingPunct="1">
              <a:lnSpc>
                <a:spcPct val="120000"/>
              </a:lnSpc>
              <a:spcBef>
                <a:spcPct val="50000"/>
              </a:spcBef>
              <a:buClrTx/>
              <a:buFontTx/>
              <a:buChar char="•"/>
            </a:pPr>
            <a:r>
              <a:rPr lang="zh-CN" altLang="en-US" b="0" dirty="0">
                <a:ea typeface="宋体" panose="02010600030101010101" pitchFamily="2" charset="-122"/>
              </a:rPr>
              <a:t>产品项目结束会议</a:t>
            </a:r>
            <a:endParaRPr lang="zh-CN" altLang="en-US" b="0" dirty="0">
              <a:ea typeface="宋体" panose="02010600030101010101" pitchFamily="2" charset="-122"/>
            </a:endParaRPr>
          </a:p>
        </p:txBody>
      </p:sp>
      <p:graphicFrame>
        <p:nvGraphicFramePr>
          <p:cNvPr id="209923" name="Object 4"/>
          <p:cNvGraphicFramePr>
            <a:graphicFrameLocks noChangeAspect="1"/>
          </p:cNvGraphicFramePr>
          <p:nvPr/>
        </p:nvGraphicFramePr>
        <p:xfrm>
          <a:off x="4429125" y="1908175"/>
          <a:ext cx="3736975" cy="2203450"/>
        </p:xfrm>
        <a:graphic>
          <a:graphicData uri="http://schemas.openxmlformats.org/presentationml/2006/ole">
            <mc:AlternateContent xmlns:mc="http://schemas.openxmlformats.org/markup-compatibility/2006">
              <mc:Choice xmlns:v="urn:schemas-microsoft-com:vml" Requires="v">
                <p:oleObj spid="_x0000_s3122" name="" r:id="rId1" imgW="5003800" imgH="2203450" progId="FLW3Drawing">
                  <p:embed/>
                </p:oleObj>
              </mc:Choice>
              <mc:Fallback>
                <p:oleObj name="" r:id="rId1" imgW="5003800" imgH="2203450" progId="FLW3Drawing">
                  <p:embed/>
                  <p:pic>
                    <p:nvPicPr>
                      <p:cNvPr id="0" name="图片 3121"/>
                      <p:cNvPicPr/>
                      <p:nvPr/>
                    </p:nvPicPr>
                    <p:blipFill>
                      <a:blip r:embed="rId2"/>
                      <a:stretch>
                        <a:fillRect/>
                      </a:stretch>
                    </p:blipFill>
                    <p:spPr>
                      <a:xfrm>
                        <a:off x="4429125" y="1908175"/>
                        <a:ext cx="3736975" cy="2203450"/>
                      </a:xfrm>
                      <a:prstGeom prst="rect">
                        <a:avLst/>
                      </a:prstGeom>
                      <a:noFill/>
                      <a:ln w="38100">
                        <a:noFill/>
                        <a:miter/>
                      </a:ln>
                    </p:spPr>
                  </p:pic>
                </p:oleObj>
              </mc:Fallback>
            </mc:AlternateContent>
          </a:graphicData>
        </a:graphic>
      </p:graphicFrame>
      <p:sp>
        <p:nvSpPr>
          <p:cNvPr id="209924" name="Rectangle 6"/>
          <p:cNvSpPr>
            <a:spLocks noGrp="1"/>
          </p:cNvSpPr>
          <p:nvPr>
            <p:ph type="title" idx="4294967295"/>
          </p:nvPr>
        </p:nvSpPr>
        <p:spPr>
          <a:xfrm>
            <a:off x="107315" y="188278"/>
            <a:ext cx="7019925"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计划控制手段之二：项目会议</a:t>
            </a:r>
            <a:endParaRPr lang="zh-CN" altLang="en-US" sz="2800" dirty="0">
              <a:latin typeface="黑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xfrm>
            <a:off x="107315" y="188595"/>
            <a:ext cx="7740650" cy="476250"/>
          </a:xfrm>
        </p:spPr>
        <p:txBody>
          <a:bodyPr vert="horz" wrap="square" lIns="91440" tIns="45720" rIns="91440" bIns="0" anchor="ctr" anchorCtr="0"/>
          <a:p>
            <a:pPr eaLnBrk="1" hangingPunct="1"/>
            <a:r>
              <a:rPr lang="zh-CN" altLang="en-US" sz="2800" dirty="0"/>
              <a:t>九大知识领域和五个过程之间的关系</a:t>
            </a:r>
            <a:endParaRPr lang="zh-CN" altLang="en-US" sz="2800" dirty="0"/>
          </a:p>
        </p:txBody>
      </p:sp>
      <p:graphicFrame>
        <p:nvGraphicFramePr>
          <p:cNvPr id="1474830" name="Group 270"/>
          <p:cNvGraphicFramePr>
            <a:graphicFrameLocks noGrp="1"/>
          </p:cNvGraphicFramePr>
          <p:nvPr>
            <p:ph idx="1"/>
            <p:custDataLst>
              <p:tags r:id="rId1"/>
            </p:custDataLst>
          </p:nvPr>
        </p:nvGraphicFramePr>
        <p:xfrm>
          <a:off x="179705" y="836930"/>
          <a:ext cx="8792210" cy="5615940"/>
        </p:xfrm>
        <a:graphic>
          <a:graphicData uri="http://schemas.openxmlformats.org/drawingml/2006/table">
            <a:tbl>
              <a:tblPr/>
              <a:tblGrid>
                <a:gridCol w="1319530"/>
                <a:gridCol w="879475"/>
                <a:gridCol w="2160270"/>
                <a:gridCol w="1625600"/>
                <a:gridCol w="1624965"/>
                <a:gridCol w="1182370"/>
              </a:tblGrid>
              <a:tr h="342900">
                <a:tc rowSpan="2">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知识领域</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5">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5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项目管理过程</a:t>
                      </a:r>
                      <a:endParaRPr kumimoji="0" lang="zh-CN" altLang="en-US" sz="15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cPr/>
                </a:tc>
                <a:tc hMerge="1">
                  <a:tcPr/>
                </a:tc>
                <a:tc hMerge="1">
                  <a:tcPr/>
                </a:tc>
                <a:tc hMerge="1">
                  <a:tcPr/>
                </a:tc>
              </a:tr>
              <a:tr h="320040">
                <a:tc vMerge="1">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启动</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计划</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执行</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控制</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收尾</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04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综合管理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启动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项目计划编制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项目计划执行</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总体变更控制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项目收尾</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04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范围管理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工作范围计划</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工作范围定义</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范围变更控制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628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时间管理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活动定义、排序</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活动工期估算、进度表编制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进度控制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628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费用管理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资源计划、费用估算</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费用预算分配</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费用控制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04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质量管理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质量计划</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质量保证</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质量控制</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008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人力资源管理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组织计划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人员获取</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团队建设</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004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沟通管理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沟通计划</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信息发布</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项目状况汇报</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zh-CN" altLang="zh-CN"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01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风险管理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风险识别</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风险量化分析</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风险应对计划</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风险监控</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008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rPr>
                        <a:t>采购管理</a:t>
                      </a:r>
                      <a:endParaRPr kumimoji="0" lang="zh-CN" altLang="en-US" sz="1400" b="0" i="0" u="none" strike="noStrike" cap="none" normalizeH="0" baseline="0">
                        <a:ln>
                          <a:noFill/>
                        </a:ln>
                        <a:solidFill>
                          <a:schemeClr val="tx1"/>
                        </a:solidFill>
                        <a:effectLst>
                          <a:outerShdw blurRad="38100" dist="38100" dir="2700000" algn="tl">
                            <a:srgbClr val="C0C0C0"/>
                          </a:outerShdw>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采购计划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询价计划</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供应商选择</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合同管理</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rPr>
                        <a:t>　</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rPr>
                        <a:t>合同收尾</a:t>
                      </a:r>
                      <a:endParaRPr kumimoji="0" lang="zh-CN" altLang="en-US" sz="1400" b="0" i="0" u="none" strike="noStrike" cap="none" normalizeH="0" baseline="0">
                        <a:ln>
                          <a:noFill/>
                        </a:ln>
                        <a:solidFill>
                          <a:schemeClr val="tx1"/>
                        </a:solidFill>
                        <a:effectLst/>
                        <a:latin typeface="宋体" panose="02010600030101010101" pitchFamily="2" charset="-122"/>
                        <a:ea typeface="微软雅黑" panose="020B0503020204020204" pitchFamily="34" charset="-122"/>
                        <a:cs typeface="Times New Roman" panose="02020603050405020304"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2"/>
          <p:cNvSpPr/>
          <p:nvPr/>
        </p:nvSpPr>
        <p:spPr>
          <a:xfrm>
            <a:off x="381000" y="914400"/>
            <a:ext cx="7848600" cy="47720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buClr>
                <a:srgbClr val="FF6600"/>
              </a:buClr>
              <a:buSzPct val="90000"/>
              <a:buFont typeface="Wingdings" panose="05000000000000000000" pitchFamily="2" charset="2"/>
              <a:buChar char="q"/>
            </a:pPr>
            <a:r>
              <a:rPr lang="zh-CN" altLang="en-US" dirty="0">
                <a:solidFill>
                  <a:srgbClr val="000000"/>
                </a:solidFill>
                <a:latin typeface="Times New Roman" panose="02020603050405020304" pitchFamily="18" charset="0"/>
                <a:ea typeface="宋体" panose="02010600030101010101" pitchFamily="2" charset="-122"/>
              </a:rPr>
              <a:t>会议内容（以问题为中心）</a:t>
            </a:r>
            <a:endParaRPr lang="zh-CN" altLang="en-US" dirty="0">
              <a:solidFill>
                <a:srgbClr val="000000"/>
              </a:solidFill>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里程碑计划为什么没有完成？</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其影响如何？</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工作何时可以完成？</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是否需要替补行动计划？</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何日才能回到计划进度上来？</a:t>
            </a:r>
            <a:endParaRPr lang="zh-CN" altLang="en-US" sz="2400" b="1" dirty="0">
              <a:solidFill>
                <a:srgbClr val="000000"/>
              </a:solidFill>
              <a:latin typeface="Times New Roman" panose="02020603050405020304" pitchFamily="18" charset="0"/>
              <a:ea typeface="宋体" panose="02010600030101010101" pitchFamily="2" charset="-122"/>
            </a:endParaRPr>
          </a:p>
          <a:p>
            <a:pPr marL="0" lvl="0" indent="0" eaLnBrk="1" hangingPunct="1">
              <a:lnSpc>
                <a:spcPct val="130000"/>
              </a:lnSpc>
              <a:buClr>
                <a:srgbClr val="FF6600"/>
              </a:buClr>
              <a:buSzPct val="90000"/>
              <a:buFont typeface="Wingdings" panose="05000000000000000000" pitchFamily="2" charset="2"/>
              <a:buChar char="q"/>
            </a:pPr>
            <a:r>
              <a:rPr lang="zh-CN" altLang="en-US" dirty="0">
                <a:solidFill>
                  <a:srgbClr val="000000"/>
                </a:solidFill>
                <a:latin typeface="Times New Roman" panose="02020603050405020304" pitchFamily="18" charset="0"/>
                <a:ea typeface="宋体" panose="02010600030101010101" pitchFamily="2" charset="-122"/>
              </a:rPr>
              <a:t>（如何保持会议高效？）会议程序</a:t>
            </a:r>
            <a:endParaRPr lang="zh-CN" altLang="en-US" dirty="0">
              <a:solidFill>
                <a:srgbClr val="000000"/>
              </a:solidFill>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会前</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会中</a:t>
            </a:r>
            <a:endParaRPr lang="zh-CN" altLang="en-US" dirty="0">
              <a:latin typeface="Times New Roman" panose="02020603050405020304" pitchFamily="18" charset="0"/>
              <a:ea typeface="宋体" panose="02010600030101010101" pitchFamily="2" charset="-122"/>
            </a:endParaRPr>
          </a:p>
          <a:p>
            <a:pPr marL="457200" lvl="1" indent="0" eaLnBrk="1" hangingPunct="1">
              <a:lnSpc>
                <a:spcPct val="130000"/>
              </a:lnSpc>
              <a:buClrTx/>
              <a:buFontTx/>
              <a:buChar char="–"/>
            </a:pPr>
            <a:r>
              <a:rPr lang="zh-CN" altLang="en-US" dirty="0">
                <a:latin typeface="Times New Roman" panose="02020603050405020304" pitchFamily="18" charset="0"/>
                <a:ea typeface="宋体" panose="02010600030101010101" pitchFamily="2" charset="-122"/>
              </a:rPr>
              <a:t>会后</a:t>
            </a:r>
            <a:endParaRPr lang="zh-CN" altLang="en-US" dirty="0">
              <a:latin typeface="Times New Roman" panose="02020603050405020304" pitchFamily="18" charset="0"/>
              <a:ea typeface="宋体" panose="02010600030101010101" pitchFamily="2" charset="-122"/>
            </a:endParaRPr>
          </a:p>
        </p:txBody>
      </p:sp>
      <p:sp>
        <p:nvSpPr>
          <p:cNvPr id="211971" name="Rectangle 6"/>
          <p:cNvSpPr>
            <a:spLocks noGrp="1"/>
          </p:cNvSpPr>
          <p:nvPr>
            <p:ph type="title" idx="4294967295"/>
          </p:nvPr>
        </p:nvSpPr>
        <p:spPr/>
        <p:txBody>
          <a:bodyPr vert="horz" wrap="square" lIns="91440" tIns="45720" rIns="91440" bIns="45720" anchor="ctr" anchorCtr="0"/>
          <a:p>
            <a:pPr eaLnBrk="1" hangingPunct="1"/>
            <a:r>
              <a:rPr lang="zh-CN" altLang="en-US" sz="2800" dirty="0">
                <a:latin typeface="黑体" panose="02010609060101010101" pitchFamily="49" charset="-122"/>
              </a:rPr>
              <a:t>会议内容与程序</a:t>
            </a:r>
            <a:endParaRPr lang="zh-CN" altLang="en-US" sz="2800" dirty="0">
              <a:latin typeface="黑体" panose="02010609060101010101" pitchFamily="49"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2"/>
          <p:cNvSpPr/>
          <p:nvPr/>
        </p:nvSpPr>
        <p:spPr>
          <a:xfrm>
            <a:off x="533400" y="1143000"/>
            <a:ext cx="7848600" cy="35242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40000"/>
              </a:lnSpc>
              <a:spcBef>
                <a:spcPct val="50000"/>
              </a:spcBef>
              <a:buClrTx/>
              <a:buFontTx/>
              <a:buChar char="•"/>
            </a:pPr>
            <a:r>
              <a:rPr lang="zh-CN" altLang="en-US" b="0" dirty="0">
                <a:latin typeface="Times New Roman" panose="02020603050405020304" pitchFamily="18" charset="0"/>
                <a:ea typeface="宋体" panose="02010600030101010101" pitchFamily="2" charset="-122"/>
              </a:rPr>
              <a:t>计划更改须经过评审，其评审批准部门同计划制定。一级计划更改须填写一级计划更改单，并修订相关计划。</a:t>
            </a:r>
            <a:endParaRPr lang="zh-CN" altLang="en-US" b="0" dirty="0">
              <a:latin typeface="Times New Roman" panose="02020603050405020304" pitchFamily="18" charset="0"/>
              <a:ea typeface="宋体" panose="02010600030101010101" pitchFamily="2" charset="-122"/>
            </a:endParaRPr>
          </a:p>
          <a:p>
            <a:pPr marL="0" lvl="0" indent="0" eaLnBrk="1" hangingPunct="1">
              <a:lnSpc>
                <a:spcPct val="140000"/>
              </a:lnSpc>
              <a:spcBef>
                <a:spcPct val="50000"/>
              </a:spcBef>
              <a:buClrTx/>
              <a:buFontTx/>
              <a:buChar char="•"/>
            </a:pPr>
            <a:r>
              <a:rPr lang="zh-CN" altLang="en-US" b="0" dirty="0">
                <a:latin typeface="Times New Roman" panose="02020603050405020304" pitchFamily="18" charset="0"/>
                <a:ea typeface="宋体" panose="02010600030101010101" pitchFamily="2" charset="-122"/>
              </a:rPr>
              <a:t>原则上，一级计划不予修订，二、三级计划要及时修订滚动。以保证一级计划最终按目标实现。</a:t>
            </a:r>
            <a:endParaRPr lang="zh-CN" altLang="en-US" b="0" dirty="0">
              <a:latin typeface="Times New Roman" panose="02020603050405020304" pitchFamily="18" charset="0"/>
              <a:ea typeface="宋体" panose="02010600030101010101" pitchFamily="2" charset="-122"/>
            </a:endParaRPr>
          </a:p>
          <a:p>
            <a:pPr marL="0" lvl="0" indent="0" eaLnBrk="1" hangingPunct="1">
              <a:lnSpc>
                <a:spcPct val="140000"/>
              </a:lnSpc>
              <a:spcBef>
                <a:spcPct val="50000"/>
              </a:spcBef>
              <a:buClrTx/>
              <a:buFontTx/>
              <a:buChar char="•"/>
            </a:pPr>
            <a:r>
              <a:rPr lang="zh-CN" altLang="en-US" b="0" dirty="0">
                <a:latin typeface="Times New Roman" panose="02020603050405020304" pitchFamily="18" charset="0"/>
                <a:ea typeface="宋体" panose="02010600030101010101" pitchFamily="2" charset="-122"/>
              </a:rPr>
              <a:t>在版本立项通过后，即为该版本建立状态转移表，直至版本转产，状态转移表是一级监控的检查档案。</a:t>
            </a:r>
            <a:endParaRPr lang="zh-CN" altLang="en-US" b="0" dirty="0">
              <a:latin typeface="Times New Roman" panose="02020603050405020304" pitchFamily="18" charset="0"/>
              <a:ea typeface="宋体" panose="02010600030101010101" pitchFamily="2" charset="-122"/>
            </a:endParaRPr>
          </a:p>
        </p:txBody>
      </p:sp>
      <p:sp>
        <p:nvSpPr>
          <p:cNvPr id="214019" name="Rectangle 5"/>
          <p:cNvSpPr>
            <a:spLocks noGrp="1"/>
          </p:cNvSpPr>
          <p:nvPr>
            <p:ph type="title" idx="4294967295"/>
          </p:nvPr>
        </p:nvSpPr>
        <p:spPr>
          <a:xfrm>
            <a:off x="107315" y="188595"/>
            <a:ext cx="7885113" cy="549275"/>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计划控制手段之三：计划变更控制管理</a:t>
            </a:r>
            <a:endParaRPr lang="zh-CN" altLang="en-US" sz="2800" dirty="0">
              <a:latin typeface="黑体" panose="02010609060101010101" pitchFamily="49"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Rectangle 3"/>
          <p:cNvSpPr/>
          <p:nvPr/>
        </p:nvSpPr>
        <p:spPr>
          <a:xfrm>
            <a:off x="304800" y="1071563"/>
            <a:ext cx="8199438" cy="701675"/>
          </a:xfrm>
          <a:prstGeom prst="rect">
            <a:avLst/>
          </a:prstGeom>
          <a:noFill/>
          <a:ln w="571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2000" b="0" dirty="0">
                <a:latin typeface="Times New Roman" panose="02020603050405020304" pitchFamily="18" charset="0"/>
                <a:ea typeface="宋体" panose="02010600030101010101" pitchFamily="2" charset="-122"/>
              </a:rPr>
              <a:t>在立项通过后，即建立状态转移表，直至版本发布。</a:t>
            </a:r>
            <a:endParaRPr lang="zh-CN" altLang="en-US" sz="2000" b="0" dirty="0">
              <a:latin typeface="Times New Roman" panose="02020603050405020304" pitchFamily="18" charset="0"/>
              <a:ea typeface="宋体" panose="02010600030101010101" pitchFamily="2" charset="-122"/>
            </a:endParaRPr>
          </a:p>
          <a:p>
            <a:pPr marL="0" lvl="0" indent="0" eaLnBrk="1" hangingPunct="1">
              <a:lnSpc>
                <a:spcPct val="100000"/>
              </a:lnSpc>
              <a:spcBef>
                <a:spcPct val="0"/>
              </a:spcBef>
              <a:buClrTx/>
              <a:buFontTx/>
              <a:buNone/>
            </a:pPr>
            <a:r>
              <a:rPr lang="zh-CN" altLang="en-US" sz="2000" dirty="0">
                <a:latin typeface="Times New Roman" panose="02020603050405020304" pitchFamily="18" charset="0"/>
                <a:ea typeface="宋体" panose="02010600030101010101" pitchFamily="2" charset="-122"/>
              </a:rPr>
              <a:t>状态转移表是一级监控计划的检查档案：</a:t>
            </a:r>
            <a:endParaRPr lang="zh-CN" altLang="en-US" sz="2000" dirty="0">
              <a:latin typeface="Times New Roman" panose="02020603050405020304" pitchFamily="18" charset="0"/>
              <a:ea typeface="宋体" panose="02010600030101010101" pitchFamily="2" charset="-122"/>
            </a:endParaRPr>
          </a:p>
        </p:txBody>
      </p:sp>
      <p:graphicFrame>
        <p:nvGraphicFramePr>
          <p:cNvPr id="216067" name="Object 4"/>
          <p:cNvGraphicFramePr>
            <a:graphicFrameLocks noChangeAspect="1"/>
          </p:cNvGraphicFramePr>
          <p:nvPr/>
        </p:nvGraphicFramePr>
        <p:xfrm>
          <a:off x="646113" y="1898650"/>
          <a:ext cx="7886700" cy="3844925"/>
        </p:xfrm>
        <a:graphic>
          <a:graphicData uri="http://schemas.openxmlformats.org/presentationml/2006/ole">
            <mc:AlternateContent xmlns:mc="http://schemas.openxmlformats.org/markup-compatibility/2006">
              <mc:Choice xmlns:v="urn:schemas-microsoft-com:vml" Requires="v">
                <p:oleObj spid="_x0000_s3123" name="" r:id="rId1" imgW="3062605" imgH="1494790" progId="FLW3Drawing">
                  <p:embed/>
                </p:oleObj>
              </mc:Choice>
              <mc:Fallback>
                <p:oleObj name="" r:id="rId1" imgW="3062605" imgH="1494790" progId="FLW3Drawing">
                  <p:embed/>
                  <p:pic>
                    <p:nvPicPr>
                      <p:cNvPr id="0" name="图片 3122"/>
                      <p:cNvPicPr/>
                      <p:nvPr/>
                    </p:nvPicPr>
                    <p:blipFill>
                      <a:blip r:embed="rId2"/>
                      <a:stretch>
                        <a:fillRect/>
                      </a:stretch>
                    </p:blipFill>
                    <p:spPr>
                      <a:xfrm>
                        <a:off x="646113" y="1898650"/>
                        <a:ext cx="7886700" cy="3844925"/>
                      </a:xfrm>
                      <a:prstGeom prst="rect">
                        <a:avLst/>
                      </a:prstGeom>
                      <a:noFill/>
                      <a:ln w="38100">
                        <a:noFill/>
                        <a:miter/>
                      </a:ln>
                    </p:spPr>
                  </p:pic>
                </p:oleObj>
              </mc:Fallback>
            </mc:AlternateContent>
          </a:graphicData>
        </a:graphic>
      </p:graphicFrame>
      <p:sp>
        <p:nvSpPr>
          <p:cNvPr id="216068" name="Rectangle 6"/>
          <p:cNvSpPr>
            <a:spLocks noGrp="1"/>
          </p:cNvSpPr>
          <p:nvPr>
            <p:ph type="title" idx="4294967295"/>
          </p:nvPr>
        </p:nvSpPr>
        <p:spPr>
          <a:xfrm>
            <a:off x="107315" y="188278"/>
            <a:ext cx="8101013"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计划控制手段之四：状态转移监控</a:t>
            </a:r>
            <a:endParaRPr lang="zh-CN" altLang="en-US" sz="2800" dirty="0">
              <a:latin typeface="黑体" panose="02010609060101010101" pitchFamily="49"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8114" name="Object 3"/>
          <p:cNvGraphicFramePr>
            <a:graphicFrameLocks noChangeAspect="1"/>
          </p:cNvGraphicFramePr>
          <p:nvPr/>
        </p:nvGraphicFramePr>
        <p:xfrm>
          <a:off x="762000" y="1143000"/>
          <a:ext cx="7485063" cy="4684713"/>
        </p:xfrm>
        <a:graphic>
          <a:graphicData uri="http://schemas.openxmlformats.org/presentationml/2006/ole">
            <mc:AlternateContent xmlns:mc="http://schemas.openxmlformats.org/markup-compatibility/2006">
              <mc:Choice xmlns:v="urn:schemas-microsoft-com:vml" Requires="v">
                <p:oleObj spid="_x0000_s3125" name="" r:id="rId1" imgW="2753360" imgH="1725295" progId="FLW3Drawing">
                  <p:embed/>
                </p:oleObj>
              </mc:Choice>
              <mc:Fallback>
                <p:oleObj name="" r:id="rId1" imgW="2753360" imgH="1725295" progId="FLW3Drawing">
                  <p:embed/>
                  <p:pic>
                    <p:nvPicPr>
                      <p:cNvPr id="0" name="图片 3124"/>
                      <p:cNvPicPr/>
                      <p:nvPr/>
                    </p:nvPicPr>
                    <p:blipFill>
                      <a:blip r:embed="rId2"/>
                      <a:stretch>
                        <a:fillRect/>
                      </a:stretch>
                    </p:blipFill>
                    <p:spPr>
                      <a:xfrm>
                        <a:off x="762000" y="1143000"/>
                        <a:ext cx="7485063" cy="4684713"/>
                      </a:xfrm>
                      <a:prstGeom prst="rect">
                        <a:avLst/>
                      </a:prstGeom>
                      <a:noFill/>
                      <a:ln w="38100">
                        <a:noFill/>
                        <a:miter/>
                      </a:ln>
                    </p:spPr>
                  </p:pic>
                </p:oleObj>
              </mc:Fallback>
            </mc:AlternateContent>
          </a:graphicData>
        </a:graphic>
      </p:graphicFrame>
      <p:sp>
        <p:nvSpPr>
          <p:cNvPr id="218115" name="Rectangle 5"/>
          <p:cNvSpPr>
            <a:spLocks noGrp="1"/>
          </p:cNvSpPr>
          <p:nvPr>
            <p:ph type="title" idx="4294967295"/>
          </p:nvPr>
        </p:nvSpPr>
        <p:spPr>
          <a:xfrm>
            <a:off x="107315" y="333375"/>
            <a:ext cx="7812088" cy="163513"/>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计划控制手段之五：决策评审和例外管理</a:t>
            </a:r>
            <a:endParaRPr lang="zh-CN" altLang="en-US" sz="2800" dirty="0">
              <a:latin typeface="黑体" panose="02010609060101010101" pitchFamily="49"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0162" name="Object 2"/>
          <p:cNvGraphicFramePr>
            <a:graphicFrameLocks noChangeAspect="1"/>
          </p:cNvGraphicFramePr>
          <p:nvPr/>
        </p:nvGraphicFramePr>
        <p:xfrm>
          <a:off x="1371600" y="1220788"/>
          <a:ext cx="6858000" cy="4740275"/>
        </p:xfrm>
        <a:graphic>
          <a:graphicData uri="http://schemas.openxmlformats.org/presentationml/2006/ole">
            <mc:AlternateContent xmlns:mc="http://schemas.openxmlformats.org/markup-compatibility/2006">
              <mc:Choice xmlns:v="urn:schemas-microsoft-com:vml" Requires="v">
                <p:oleObj spid="_x0000_s3124" name="" r:id="rId1" imgW="1892300" imgH="1369695" progId="FLW3Drawing">
                  <p:embed/>
                </p:oleObj>
              </mc:Choice>
              <mc:Fallback>
                <p:oleObj name="" r:id="rId1" imgW="1892300" imgH="1369695" progId="FLW3Drawing">
                  <p:embed/>
                  <p:pic>
                    <p:nvPicPr>
                      <p:cNvPr id="0" name="图片 3123"/>
                      <p:cNvPicPr/>
                      <p:nvPr/>
                    </p:nvPicPr>
                    <p:blipFill>
                      <a:blip r:embed="rId2"/>
                      <a:stretch>
                        <a:fillRect/>
                      </a:stretch>
                    </p:blipFill>
                    <p:spPr>
                      <a:xfrm>
                        <a:off x="1371600" y="1220788"/>
                        <a:ext cx="6858000" cy="4740275"/>
                      </a:xfrm>
                      <a:prstGeom prst="rect">
                        <a:avLst/>
                      </a:prstGeom>
                      <a:noFill/>
                      <a:ln w="38100">
                        <a:noFill/>
                        <a:miter/>
                      </a:ln>
                    </p:spPr>
                  </p:pic>
                </p:oleObj>
              </mc:Fallback>
            </mc:AlternateContent>
          </a:graphicData>
        </a:graphic>
      </p:graphicFrame>
      <p:sp>
        <p:nvSpPr>
          <p:cNvPr id="220163" name="Rectangle 5"/>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计划控制手段之六合同书</a:t>
            </a:r>
            <a:endParaRPr lang="zh-CN" altLang="en-US" sz="2800" dirty="0">
              <a:latin typeface="黑体" panose="02010609060101010101" pitchFamily="49"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Rectangle 2"/>
          <p:cNvSpPr/>
          <p:nvPr/>
        </p:nvSpPr>
        <p:spPr>
          <a:xfrm>
            <a:off x="685800" y="990600"/>
            <a:ext cx="7848600" cy="51165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0"/>
              </a:spcBef>
              <a:buClrTx/>
              <a:buFontTx/>
              <a:buChar char="•"/>
            </a:pPr>
            <a:r>
              <a:rPr lang="zh-CN" altLang="en-US" sz="2000" b="0" dirty="0">
                <a:latin typeface="宋体" panose="02010600030101010101" pitchFamily="2" charset="-122"/>
                <a:ea typeface="宋体" panose="02010600030101010101" pitchFamily="2" charset="-122"/>
              </a:rPr>
              <a:t>合同的执行者，主要承诺如下目标：</a:t>
            </a:r>
            <a:endParaRPr lang="zh-CN" altLang="en-US" sz="2000" b="0"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b="1" dirty="0">
                <a:latin typeface="宋体" panose="02010600030101010101" pitchFamily="2" charset="-122"/>
                <a:ea typeface="宋体" panose="02010600030101010101" pitchFamily="2" charset="-122"/>
              </a:rPr>
              <a:t>进度目标</a:t>
            </a:r>
            <a:r>
              <a:rPr lang="en-US" altLang="zh-CN" b="1"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指开发的进度方面，主要考核指标为计划的完成率、物料及时齐套率等</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b="1" dirty="0">
                <a:latin typeface="宋体" panose="02010600030101010101" pitchFamily="2" charset="-122"/>
                <a:ea typeface="宋体" panose="02010600030101010101" pitchFamily="2" charset="-122"/>
              </a:rPr>
              <a:t>质量目标：</a:t>
            </a:r>
            <a:r>
              <a:rPr lang="zh-CN" altLang="en-US" dirty="0">
                <a:latin typeface="宋体" panose="02010600030101010101" pitchFamily="2" charset="-122"/>
                <a:ea typeface="宋体" panose="02010600030101010101" pitchFamily="2" charset="-122"/>
              </a:rPr>
              <a:t>主要指稳定性方面，其考核指标包括故障率、单板直通率、各种问题反馈、处理率、文档合格率等、需求规格重大修改率等</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b="1" dirty="0">
                <a:latin typeface="宋体" panose="02010600030101010101" pitchFamily="2" charset="-122"/>
                <a:ea typeface="宋体" panose="02010600030101010101" pitchFamily="2" charset="-122"/>
              </a:rPr>
              <a:t>成本目标：</a:t>
            </a:r>
            <a:r>
              <a:rPr lang="zh-CN" altLang="en-US" dirty="0">
                <a:latin typeface="宋体" panose="02010600030101010101" pitchFamily="2" charset="-122"/>
                <a:ea typeface="宋体" panose="02010600030101010101" pitchFamily="2" charset="-122"/>
              </a:rPr>
              <a:t>主要指设计成本降低方面，其考核指标为设计成本降低额、呆死料发生额等</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b="1" dirty="0">
                <a:latin typeface="宋体" panose="02010600030101010101" pitchFamily="2" charset="-122"/>
                <a:ea typeface="宋体" panose="02010600030101010101" pitchFamily="2" charset="-122"/>
              </a:rPr>
              <a:t>人均毛利额：</a:t>
            </a:r>
            <a:r>
              <a:rPr lang="zh-CN" altLang="en-US" dirty="0">
                <a:latin typeface="宋体" panose="02010600030101010101" pitchFamily="2" charset="-122"/>
                <a:ea typeface="宋体" panose="02010600030101010101" pitchFamily="2" charset="-122"/>
              </a:rPr>
              <a:t>主要指人均销售毛利额</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dirty="0">
                <a:latin typeface="宋体" panose="02010600030101010101" pitchFamily="2" charset="-122"/>
                <a:ea typeface="宋体" panose="02010600030101010101" pitchFamily="2" charset="-122"/>
              </a:rPr>
              <a:t>器件复用提高、独家供应商减少方面的目标</a:t>
            </a:r>
            <a:endParaRPr lang="zh-CN" altLang="en-US" dirty="0">
              <a:latin typeface="宋体" panose="02010600030101010101" pitchFamily="2" charset="-122"/>
              <a:ea typeface="宋体" panose="02010600030101010101" pitchFamily="2" charset="-122"/>
            </a:endParaRPr>
          </a:p>
          <a:p>
            <a:pPr marL="0" lvl="0" indent="0" eaLnBrk="1" hangingPunct="1">
              <a:lnSpc>
                <a:spcPct val="110000"/>
              </a:lnSpc>
              <a:spcBef>
                <a:spcPct val="0"/>
              </a:spcBef>
              <a:buClrTx/>
              <a:buFontTx/>
              <a:buChar char="•"/>
            </a:pPr>
            <a:r>
              <a:rPr lang="zh-CN" altLang="en-US" sz="2000" b="0" dirty="0">
                <a:latin typeface="宋体" panose="02010600030101010101" pitchFamily="2" charset="-122"/>
                <a:ea typeface="宋体" panose="02010600030101010101" pitchFamily="2" charset="-122"/>
              </a:rPr>
              <a:t>合同的发包者，其承诺的主要目标如下：</a:t>
            </a:r>
            <a:endParaRPr lang="zh-CN" altLang="en-US" sz="2000" b="0"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dirty="0">
                <a:latin typeface="宋体" panose="02010600030101010101" pitchFamily="2" charset="-122"/>
                <a:ea typeface="宋体" panose="02010600030101010101" pitchFamily="2" charset="-122"/>
              </a:rPr>
              <a:t>资源及时提供，特别是人力资源的及时提供</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dirty="0">
                <a:latin typeface="宋体" panose="02010600030101010101" pitchFamily="2" charset="-122"/>
                <a:ea typeface="宋体" panose="02010600030101010101" pitchFamily="2" charset="-122"/>
              </a:rPr>
              <a:t>保证及时组织评审</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dirty="0">
                <a:latin typeface="宋体" panose="02010600030101010101" pitchFamily="2" charset="-122"/>
                <a:ea typeface="宋体" panose="02010600030101010101" pitchFamily="2" charset="-122"/>
              </a:rPr>
              <a:t>保证及时提供相关文档资料</a:t>
            </a:r>
            <a:endParaRPr lang="zh-CN" altLang="en-US" dirty="0">
              <a:latin typeface="宋体" panose="02010600030101010101" pitchFamily="2" charset="-122"/>
              <a:ea typeface="宋体" panose="02010600030101010101" pitchFamily="2" charset="-122"/>
            </a:endParaRPr>
          </a:p>
          <a:p>
            <a:pPr marL="457200" lvl="1" indent="0" eaLnBrk="1" hangingPunct="1">
              <a:lnSpc>
                <a:spcPct val="110000"/>
              </a:lnSpc>
              <a:spcBef>
                <a:spcPct val="0"/>
              </a:spcBef>
              <a:buClrTx/>
              <a:buFont typeface="Wingdings" panose="05000000000000000000" pitchFamily="2" charset="2"/>
              <a:buChar char=" "/>
            </a:pPr>
            <a:r>
              <a:rPr lang="zh-CN" altLang="en-US" dirty="0">
                <a:latin typeface="宋体" panose="02010600030101010101" pitchFamily="2" charset="-122"/>
                <a:ea typeface="宋体" panose="02010600030101010101" pitchFamily="2" charset="-122"/>
              </a:rPr>
              <a:t>保证及时处理跨部门问题等</a:t>
            </a:r>
            <a:endParaRPr lang="zh-CN" altLang="en-US" dirty="0">
              <a:latin typeface="宋体" panose="02010600030101010101" pitchFamily="2" charset="-122"/>
              <a:ea typeface="宋体" panose="02010600030101010101" pitchFamily="2" charset="-122"/>
            </a:endParaRPr>
          </a:p>
        </p:txBody>
      </p:sp>
      <p:sp>
        <p:nvSpPr>
          <p:cNvPr id="222211" name="Rectangle 5"/>
          <p:cNvSpPr>
            <a:spLocks noGrp="1"/>
          </p:cNvSpPr>
          <p:nvPr>
            <p:ph type="title" idx="4294967295"/>
          </p:nvPr>
        </p:nvSpPr>
        <p:spPr>
          <a:xfrm>
            <a:off x="107315" y="188595"/>
            <a:ext cx="9144000" cy="519113"/>
          </a:xfrm>
        </p:spPr>
        <p:txBody>
          <a:bodyPr vert="horz" wrap="square" lIns="91440" tIns="45720" rIns="91440" bIns="45720" anchor="ctr" anchorCtr="0"/>
          <a:p>
            <a:pPr eaLnBrk="1" hangingPunct="1"/>
            <a:r>
              <a:rPr lang="zh-CN" altLang="en-US" sz="2800" dirty="0">
                <a:latin typeface="黑体" panose="02010609060101010101" pitchFamily="49" charset="-122"/>
              </a:rPr>
              <a:t>合同书</a:t>
            </a:r>
            <a:r>
              <a:rPr lang="en-US" altLang="zh-CN" sz="2800" dirty="0">
                <a:latin typeface="黑体" panose="02010609060101010101" pitchFamily="49" charset="-122"/>
              </a:rPr>
              <a:t>/</a:t>
            </a:r>
            <a:r>
              <a:rPr lang="zh-CN" altLang="en-US" sz="2800" dirty="0">
                <a:latin typeface="黑体" panose="02010609060101010101" pitchFamily="49" charset="-122"/>
              </a:rPr>
              <a:t>任务书主要内容</a:t>
            </a:r>
            <a:endParaRPr lang="zh-CN" altLang="en-US" sz="2800" dirty="0">
              <a:latin typeface="黑体" panose="02010609060101010101" pitchFamily="49"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4258" name="Picture 4"/>
          <p:cNvPicPr>
            <a:picLocks noChangeAspect="1"/>
          </p:cNvPicPr>
          <p:nvPr/>
        </p:nvPicPr>
        <p:blipFill>
          <a:blip r:embed="rId1"/>
          <a:stretch>
            <a:fillRect/>
          </a:stretch>
        </p:blipFill>
        <p:spPr>
          <a:xfrm>
            <a:off x="381000" y="1066800"/>
            <a:ext cx="8340725" cy="4610100"/>
          </a:xfrm>
          <a:prstGeom prst="rect">
            <a:avLst/>
          </a:prstGeom>
          <a:noFill/>
          <a:ln w="9525">
            <a:noFill/>
          </a:ln>
        </p:spPr>
      </p:pic>
      <p:sp>
        <p:nvSpPr>
          <p:cNvPr id="224259" name="Rectangle 5"/>
          <p:cNvSpPr>
            <a:spLocks noGrp="1"/>
          </p:cNvSpPr>
          <p:nvPr>
            <p:ph type="title" idx="4294967295"/>
          </p:nvPr>
        </p:nvSpPr>
        <p:spPr>
          <a:xfrm>
            <a:off x="107315" y="188278"/>
            <a:ext cx="82438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计划控制手段之七：计划测评</a:t>
            </a:r>
            <a:endParaRPr lang="zh-CN" altLang="en-US" sz="2800" dirty="0">
              <a:latin typeface="黑体" panose="02010609060101010101" pitchFamily="49"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6306" name="Object 2"/>
          <p:cNvGraphicFramePr>
            <a:graphicFrameLocks noChangeAspect="1"/>
          </p:cNvGraphicFramePr>
          <p:nvPr/>
        </p:nvGraphicFramePr>
        <p:xfrm>
          <a:off x="665163" y="1239838"/>
          <a:ext cx="7762875" cy="4948237"/>
        </p:xfrm>
        <a:graphic>
          <a:graphicData uri="http://schemas.openxmlformats.org/presentationml/2006/ole">
            <mc:AlternateContent xmlns:mc="http://schemas.openxmlformats.org/markup-compatibility/2006">
              <mc:Choice xmlns:v="urn:schemas-microsoft-com:vml" Requires="v">
                <p:oleObj spid="_x0000_s3126" name="" r:id="rId1" imgW="2506345" imgH="1760220" progId="FLW3Drawing">
                  <p:embed/>
                </p:oleObj>
              </mc:Choice>
              <mc:Fallback>
                <p:oleObj name="" r:id="rId1" imgW="2506345" imgH="1760220" progId="FLW3Drawing">
                  <p:embed/>
                  <p:pic>
                    <p:nvPicPr>
                      <p:cNvPr id="0" name="图片 3125"/>
                      <p:cNvPicPr/>
                      <p:nvPr/>
                    </p:nvPicPr>
                    <p:blipFill>
                      <a:blip r:embed="rId2"/>
                      <a:stretch>
                        <a:fillRect/>
                      </a:stretch>
                    </p:blipFill>
                    <p:spPr>
                      <a:xfrm>
                        <a:off x="665163" y="1239838"/>
                        <a:ext cx="7762875" cy="4948237"/>
                      </a:xfrm>
                      <a:prstGeom prst="rect">
                        <a:avLst/>
                      </a:prstGeom>
                      <a:noFill/>
                      <a:ln w="38100">
                        <a:noFill/>
                        <a:miter/>
                      </a:ln>
                    </p:spPr>
                  </p:pic>
                </p:oleObj>
              </mc:Fallback>
            </mc:AlternateContent>
          </a:graphicData>
        </a:graphic>
      </p:graphicFrame>
      <p:sp>
        <p:nvSpPr>
          <p:cNvPr id="226307" name="Rectangle 5"/>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计划控制手段之八：预警</a:t>
            </a:r>
            <a:endParaRPr lang="zh-CN" altLang="en-US" sz="2800" dirty="0">
              <a:latin typeface="黑体" panose="02010609060101010101" pitchFamily="49"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Rectangle 2"/>
          <p:cNvSpPr/>
          <p:nvPr/>
        </p:nvSpPr>
        <p:spPr>
          <a:xfrm>
            <a:off x="609600" y="1219200"/>
            <a:ext cx="7848600" cy="14636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2000" b="0" dirty="0">
                <a:ea typeface="宋体" panose="02010600030101010101" pitchFamily="2" charset="-122"/>
              </a:rPr>
              <a:t>通过工作之外的交流和沟通进行控制，在非正规控制的场所要比在办公室更坦率、更诚实，这样能了解到正在酝酿的问题，这要比等到这些问题出现在情况报告中或某次会议上快得多</a:t>
            </a:r>
            <a:endParaRPr lang="zh-CN" altLang="en-US" sz="2000" b="0" dirty="0">
              <a:ea typeface="宋体" panose="02010600030101010101" pitchFamily="2" charset="-122"/>
            </a:endParaRPr>
          </a:p>
        </p:txBody>
      </p:sp>
      <p:sp>
        <p:nvSpPr>
          <p:cNvPr id="228355" name="Rectangle 4"/>
          <p:cNvSpPr>
            <a:spLocks noGrp="1"/>
          </p:cNvSpPr>
          <p:nvPr>
            <p:ph type="title" idx="4294967295"/>
          </p:nvPr>
        </p:nvSpPr>
        <p:spPr>
          <a:xfrm>
            <a:off x="107315" y="188595"/>
            <a:ext cx="9144000" cy="519113"/>
          </a:xfrm>
        </p:spPr>
        <p:txBody>
          <a:bodyPr vert="horz" wrap="square" lIns="91440" tIns="45720" rIns="91440" bIns="45720" anchor="ctr" anchorCtr="0"/>
          <a:p>
            <a:pPr eaLnBrk="1" hangingPunct="1"/>
            <a:r>
              <a:rPr lang="zh-CN" altLang="en-US" sz="2800" dirty="0">
                <a:latin typeface="黑体" panose="02010609060101010101" pitchFamily="49" charset="-122"/>
              </a:rPr>
              <a:t>计划控制手段之非正规控制</a:t>
            </a:r>
            <a:endParaRPr lang="zh-CN" altLang="en-US" sz="2800" dirty="0">
              <a:latin typeface="黑体" panose="02010609060101010101" pitchFamily="49"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Rectangle 2"/>
          <p:cNvSpPr>
            <a:spLocks noGrp="1"/>
          </p:cNvSpPr>
          <p:nvPr>
            <p:ph type="title"/>
          </p:nvPr>
        </p:nvSpPr>
        <p:spPr>
          <a:xfrm>
            <a:off x="107315" y="116523"/>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讨论</a:t>
            </a:r>
            <a:endParaRPr lang="zh-CN" altLang="en-US" sz="2800" dirty="0">
              <a:latin typeface="黑体" panose="02010609060101010101" pitchFamily="49" charset="-122"/>
            </a:endParaRPr>
          </a:p>
        </p:txBody>
      </p:sp>
      <p:sp>
        <p:nvSpPr>
          <p:cNvPr id="230403" name="Rectangle 3"/>
          <p:cNvSpPr>
            <a:spLocks noGrp="1"/>
          </p:cNvSpPr>
          <p:nvPr>
            <p:ph idx="1"/>
          </p:nvPr>
        </p:nvSpPr>
        <p:spPr>
          <a:xfrm>
            <a:off x="0" y="1079500"/>
            <a:ext cx="9144000" cy="6165850"/>
          </a:xfrm>
        </p:spPr>
        <p:txBody>
          <a:bodyPr vert="horz" wrap="square" lIns="91440" tIns="45720" rIns="91440" bIns="45720" anchor="t" anchorCtr="0"/>
          <a:p>
            <a:pPr eaLnBrk="1" hangingPunct="1"/>
            <a:r>
              <a:rPr lang="zh-CN" altLang="en-US" dirty="0">
                <a:solidFill>
                  <a:srgbClr val="0000CC"/>
                </a:solidFill>
                <a:ea typeface="宋体" panose="02010600030101010101" pitchFamily="2" charset="-122"/>
              </a:rPr>
              <a:t>讨论本小组项目的计划控制方法，请人上台讲述。</a:t>
            </a:r>
            <a:endParaRPr lang="zh-CN" altLang="en-US" dirty="0">
              <a:solidFill>
                <a:srgbClr val="0000CC"/>
              </a:solidFill>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p:cNvSpPr>
          <p:nvPr>
            <p:ph type="title"/>
          </p:nvPr>
        </p:nvSpPr>
        <p:spPr>
          <a:xfrm>
            <a:off x="139700" y="188595"/>
            <a:ext cx="4500563" cy="476250"/>
          </a:xfrm>
        </p:spPr>
        <p:txBody>
          <a:bodyPr vert="horz" wrap="square" lIns="91440" tIns="45720" rIns="91440" bIns="45720" anchor="ctr" anchorCtr="0"/>
          <a:p>
            <a:pPr eaLnBrk="1" hangingPunct="1"/>
            <a:r>
              <a:rPr lang="zh-CN" altLang="en-US" sz="2800" dirty="0">
                <a:latin typeface="黑体" panose="02010609060101010101" pitchFamily="49" charset="-122"/>
              </a:rPr>
              <a:t>产品管理</a:t>
            </a:r>
            <a:r>
              <a:rPr lang="en-US" altLang="zh-CN" sz="2800" dirty="0">
                <a:latin typeface="黑体" panose="02010609060101010101" pitchFamily="49" charset="-122"/>
              </a:rPr>
              <a:t>VS</a:t>
            </a:r>
            <a:r>
              <a:rPr lang="zh-CN" altLang="en-US" sz="2800" dirty="0">
                <a:latin typeface="黑体" panose="02010609060101010101" pitchFamily="49" charset="-122"/>
              </a:rPr>
              <a:t>项目管理</a:t>
            </a:r>
            <a:endParaRPr lang="zh-CN" altLang="en-US" sz="2800" dirty="0">
              <a:latin typeface="黑体" panose="02010609060101010101" pitchFamily="49" charset="-122"/>
            </a:endParaRPr>
          </a:p>
        </p:txBody>
      </p:sp>
      <p:grpSp>
        <p:nvGrpSpPr>
          <p:cNvPr id="28675" name="Group 3"/>
          <p:cNvGrpSpPr/>
          <p:nvPr/>
        </p:nvGrpSpPr>
        <p:grpSpPr>
          <a:xfrm>
            <a:off x="250825" y="1430338"/>
            <a:ext cx="8662988" cy="4589462"/>
            <a:chOff x="158" y="901"/>
            <a:chExt cx="5457" cy="2891"/>
          </a:xfrm>
        </p:grpSpPr>
        <p:sp>
          <p:nvSpPr>
            <p:cNvPr id="28676" name="Freeform 4"/>
            <p:cNvSpPr/>
            <p:nvPr/>
          </p:nvSpPr>
          <p:spPr>
            <a:xfrm>
              <a:off x="2640" y="1948"/>
              <a:ext cx="2448" cy="639"/>
            </a:xfrm>
            <a:custGeom>
              <a:avLst/>
              <a:gdLst>
                <a:gd name="txL" fmla="*/ 0 w 2256"/>
                <a:gd name="txT" fmla="*/ 0 h 639"/>
                <a:gd name="txR" fmla="*/ 2256 w 2256"/>
                <a:gd name="txB" fmla="*/ 639 h 639"/>
              </a:gdLst>
              <a:ahLst/>
              <a:cxnLst>
                <a:cxn ang="0">
                  <a:pos x="0" y="0"/>
                </a:cxn>
                <a:cxn ang="0">
                  <a:pos x="1011" y="172"/>
                </a:cxn>
                <a:cxn ang="0">
                  <a:pos x="3682" y="172"/>
                </a:cxn>
                <a:cxn ang="0">
                  <a:pos x="3682" y="472"/>
                </a:cxn>
                <a:cxn ang="0">
                  <a:pos x="1024" y="476"/>
                </a:cxn>
                <a:cxn ang="0">
                  <a:pos x="0" y="639"/>
                </a:cxn>
                <a:cxn ang="0">
                  <a:pos x="0" y="0"/>
                </a:cxn>
                <a:cxn ang="0">
                  <a:pos x="0" y="0"/>
                </a:cxn>
              </a:cxnLst>
              <a:rect l="txL" t="txT" r="txR" b="txB"/>
              <a:pathLst>
                <a:path w="2256" h="639">
                  <a:moveTo>
                    <a:pt x="0" y="0"/>
                  </a:moveTo>
                  <a:lnTo>
                    <a:pt x="620" y="172"/>
                  </a:lnTo>
                  <a:lnTo>
                    <a:pt x="2256" y="172"/>
                  </a:lnTo>
                  <a:lnTo>
                    <a:pt x="2256" y="472"/>
                  </a:lnTo>
                  <a:lnTo>
                    <a:pt x="628" y="476"/>
                  </a:lnTo>
                  <a:lnTo>
                    <a:pt x="0" y="639"/>
                  </a:lnTo>
                  <a:lnTo>
                    <a:pt x="0" y="0"/>
                  </a:lnTo>
                  <a:close/>
                </a:path>
              </a:pathLst>
            </a:custGeom>
            <a:solidFill>
              <a:srgbClr val="00EFEF">
                <a:alpha val="100000"/>
              </a:srgbClr>
            </a:solidFill>
            <a:ln w="9525" cap="flat" cmpd="sng">
              <a:solidFill>
                <a:srgbClr val="800080">
                  <a:alpha val="100000"/>
                </a:srgbClr>
              </a:solidFill>
              <a:prstDash val="solid"/>
              <a:round/>
              <a:headEnd type="none" w="med" len="med"/>
              <a:tailEnd type="none" w="med" len="med"/>
            </a:ln>
          </p:spPr>
          <p:txBody>
            <a:bodyPr/>
            <a:p>
              <a:endParaRPr lang="zh-CN" altLang="en-US"/>
            </a:p>
          </p:txBody>
        </p:sp>
        <p:sp>
          <p:nvSpPr>
            <p:cNvPr id="28677" name="Rectangle 5"/>
            <p:cNvSpPr/>
            <p:nvPr/>
          </p:nvSpPr>
          <p:spPr>
            <a:xfrm>
              <a:off x="3022" y="2219"/>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计划</a:t>
              </a:r>
              <a:endParaRPr lang="zh-CN" altLang="en-US" b="0" dirty="0">
                <a:latin typeface="Times New Roman" panose="02020603050405020304" pitchFamily="18" charset="0"/>
                <a:ea typeface="宋体" panose="02010600030101010101" pitchFamily="2" charset="-122"/>
              </a:endParaRPr>
            </a:p>
          </p:txBody>
        </p:sp>
        <p:sp>
          <p:nvSpPr>
            <p:cNvPr id="28678" name="Rectangle 6"/>
            <p:cNvSpPr/>
            <p:nvPr/>
          </p:nvSpPr>
          <p:spPr>
            <a:xfrm>
              <a:off x="2715" y="2219"/>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概念</a:t>
              </a:r>
              <a:endParaRPr lang="zh-CN" altLang="en-US" b="0" dirty="0">
                <a:latin typeface="Times New Roman" panose="02020603050405020304" pitchFamily="18" charset="0"/>
                <a:ea typeface="宋体" panose="02010600030101010101" pitchFamily="2" charset="-122"/>
              </a:endParaRPr>
            </a:p>
          </p:txBody>
        </p:sp>
        <p:sp>
          <p:nvSpPr>
            <p:cNvPr id="28679" name="Line 7"/>
            <p:cNvSpPr/>
            <p:nvPr/>
          </p:nvSpPr>
          <p:spPr>
            <a:xfrm>
              <a:off x="2973" y="2045"/>
              <a:ext cx="1" cy="450"/>
            </a:xfrm>
            <a:prstGeom prst="line">
              <a:avLst/>
            </a:prstGeom>
            <a:ln w="0" cap="flat" cmpd="sng">
              <a:solidFill>
                <a:srgbClr val="941CAC"/>
              </a:solidFill>
              <a:prstDash val="solid"/>
              <a:headEnd type="none" w="med" len="med"/>
              <a:tailEnd type="none" w="med" len="med"/>
            </a:ln>
          </p:spPr>
        </p:sp>
        <p:sp>
          <p:nvSpPr>
            <p:cNvPr id="28680" name="Rectangle 8"/>
            <p:cNvSpPr/>
            <p:nvPr/>
          </p:nvSpPr>
          <p:spPr>
            <a:xfrm>
              <a:off x="2269" y="1517"/>
              <a:ext cx="224" cy="6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700" b="0" dirty="0">
                  <a:solidFill>
                    <a:srgbClr val="000000"/>
                  </a:solidFill>
                  <a:latin typeface="宋体" panose="02010600030101010101" pitchFamily="2" charset="-122"/>
                  <a:ea typeface="宋体" panose="02010600030101010101" pitchFamily="2" charset="-122"/>
                </a:rPr>
                <a:t>制定市场</a:t>
              </a:r>
              <a:endParaRPr lang="zh-CN" altLang="en-US" b="0" dirty="0">
                <a:latin typeface="Times New Roman" panose="02020603050405020304" pitchFamily="18" charset="0"/>
                <a:ea typeface="宋体" panose="02010600030101010101" pitchFamily="2" charset="-122"/>
              </a:endParaRPr>
            </a:p>
          </p:txBody>
        </p:sp>
        <p:sp>
          <p:nvSpPr>
            <p:cNvPr id="28681" name="Rectangle 9"/>
            <p:cNvSpPr/>
            <p:nvPr/>
          </p:nvSpPr>
          <p:spPr>
            <a:xfrm>
              <a:off x="2268" y="1517"/>
              <a:ext cx="224" cy="6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700" b="0" dirty="0">
                  <a:solidFill>
                    <a:srgbClr val="000000"/>
                  </a:solidFill>
                  <a:latin typeface="宋体" panose="02010600030101010101" pitchFamily="2" charset="-122"/>
                  <a:ea typeface="宋体" panose="02010600030101010101" pitchFamily="2" charset="-122"/>
                </a:rPr>
                <a:t>细分策略</a:t>
              </a:r>
              <a:endParaRPr lang="zh-CN" altLang="en-US" b="0" dirty="0">
                <a:latin typeface="Times New Roman" panose="02020603050405020304" pitchFamily="18" charset="0"/>
                <a:ea typeface="宋体" panose="02010600030101010101" pitchFamily="2" charset="-122"/>
              </a:endParaRPr>
            </a:p>
          </p:txBody>
        </p:sp>
        <p:sp>
          <p:nvSpPr>
            <p:cNvPr id="28682" name="Rectangle 10"/>
            <p:cNvSpPr/>
            <p:nvPr/>
          </p:nvSpPr>
          <p:spPr>
            <a:xfrm>
              <a:off x="2578" y="1476"/>
              <a:ext cx="112" cy="6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700" b="0" dirty="0">
                  <a:solidFill>
                    <a:srgbClr val="000000"/>
                  </a:solidFill>
                  <a:latin typeface="宋体" panose="02010600030101010101" pitchFamily="2" charset="-122"/>
                  <a:ea typeface="宋体" panose="02010600030101010101" pitchFamily="2" charset="-122"/>
                </a:rPr>
                <a:t>调整</a:t>
              </a:r>
              <a:endParaRPr lang="zh-CN" altLang="en-US" b="0" dirty="0">
                <a:latin typeface="Times New Roman" panose="02020603050405020304" pitchFamily="18" charset="0"/>
                <a:ea typeface="宋体" panose="02010600030101010101" pitchFamily="2" charset="-122"/>
              </a:endParaRPr>
            </a:p>
          </p:txBody>
        </p:sp>
        <p:sp>
          <p:nvSpPr>
            <p:cNvPr id="28683" name="Rectangle 11"/>
            <p:cNvSpPr/>
            <p:nvPr/>
          </p:nvSpPr>
          <p:spPr>
            <a:xfrm>
              <a:off x="2578" y="1473"/>
              <a:ext cx="53" cy="6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700" b="0" dirty="0">
                  <a:solidFill>
                    <a:srgbClr val="000000"/>
                  </a:solidFill>
                  <a:ea typeface="宋体" panose="02010600030101010101" pitchFamily="2" charset="-122"/>
                </a:rPr>
                <a:t> &amp;</a:t>
              </a:r>
              <a:endParaRPr lang="en-US" altLang="zh-CN" b="0" dirty="0">
                <a:latin typeface="Times New Roman" panose="02020603050405020304" pitchFamily="18" charset="0"/>
                <a:ea typeface="宋体" panose="02010600030101010101" pitchFamily="2" charset="-122"/>
              </a:endParaRPr>
            </a:p>
          </p:txBody>
        </p:sp>
        <p:sp>
          <p:nvSpPr>
            <p:cNvPr id="28684" name="Rectangle 12"/>
            <p:cNvSpPr/>
            <p:nvPr/>
          </p:nvSpPr>
          <p:spPr>
            <a:xfrm>
              <a:off x="2578" y="1476"/>
              <a:ext cx="56" cy="6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700" b="0" dirty="0">
                  <a:solidFill>
                    <a:srgbClr val="000000"/>
                  </a:solidFill>
                  <a:latin typeface="宋体" panose="02010600030101010101" pitchFamily="2" charset="-122"/>
                  <a:ea typeface="宋体" panose="02010600030101010101" pitchFamily="2" charset="-122"/>
                </a:rPr>
                <a:t>优</a:t>
              </a:r>
              <a:endParaRPr lang="zh-CN" altLang="en-US" b="0" dirty="0">
                <a:latin typeface="Times New Roman" panose="02020603050405020304" pitchFamily="18" charset="0"/>
                <a:ea typeface="宋体" panose="02010600030101010101" pitchFamily="2" charset="-122"/>
              </a:endParaRPr>
            </a:p>
          </p:txBody>
        </p:sp>
        <p:sp>
          <p:nvSpPr>
            <p:cNvPr id="28685" name="Rectangle 13"/>
            <p:cNvSpPr/>
            <p:nvPr/>
          </p:nvSpPr>
          <p:spPr>
            <a:xfrm>
              <a:off x="3211" y="1509"/>
              <a:ext cx="704" cy="77"/>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800" b="0" dirty="0">
                  <a:solidFill>
                    <a:srgbClr val="FFFFFF"/>
                  </a:solidFill>
                  <a:latin typeface="宋体" panose="02010600030101010101" pitchFamily="2" charset="-122"/>
                  <a:ea typeface="宋体" panose="02010600030101010101" pitchFamily="2" charset="-122"/>
                </a:rPr>
                <a:t>管理市场细分并评估绩效</a:t>
              </a:r>
              <a:endParaRPr lang="zh-CN" altLang="en-US" b="0" dirty="0">
                <a:latin typeface="Times New Roman" panose="02020603050405020304" pitchFamily="18" charset="0"/>
                <a:ea typeface="宋体" panose="02010600030101010101" pitchFamily="2" charset="-122"/>
              </a:endParaRPr>
            </a:p>
          </p:txBody>
        </p:sp>
        <p:sp>
          <p:nvSpPr>
            <p:cNvPr id="28686" name="Line 14"/>
            <p:cNvSpPr/>
            <p:nvPr/>
          </p:nvSpPr>
          <p:spPr>
            <a:xfrm>
              <a:off x="1092" y="1285"/>
              <a:ext cx="99" cy="1"/>
            </a:xfrm>
            <a:prstGeom prst="line">
              <a:avLst/>
            </a:prstGeom>
            <a:ln w="0" cap="flat" cmpd="sng">
              <a:solidFill>
                <a:srgbClr val="941CAC"/>
              </a:solidFill>
              <a:prstDash val="solid"/>
              <a:headEnd type="none" w="med" len="med"/>
              <a:tailEnd type="none" w="med" len="med"/>
            </a:ln>
          </p:spPr>
        </p:sp>
        <p:sp>
          <p:nvSpPr>
            <p:cNvPr id="28687" name="Freeform 15"/>
            <p:cNvSpPr/>
            <p:nvPr/>
          </p:nvSpPr>
          <p:spPr>
            <a:xfrm>
              <a:off x="1080" y="1254"/>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solidFill>
              <a:srgbClr val="941CAC">
                <a:alpha val="100000"/>
              </a:srgbClr>
            </a:solidFill>
            <a:ln w="9525">
              <a:noFill/>
            </a:ln>
          </p:spPr>
          <p:txBody>
            <a:bodyPr/>
            <a:p>
              <a:endParaRPr lang="zh-CN" altLang="en-US"/>
            </a:p>
          </p:txBody>
        </p:sp>
        <p:sp>
          <p:nvSpPr>
            <p:cNvPr id="28688" name="Freeform 16"/>
            <p:cNvSpPr/>
            <p:nvPr/>
          </p:nvSpPr>
          <p:spPr>
            <a:xfrm>
              <a:off x="1080" y="1254"/>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689" name="Line 17"/>
            <p:cNvSpPr/>
            <p:nvPr/>
          </p:nvSpPr>
          <p:spPr>
            <a:xfrm>
              <a:off x="1092" y="1436"/>
              <a:ext cx="99" cy="1"/>
            </a:xfrm>
            <a:prstGeom prst="line">
              <a:avLst/>
            </a:prstGeom>
            <a:ln w="0" cap="flat" cmpd="sng">
              <a:solidFill>
                <a:srgbClr val="941CAC"/>
              </a:solidFill>
              <a:prstDash val="solid"/>
              <a:headEnd type="none" w="med" len="med"/>
              <a:tailEnd type="none" w="med" len="med"/>
            </a:ln>
          </p:spPr>
        </p:sp>
        <p:sp>
          <p:nvSpPr>
            <p:cNvPr id="28690" name="Freeform 18"/>
            <p:cNvSpPr/>
            <p:nvPr/>
          </p:nvSpPr>
          <p:spPr>
            <a:xfrm>
              <a:off x="1080" y="140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solidFill>
              <a:srgbClr val="941CAC">
                <a:alpha val="100000"/>
              </a:srgbClr>
            </a:solidFill>
            <a:ln w="9525">
              <a:noFill/>
            </a:ln>
          </p:spPr>
          <p:txBody>
            <a:bodyPr/>
            <a:p>
              <a:endParaRPr lang="zh-CN" altLang="en-US"/>
            </a:p>
          </p:txBody>
        </p:sp>
        <p:sp>
          <p:nvSpPr>
            <p:cNvPr id="28691" name="Freeform 19"/>
            <p:cNvSpPr/>
            <p:nvPr/>
          </p:nvSpPr>
          <p:spPr>
            <a:xfrm>
              <a:off x="1080" y="140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692" name="Line 20"/>
            <p:cNvSpPr/>
            <p:nvPr/>
          </p:nvSpPr>
          <p:spPr>
            <a:xfrm>
              <a:off x="1092" y="1621"/>
              <a:ext cx="99" cy="1"/>
            </a:xfrm>
            <a:prstGeom prst="line">
              <a:avLst/>
            </a:prstGeom>
            <a:ln w="0" cap="flat" cmpd="sng">
              <a:solidFill>
                <a:srgbClr val="941CAC"/>
              </a:solidFill>
              <a:prstDash val="solid"/>
              <a:headEnd type="none" w="med" len="med"/>
              <a:tailEnd type="none" w="med" len="med"/>
            </a:ln>
          </p:spPr>
        </p:sp>
        <p:sp>
          <p:nvSpPr>
            <p:cNvPr id="28693" name="Freeform 21"/>
            <p:cNvSpPr/>
            <p:nvPr/>
          </p:nvSpPr>
          <p:spPr>
            <a:xfrm>
              <a:off x="1080" y="1590"/>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solidFill>
              <a:srgbClr val="941CAC">
                <a:alpha val="100000"/>
              </a:srgbClr>
            </a:solidFill>
            <a:ln w="9525">
              <a:noFill/>
            </a:ln>
          </p:spPr>
          <p:txBody>
            <a:bodyPr/>
            <a:p>
              <a:endParaRPr lang="zh-CN" altLang="en-US"/>
            </a:p>
          </p:txBody>
        </p:sp>
        <p:sp>
          <p:nvSpPr>
            <p:cNvPr id="28694" name="Freeform 22"/>
            <p:cNvSpPr/>
            <p:nvPr/>
          </p:nvSpPr>
          <p:spPr>
            <a:xfrm>
              <a:off x="1080" y="1590"/>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695" name="Line 23"/>
            <p:cNvSpPr/>
            <p:nvPr/>
          </p:nvSpPr>
          <p:spPr>
            <a:xfrm>
              <a:off x="1092" y="1786"/>
              <a:ext cx="99" cy="1"/>
            </a:xfrm>
            <a:prstGeom prst="line">
              <a:avLst/>
            </a:prstGeom>
            <a:ln w="0" cap="flat" cmpd="sng">
              <a:solidFill>
                <a:srgbClr val="941CAC"/>
              </a:solidFill>
              <a:prstDash val="solid"/>
              <a:headEnd type="none" w="med" len="med"/>
              <a:tailEnd type="none" w="med" len="med"/>
            </a:ln>
          </p:spPr>
        </p:sp>
        <p:sp>
          <p:nvSpPr>
            <p:cNvPr id="28696" name="Freeform 24"/>
            <p:cNvSpPr/>
            <p:nvPr/>
          </p:nvSpPr>
          <p:spPr>
            <a:xfrm>
              <a:off x="1080" y="175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solidFill>
              <a:srgbClr val="941CAC">
                <a:alpha val="100000"/>
              </a:srgbClr>
            </a:solidFill>
            <a:ln w="9525">
              <a:noFill/>
            </a:ln>
          </p:spPr>
          <p:txBody>
            <a:bodyPr/>
            <a:p>
              <a:endParaRPr lang="zh-CN" altLang="en-US"/>
            </a:p>
          </p:txBody>
        </p:sp>
        <p:sp>
          <p:nvSpPr>
            <p:cNvPr id="28697" name="Freeform 25"/>
            <p:cNvSpPr/>
            <p:nvPr/>
          </p:nvSpPr>
          <p:spPr>
            <a:xfrm>
              <a:off x="1080" y="175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nvGrpSpPr>
            <p:cNvPr id="28698" name="Group 26"/>
            <p:cNvGrpSpPr/>
            <p:nvPr/>
          </p:nvGrpSpPr>
          <p:grpSpPr>
            <a:xfrm>
              <a:off x="2958" y="1676"/>
              <a:ext cx="66" cy="372"/>
              <a:chOff x="3470" y="1568"/>
              <a:chExt cx="66" cy="372"/>
            </a:xfrm>
          </p:grpSpPr>
          <p:sp>
            <p:nvSpPr>
              <p:cNvPr id="28977" name="Line 27"/>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978" name="Freeform 28"/>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979" name="Freeform 29"/>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80" name="Freeform 30"/>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981" name="Freeform 31"/>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82" name="Line 32"/>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983" name="Freeform 33"/>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984" name="Freeform 34"/>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85" name="Freeform 35"/>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986" name="Freeform 36"/>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grpSp>
          <p:nvGrpSpPr>
            <p:cNvPr id="28699" name="Group 37"/>
            <p:cNvGrpSpPr/>
            <p:nvPr/>
          </p:nvGrpSpPr>
          <p:grpSpPr>
            <a:xfrm>
              <a:off x="4992" y="1692"/>
              <a:ext cx="64" cy="424"/>
              <a:chOff x="5565" y="1570"/>
              <a:chExt cx="64" cy="424"/>
            </a:xfrm>
          </p:grpSpPr>
          <p:sp>
            <p:nvSpPr>
              <p:cNvPr id="28968" name="Line 38"/>
              <p:cNvSpPr/>
              <p:nvPr/>
            </p:nvSpPr>
            <p:spPr>
              <a:xfrm flipV="1">
                <a:off x="5598" y="1682"/>
                <a:ext cx="1" cy="300"/>
              </a:xfrm>
              <a:prstGeom prst="line">
                <a:avLst/>
              </a:prstGeom>
              <a:ln w="0" cap="flat" cmpd="sng">
                <a:solidFill>
                  <a:srgbClr val="941CAC"/>
                </a:solidFill>
                <a:prstDash val="solid"/>
                <a:headEnd type="none" w="med" len="med"/>
                <a:tailEnd type="none" w="med" len="med"/>
              </a:ln>
            </p:spPr>
          </p:sp>
          <p:sp>
            <p:nvSpPr>
              <p:cNvPr id="28969" name="Freeform 39"/>
              <p:cNvSpPr/>
              <p:nvPr/>
            </p:nvSpPr>
            <p:spPr>
              <a:xfrm>
                <a:off x="5565" y="1570"/>
                <a:ext cx="61" cy="121"/>
              </a:xfrm>
              <a:custGeom>
                <a:avLst/>
                <a:gdLst>
                  <a:gd name="txL" fmla="*/ 0 w 61"/>
                  <a:gd name="txT" fmla="*/ 0 h 121"/>
                  <a:gd name="txR" fmla="*/ 61 w 61"/>
                  <a:gd name="txB" fmla="*/ 121 h 121"/>
                </a:gdLst>
                <a:ahLst/>
                <a:cxnLst>
                  <a:cxn ang="0">
                    <a:pos x="0" y="121"/>
                  </a:cxn>
                  <a:cxn ang="0">
                    <a:pos x="30" y="0"/>
                  </a:cxn>
                  <a:cxn ang="0">
                    <a:pos x="61" y="121"/>
                  </a:cxn>
                  <a:cxn ang="0">
                    <a:pos x="0" y="121"/>
                  </a:cxn>
                </a:cxnLst>
                <a:rect l="txL" t="txT" r="txR" b="txB"/>
                <a:pathLst>
                  <a:path w="61" h="121">
                    <a:moveTo>
                      <a:pt x="0" y="121"/>
                    </a:moveTo>
                    <a:lnTo>
                      <a:pt x="30" y="0"/>
                    </a:lnTo>
                    <a:lnTo>
                      <a:pt x="61" y="121"/>
                    </a:lnTo>
                    <a:lnTo>
                      <a:pt x="0" y="121"/>
                    </a:lnTo>
                    <a:close/>
                  </a:path>
                </a:pathLst>
              </a:custGeom>
              <a:solidFill>
                <a:srgbClr val="941CAC">
                  <a:alpha val="100000"/>
                </a:srgbClr>
              </a:solidFill>
              <a:ln w="9525">
                <a:noFill/>
              </a:ln>
            </p:spPr>
            <p:txBody>
              <a:bodyPr/>
              <a:p>
                <a:endParaRPr lang="zh-CN" altLang="en-US"/>
              </a:p>
            </p:txBody>
          </p:sp>
          <p:sp>
            <p:nvSpPr>
              <p:cNvPr id="28970" name="Freeform 40"/>
              <p:cNvSpPr/>
              <p:nvPr/>
            </p:nvSpPr>
            <p:spPr>
              <a:xfrm>
                <a:off x="5565" y="1570"/>
                <a:ext cx="61" cy="121"/>
              </a:xfrm>
              <a:custGeom>
                <a:avLst/>
                <a:gdLst>
                  <a:gd name="txL" fmla="*/ 0 w 61"/>
                  <a:gd name="txT" fmla="*/ 0 h 121"/>
                  <a:gd name="txR" fmla="*/ 61 w 61"/>
                  <a:gd name="txB" fmla="*/ 121 h 121"/>
                </a:gdLst>
                <a:ahLst/>
                <a:cxnLst>
                  <a:cxn ang="0">
                    <a:pos x="0" y="121"/>
                  </a:cxn>
                  <a:cxn ang="0">
                    <a:pos x="30" y="0"/>
                  </a:cxn>
                  <a:cxn ang="0">
                    <a:pos x="61" y="121"/>
                  </a:cxn>
                  <a:cxn ang="0">
                    <a:pos x="0" y="121"/>
                  </a:cxn>
                </a:cxnLst>
                <a:rect l="txL" t="txT" r="txR" b="txB"/>
                <a:pathLst>
                  <a:path w="61" h="121">
                    <a:moveTo>
                      <a:pt x="0" y="121"/>
                    </a:moveTo>
                    <a:lnTo>
                      <a:pt x="30" y="0"/>
                    </a:lnTo>
                    <a:lnTo>
                      <a:pt x="61" y="121"/>
                    </a:lnTo>
                    <a:lnTo>
                      <a:pt x="0" y="121"/>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71" name="Freeform 41"/>
              <p:cNvSpPr/>
              <p:nvPr/>
            </p:nvSpPr>
            <p:spPr>
              <a:xfrm>
                <a:off x="5568" y="1872"/>
                <a:ext cx="61" cy="122"/>
              </a:xfrm>
              <a:custGeom>
                <a:avLst/>
                <a:gdLst>
                  <a:gd name="txL" fmla="*/ 0 w 61"/>
                  <a:gd name="txT" fmla="*/ 0 h 122"/>
                  <a:gd name="txR" fmla="*/ 61 w 61"/>
                  <a:gd name="txB" fmla="*/ 122 h 122"/>
                </a:gdLst>
                <a:ahLst/>
                <a:cxnLst>
                  <a:cxn ang="0">
                    <a:pos x="61" y="0"/>
                  </a:cxn>
                  <a:cxn ang="0">
                    <a:pos x="30" y="122"/>
                  </a:cxn>
                  <a:cxn ang="0">
                    <a:pos x="0" y="0"/>
                  </a:cxn>
                  <a:cxn ang="0">
                    <a:pos x="61" y="0"/>
                  </a:cxn>
                </a:cxnLst>
                <a:rect l="txL" t="txT" r="txR" b="txB"/>
                <a:pathLst>
                  <a:path w="61" h="122">
                    <a:moveTo>
                      <a:pt x="61" y="0"/>
                    </a:moveTo>
                    <a:lnTo>
                      <a:pt x="30" y="122"/>
                    </a:lnTo>
                    <a:lnTo>
                      <a:pt x="0" y="0"/>
                    </a:lnTo>
                    <a:lnTo>
                      <a:pt x="61" y="0"/>
                    </a:lnTo>
                    <a:close/>
                  </a:path>
                </a:pathLst>
              </a:custGeom>
              <a:solidFill>
                <a:srgbClr val="941CAC">
                  <a:alpha val="100000"/>
                </a:srgbClr>
              </a:solidFill>
              <a:ln w="9525">
                <a:noFill/>
              </a:ln>
            </p:spPr>
            <p:txBody>
              <a:bodyPr/>
              <a:p>
                <a:endParaRPr lang="zh-CN" altLang="en-US"/>
              </a:p>
            </p:txBody>
          </p:sp>
          <p:sp>
            <p:nvSpPr>
              <p:cNvPr id="28972" name="Freeform 42"/>
              <p:cNvSpPr/>
              <p:nvPr/>
            </p:nvSpPr>
            <p:spPr>
              <a:xfrm>
                <a:off x="5568" y="1872"/>
                <a:ext cx="61" cy="122"/>
              </a:xfrm>
              <a:custGeom>
                <a:avLst/>
                <a:gdLst>
                  <a:gd name="txL" fmla="*/ 0 w 61"/>
                  <a:gd name="txT" fmla="*/ 0 h 122"/>
                  <a:gd name="txR" fmla="*/ 61 w 61"/>
                  <a:gd name="txB" fmla="*/ 122 h 122"/>
                </a:gdLst>
                <a:ahLst/>
                <a:cxnLst>
                  <a:cxn ang="0">
                    <a:pos x="61" y="0"/>
                  </a:cxn>
                  <a:cxn ang="0">
                    <a:pos x="30" y="122"/>
                  </a:cxn>
                  <a:cxn ang="0">
                    <a:pos x="0" y="0"/>
                  </a:cxn>
                  <a:cxn ang="0">
                    <a:pos x="61" y="0"/>
                  </a:cxn>
                </a:cxnLst>
                <a:rect l="txL" t="txT" r="txR" b="txB"/>
                <a:pathLst>
                  <a:path w="61" h="122">
                    <a:moveTo>
                      <a:pt x="61" y="0"/>
                    </a:moveTo>
                    <a:lnTo>
                      <a:pt x="30" y="122"/>
                    </a:lnTo>
                    <a:lnTo>
                      <a:pt x="0" y="0"/>
                    </a:lnTo>
                    <a:lnTo>
                      <a:pt x="61"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73" name="Freeform 43"/>
              <p:cNvSpPr/>
              <p:nvPr/>
            </p:nvSpPr>
            <p:spPr>
              <a:xfrm>
                <a:off x="5565" y="1570"/>
                <a:ext cx="61" cy="121"/>
              </a:xfrm>
              <a:custGeom>
                <a:avLst/>
                <a:gdLst>
                  <a:gd name="txL" fmla="*/ 0 w 61"/>
                  <a:gd name="txT" fmla="*/ 0 h 121"/>
                  <a:gd name="txR" fmla="*/ 61 w 61"/>
                  <a:gd name="txB" fmla="*/ 121 h 121"/>
                </a:gdLst>
                <a:ahLst/>
                <a:cxnLst>
                  <a:cxn ang="0">
                    <a:pos x="0" y="121"/>
                  </a:cxn>
                  <a:cxn ang="0">
                    <a:pos x="30" y="0"/>
                  </a:cxn>
                  <a:cxn ang="0">
                    <a:pos x="61" y="121"/>
                  </a:cxn>
                  <a:cxn ang="0">
                    <a:pos x="0" y="121"/>
                  </a:cxn>
                </a:cxnLst>
                <a:rect l="txL" t="txT" r="txR" b="txB"/>
                <a:pathLst>
                  <a:path w="61" h="121">
                    <a:moveTo>
                      <a:pt x="0" y="121"/>
                    </a:moveTo>
                    <a:lnTo>
                      <a:pt x="30" y="0"/>
                    </a:lnTo>
                    <a:lnTo>
                      <a:pt x="61" y="121"/>
                    </a:lnTo>
                    <a:lnTo>
                      <a:pt x="0" y="121"/>
                    </a:lnTo>
                    <a:close/>
                  </a:path>
                </a:pathLst>
              </a:custGeom>
              <a:solidFill>
                <a:srgbClr val="941CAC">
                  <a:alpha val="100000"/>
                </a:srgbClr>
              </a:solidFill>
              <a:ln w="9525">
                <a:noFill/>
              </a:ln>
            </p:spPr>
            <p:txBody>
              <a:bodyPr/>
              <a:p>
                <a:endParaRPr lang="zh-CN" altLang="en-US"/>
              </a:p>
            </p:txBody>
          </p:sp>
          <p:sp>
            <p:nvSpPr>
              <p:cNvPr id="28974" name="Freeform 44"/>
              <p:cNvSpPr/>
              <p:nvPr/>
            </p:nvSpPr>
            <p:spPr>
              <a:xfrm>
                <a:off x="5565" y="1570"/>
                <a:ext cx="61" cy="121"/>
              </a:xfrm>
              <a:custGeom>
                <a:avLst/>
                <a:gdLst>
                  <a:gd name="txL" fmla="*/ 0 w 61"/>
                  <a:gd name="txT" fmla="*/ 0 h 121"/>
                  <a:gd name="txR" fmla="*/ 61 w 61"/>
                  <a:gd name="txB" fmla="*/ 121 h 121"/>
                </a:gdLst>
                <a:ahLst/>
                <a:cxnLst>
                  <a:cxn ang="0">
                    <a:pos x="0" y="121"/>
                  </a:cxn>
                  <a:cxn ang="0">
                    <a:pos x="30" y="0"/>
                  </a:cxn>
                  <a:cxn ang="0">
                    <a:pos x="61" y="121"/>
                  </a:cxn>
                  <a:cxn ang="0">
                    <a:pos x="0" y="121"/>
                  </a:cxn>
                </a:cxnLst>
                <a:rect l="txL" t="txT" r="txR" b="txB"/>
                <a:pathLst>
                  <a:path w="61" h="121">
                    <a:moveTo>
                      <a:pt x="0" y="121"/>
                    </a:moveTo>
                    <a:lnTo>
                      <a:pt x="30" y="0"/>
                    </a:lnTo>
                    <a:lnTo>
                      <a:pt x="61" y="121"/>
                    </a:lnTo>
                    <a:lnTo>
                      <a:pt x="0" y="121"/>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75" name="Freeform 45"/>
              <p:cNvSpPr/>
              <p:nvPr/>
            </p:nvSpPr>
            <p:spPr>
              <a:xfrm>
                <a:off x="5568" y="1872"/>
                <a:ext cx="61" cy="122"/>
              </a:xfrm>
              <a:custGeom>
                <a:avLst/>
                <a:gdLst>
                  <a:gd name="txL" fmla="*/ 0 w 61"/>
                  <a:gd name="txT" fmla="*/ 0 h 122"/>
                  <a:gd name="txR" fmla="*/ 61 w 61"/>
                  <a:gd name="txB" fmla="*/ 122 h 122"/>
                </a:gdLst>
                <a:ahLst/>
                <a:cxnLst>
                  <a:cxn ang="0">
                    <a:pos x="61" y="0"/>
                  </a:cxn>
                  <a:cxn ang="0">
                    <a:pos x="30" y="122"/>
                  </a:cxn>
                  <a:cxn ang="0">
                    <a:pos x="0" y="0"/>
                  </a:cxn>
                  <a:cxn ang="0">
                    <a:pos x="61" y="0"/>
                  </a:cxn>
                </a:cxnLst>
                <a:rect l="txL" t="txT" r="txR" b="txB"/>
                <a:pathLst>
                  <a:path w="61" h="122">
                    <a:moveTo>
                      <a:pt x="61" y="0"/>
                    </a:moveTo>
                    <a:lnTo>
                      <a:pt x="30" y="122"/>
                    </a:lnTo>
                    <a:lnTo>
                      <a:pt x="0" y="0"/>
                    </a:lnTo>
                    <a:lnTo>
                      <a:pt x="61" y="0"/>
                    </a:lnTo>
                    <a:close/>
                  </a:path>
                </a:pathLst>
              </a:custGeom>
              <a:solidFill>
                <a:srgbClr val="941CAC">
                  <a:alpha val="100000"/>
                </a:srgbClr>
              </a:solidFill>
              <a:ln w="9525">
                <a:noFill/>
              </a:ln>
            </p:spPr>
            <p:txBody>
              <a:bodyPr/>
              <a:p>
                <a:endParaRPr lang="zh-CN" altLang="en-US"/>
              </a:p>
            </p:txBody>
          </p:sp>
          <p:sp>
            <p:nvSpPr>
              <p:cNvPr id="28976" name="Freeform 46"/>
              <p:cNvSpPr/>
              <p:nvPr/>
            </p:nvSpPr>
            <p:spPr>
              <a:xfrm>
                <a:off x="5568" y="1872"/>
                <a:ext cx="61" cy="122"/>
              </a:xfrm>
              <a:custGeom>
                <a:avLst/>
                <a:gdLst>
                  <a:gd name="txL" fmla="*/ 0 w 61"/>
                  <a:gd name="txT" fmla="*/ 0 h 122"/>
                  <a:gd name="txR" fmla="*/ 61 w 61"/>
                  <a:gd name="txB" fmla="*/ 122 h 122"/>
                </a:gdLst>
                <a:ahLst/>
                <a:cxnLst>
                  <a:cxn ang="0">
                    <a:pos x="61" y="0"/>
                  </a:cxn>
                  <a:cxn ang="0">
                    <a:pos x="30" y="122"/>
                  </a:cxn>
                  <a:cxn ang="0">
                    <a:pos x="0" y="0"/>
                  </a:cxn>
                  <a:cxn ang="0">
                    <a:pos x="61" y="0"/>
                  </a:cxn>
                </a:cxnLst>
                <a:rect l="txL" t="txT" r="txR" b="txB"/>
                <a:pathLst>
                  <a:path w="61" h="122">
                    <a:moveTo>
                      <a:pt x="61" y="0"/>
                    </a:moveTo>
                    <a:lnTo>
                      <a:pt x="30" y="122"/>
                    </a:lnTo>
                    <a:lnTo>
                      <a:pt x="0" y="0"/>
                    </a:lnTo>
                    <a:lnTo>
                      <a:pt x="61"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sp>
          <p:nvSpPr>
            <p:cNvPr id="28700" name="Line 47"/>
            <p:cNvSpPr/>
            <p:nvPr/>
          </p:nvSpPr>
          <p:spPr>
            <a:xfrm flipV="1">
              <a:off x="3312" y="2124"/>
              <a:ext cx="1" cy="305"/>
            </a:xfrm>
            <a:prstGeom prst="line">
              <a:avLst/>
            </a:prstGeom>
            <a:ln w="0" cap="flat" cmpd="sng">
              <a:solidFill>
                <a:srgbClr val="941CAC"/>
              </a:solidFill>
              <a:prstDash val="solid"/>
              <a:headEnd type="none" w="med" len="med"/>
              <a:tailEnd type="none" w="med" len="med"/>
            </a:ln>
          </p:spPr>
        </p:sp>
        <p:sp>
          <p:nvSpPr>
            <p:cNvPr id="28701" name="Line 48"/>
            <p:cNvSpPr/>
            <p:nvPr/>
          </p:nvSpPr>
          <p:spPr>
            <a:xfrm>
              <a:off x="2973" y="2045"/>
              <a:ext cx="1" cy="450"/>
            </a:xfrm>
            <a:prstGeom prst="line">
              <a:avLst/>
            </a:prstGeom>
            <a:ln w="0" cap="flat" cmpd="sng">
              <a:solidFill>
                <a:srgbClr val="941CAC"/>
              </a:solidFill>
              <a:prstDash val="solid"/>
              <a:headEnd type="none" w="med" len="med"/>
              <a:tailEnd type="none" w="med" len="med"/>
            </a:ln>
          </p:spPr>
        </p:sp>
        <p:sp>
          <p:nvSpPr>
            <p:cNvPr id="28702" name="Line 49"/>
            <p:cNvSpPr/>
            <p:nvPr/>
          </p:nvSpPr>
          <p:spPr>
            <a:xfrm>
              <a:off x="4224" y="2124"/>
              <a:ext cx="1" cy="294"/>
            </a:xfrm>
            <a:prstGeom prst="line">
              <a:avLst/>
            </a:prstGeom>
            <a:ln w="0" cap="flat" cmpd="sng">
              <a:solidFill>
                <a:srgbClr val="941CAC"/>
              </a:solidFill>
              <a:prstDash val="solid"/>
              <a:headEnd type="none" w="med" len="med"/>
              <a:tailEnd type="none" w="med" len="med"/>
            </a:ln>
          </p:spPr>
        </p:sp>
        <p:sp>
          <p:nvSpPr>
            <p:cNvPr id="28703" name="Line 50"/>
            <p:cNvSpPr/>
            <p:nvPr/>
          </p:nvSpPr>
          <p:spPr>
            <a:xfrm>
              <a:off x="4800" y="2124"/>
              <a:ext cx="1" cy="294"/>
            </a:xfrm>
            <a:prstGeom prst="line">
              <a:avLst/>
            </a:prstGeom>
            <a:ln w="0" cap="flat" cmpd="sng">
              <a:solidFill>
                <a:srgbClr val="941CAC"/>
              </a:solidFill>
              <a:prstDash val="solid"/>
              <a:headEnd type="none" w="med" len="med"/>
              <a:tailEnd type="none" w="med" len="med"/>
            </a:ln>
          </p:spPr>
        </p:sp>
        <p:sp>
          <p:nvSpPr>
            <p:cNvPr id="28704" name="Freeform 51"/>
            <p:cNvSpPr/>
            <p:nvPr/>
          </p:nvSpPr>
          <p:spPr>
            <a:xfrm>
              <a:off x="1200" y="1212"/>
              <a:ext cx="3888" cy="681"/>
            </a:xfrm>
            <a:custGeom>
              <a:avLst/>
              <a:gdLst>
                <a:gd name="txL" fmla="*/ 0 w 3696"/>
                <a:gd name="txT" fmla="*/ 0 h 681"/>
                <a:gd name="txR" fmla="*/ 3696 w 3696"/>
                <a:gd name="txB" fmla="*/ 681 h 681"/>
              </a:gdLst>
              <a:ahLst/>
              <a:cxnLst>
                <a:cxn ang="0">
                  <a:pos x="0" y="0"/>
                </a:cxn>
                <a:cxn ang="0">
                  <a:pos x="1962" y="188"/>
                </a:cxn>
                <a:cxn ang="0">
                  <a:pos x="5007" y="190"/>
                </a:cxn>
                <a:cxn ang="0">
                  <a:pos x="5007" y="502"/>
                </a:cxn>
                <a:cxn ang="0">
                  <a:pos x="1962" y="500"/>
                </a:cxn>
                <a:cxn ang="0">
                  <a:pos x="0" y="681"/>
                </a:cxn>
                <a:cxn ang="0">
                  <a:pos x="0" y="0"/>
                </a:cxn>
                <a:cxn ang="0">
                  <a:pos x="0" y="0"/>
                </a:cxn>
              </a:cxnLst>
              <a:rect l="txL" t="txT" r="txR" b="txB"/>
              <a:pathLst>
                <a:path w="3696" h="681">
                  <a:moveTo>
                    <a:pt x="0" y="0"/>
                  </a:moveTo>
                  <a:lnTo>
                    <a:pt x="1448" y="188"/>
                  </a:lnTo>
                  <a:lnTo>
                    <a:pt x="3696" y="190"/>
                  </a:lnTo>
                  <a:lnTo>
                    <a:pt x="3696" y="502"/>
                  </a:lnTo>
                  <a:lnTo>
                    <a:pt x="1448" y="500"/>
                  </a:lnTo>
                  <a:lnTo>
                    <a:pt x="0" y="681"/>
                  </a:lnTo>
                  <a:lnTo>
                    <a:pt x="0" y="0"/>
                  </a:lnTo>
                  <a:close/>
                </a:path>
              </a:pathLst>
            </a:custGeom>
            <a:solidFill>
              <a:srgbClr val="8888FF">
                <a:alpha val="100000"/>
              </a:srgbClr>
            </a:solidFill>
            <a:ln w="9525" cap="flat" cmpd="sng">
              <a:solidFill>
                <a:srgbClr val="800080">
                  <a:alpha val="100000"/>
                </a:srgbClr>
              </a:solidFill>
              <a:prstDash val="solid"/>
              <a:round/>
              <a:headEnd type="none" w="med" len="med"/>
              <a:tailEnd type="none" w="med" len="med"/>
            </a:ln>
          </p:spPr>
          <p:txBody>
            <a:bodyPr/>
            <a:p>
              <a:endParaRPr lang="zh-CN" altLang="en-US"/>
            </a:p>
          </p:txBody>
        </p:sp>
        <p:sp>
          <p:nvSpPr>
            <p:cNvPr id="28705" name="Line 52"/>
            <p:cNvSpPr/>
            <p:nvPr/>
          </p:nvSpPr>
          <p:spPr>
            <a:xfrm flipV="1">
              <a:off x="2688" y="1392"/>
              <a:ext cx="0" cy="336"/>
            </a:xfrm>
            <a:prstGeom prst="line">
              <a:avLst/>
            </a:prstGeom>
            <a:ln w="0" cap="flat" cmpd="sng">
              <a:solidFill>
                <a:srgbClr val="941CAC"/>
              </a:solidFill>
              <a:prstDash val="solid"/>
              <a:headEnd type="none" w="med" len="med"/>
              <a:tailEnd type="none" w="med" len="med"/>
            </a:ln>
          </p:spPr>
        </p:sp>
        <p:sp>
          <p:nvSpPr>
            <p:cNvPr id="28706" name="Freeform 53"/>
            <p:cNvSpPr/>
            <p:nvPr/>
          </p:nvSpPr>
          <p:spPr>
            <a:xfrm>
              <a:off x="1446" y="1252"/>
              <a:ext cx="1" cy="615"/>
            </a:xfrm>
            <a:custGeom>
              <a:avLst/>
              <a:gdLst>
                <a:gd name="txL" fmla="*/ 0 w 1"/>
                <a:gd name="txT" fmla="*/ 0 h 615"/>
                <a:gd name="txR" fmla="*/ 1 w 1"/>
                <a:gd name="txB" fmla="*/ 615 h 615"/>
              </a:gdLst>
              <a:ahLst/>
              <a:cxnLst>
                <a:cxn ang="0">
                  <a:pos x="0" y="615"/>
                </a:cxn>
                <a:cxn ang="0">
                  <a:pos x="0" y="0"/>
                </a:cxn>
              </a:cxnLst>
              <a:rect l="txL" t="txT" r="txR" b="txB"/>
              <a:pathLst>
                <a:path w="1" h="615">
                  <a:moveTo>
                    <a:pt x="0" y="615"/>
                  </a:moveTo>
                  <a:lnTo>
                    <a:pt x="0" y="0"/>
                  </a:lnTo>
                </a:path>
              </a:pathLst>
            </a:custGeom>
            <a:solidFill>
              <a:srgbClr val="FFFFFF">
                <a:alpha val="100000"/>
              </a:srgbClr>
            </a:solid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707" name="Line 54"/>
            <p:cNvSpPr/>
            <p:nvPr/>
          </p:nvSpPr>
          <p:spPr>
            <a:xfrm flipV="1">
              <a:off x="1737" y="1285"/>
              <a:ext cx="0" cy="528"/>
            </a:xfrm>
            <a:prstGeom prst="line">
              <a:avLst/>
            </a:prstGeom>
            <a:ln w="0" cap="flat" cmpd="sng">
              <a:solidFill>
                <a:srgbClr val="941CAC"/>
              </a:solidFill>
              <a:prstDash val="solid"/>
              <a:headEnd type="none" w="med" len="med"/>
              <a:tailEnd type="none" w="med" len="med"/>
            </a:ln>
          </p:spPr>
        </p:sp>
        <p:sp>
          <p:nvSpPr>
            <p:cNvPr id="28708" name="Line 55"/>
            <p:cNvSpPr/>
            <p:nvPr/>
          </p:nvSpPr>
          <p:spPr>
            <a:xfrm flipV="1">
              <a:off x="2025" y="1321"/>
              <a:ext cx="0" cy="480"/>
            </a:xfrm>
            <a:prstGeom prst="line">
              <a:avLst/>
            </a:prstGeom>
            <a:ln w="0" cap="flat" cmpd="sng">
              <a:solidFill>
                <a:srgbClr val="941CAC"/>
              </a:solidFill>
              <a:prstDash val="solid"/>
              <a:headEnd type="none" w="med" len="med"/>
              <a:tailEnd type="none" w="med" len="med"/>
            </a:ln>
          </p:spPr>
        </p:sp>
        <p:sp>
          <p:nvSpPr>
            <p:cNvPr id="28709" name="Line 56"/>
            <p:cNvSpPr/>
            <p:nvPr/>
          </p:nvSpPr>
          <p:spPr>
            <a:xfrm flipV="1">
              <a:off x="2361" y="1357"/>
              <a:ext cx="0" cy="384"/>
            </a:xfrm>
            <a:prstGeom prst="line">
              <a:avLst/>
            </a:prstGeom>
            <a:ln w="0" cap="flat" cmpd="sng">
              <a:solidFill>
                <a:srgbClr val="941CAC"/>
              </a:solidFill>
              <a:prstDash val="solid"/>
              <a:headEnd type="none" w="med" len="med"/>
              <a:tailEnd type="none" w="med" len="med"/>
            </a:ln>
          </p:spPr>
        </p:sp>
        <p:sp>
          <p:nvSpPr>
            <p:cNvPr id="28710" name="Rectangle 57"/>
            <p:cNvSpPr/>
            <p:nvPr/>
          </p:nvSpPr>
          <p:spPr>
            <a:xfrm>
              <a:off x="1209" y="1429"/>
              <a:ext cx="253" cy="250"/>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理解市场</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711" name="Rectangle 58"/>
            <p:cNvSpPr/>
            <p:nvPr/>
          </p:nvSpPr>
          <p:spPr>
            <a:xfrm>
              <a:off x="1497" y="1429"/>
              <a:ext cx="240" cy="250"/>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市场细分</a:t>
              </a:r>
              <a:endParaRPr lang="zh-CN" altLang="en-US" sz="1300" dirty="0">
                <a:solidFill>
                  <a:srgbClr val="000000"/>
                </a:solidFill>
                <a:latin typeface="宋体" panose="02010600030101010101" pitchFamily="2" charset="-122"/>
                <a:ea typeface="宋体" panose="02010600030101010101" pitchFamily="2" charset="-122"/>
              </a:endParaRPr>
            </a:p>
          </p:txBody>
        </p:sp>
        <p:grpSp>
          <p:nvGrpSpPr>
            <p:cNvPr id="28712" name="Group 59"/>
            <p:cNvGrpSpPr/>
            <p:nvPr/>
          </p:nvGrpSpPr>
          <p:grpSpPr>
            <a:xfrm>
              <a:off x="1506" y="1429"/>
              <a:ext cx="501" cy="323"/>
              <a:chOff x="2082" y="1321"/>
              <a:chExt cx="501" cy="323"/>
            </a:xfrm>
          </p:grpSpPr>
          <p:sp>
            <p:nvSpPr>
              <p:cNvPr id="28966" name="Rectangle 60"/>
              <p:cNvSpPr/>
              <p:nvPr/>
            </p:nvSpPr>
            <p:spPr>
              <a:xfrm>
                <a:off x="2361" y="1321"/>
                <a:ext cx="222" cy="250"/>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组合分析</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967" name="Rectangle 61"/>
              <p:cNvSpPr/>
              <p:nvPr/>
            </p:nvSpPr>
            <p:spPr>
              <a:xfrm>
                <a:off x="2082" y="1414"/>
                <a:ext cx="0" cy="23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endParaRPr lang="zh-CN" altLang="zh-CN" b="0" dirty="0">
                  <a:latin typeface="Times New Roman" panose="02020603050405020304" pitchFamily="18" charset="0"/>
                  <a:ea typeface="宋体" panose="02010600030101010101" pitchFamily="2" charset="-122"/>
                </a:endParaRPr>
              </a:p>
            </p:txBody>
          </p:sp>
        </p:grpSp>
        <p:sp>
          <p:nvSpPr>
            <p:cNvPr id="28713" name="Rectangle 62"/>
            <p:cNvSpPr/>
            <p:nvPr/>
          </p:nvSpPr>
          <p:spPr>
            <a:xfrm>
              <a:off x="2073" y="1333"/>
              <a:ext cx="288" cy="424"/>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制定细分市场策略及计划</a:t>
              </a:r>
              <a:endParaRPr lang="zh-CN" altLang="en-US" sz="1100" dirty="0">
                <a:solidFill>
                  <a:srgbClr val="000000"/>
                </a:solidFill>
                <a:latin typeface="宋体" panose="02010600030101010101" pitchFamily="2" charset="-122"/>
                <a:ea typeface="宋体" panose="02010600030101010101" pitchFamily="2" charset="-122"/>
              </a:endParaRPr>
            </a:p>
          </p:txBody>
        </p:sp>
        <p:sp>
          <p:nvSpPr>
            <p:cNvPr id="28714" name="Rectangle 63"/>
            <p:cNvSpPr/>
            <p:nvPr/>
          </p:nvSpPr>
          <p:spPr>
            <a:xfrm>
              <a:off x="2361" y="1381"/>
              <a:ext cx="301" cy="318"/>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调整</a:t>
              </a:r>
              <a:r>
                <a:rPr lang="en-US" altLang="zh-CN" sz="1100" dirty="0">
                  <a:solidFill>
                    <a:srgbClr val="000000"/>
                  </a:solidFill>
                  <a:latin typeface="宋体" panose="02010600030101010101" pitchFamily="2" charset="-122"/>
                  <a:ea typeface="宋体" panose="02010600030101010101" pitchFamily="2" charset="-122"/>
                </a:rPr>
                <a:t>/</a:t>
              </a:r>
              <a:r>
                <a:rPr lang="zh-CN" altLang="en-US" sz="1100" dirty="0">
                  <a:solidFill>
                    <a:srgbClr val="000000"/>
                  </a:solidFill>
                  <a:latin typeface="宋体" panose="02010600030101010101" pitchFamily="2" charset="-122"/>
                  <a:ea typeface="宋体" panose="02010600030101010101" pitchFamily="2" charset="-122"/>
                </a:rPr>
                <a:t>优化业务计划</a:t>
              </a:r>
              <a:endParaRPr lang="zh-CN" altLang="en-US" sz="1100" dirty="0">
                <a:solidFill>
                  <a:srgbClr val="000000"/>
                </a:solidFill>
                <a:latin typeface="宋体" panose="02010600030101010101" pitchFamily="2" charset="-122"/>
                <a:ea typeface="宋体" panose="02010600030101010101" pitchFamily="2" charset="-122"/>
              </a:endParaRPr>
            </a:p>
          </p:txBody>
        </p:sp>
        <p:sp>
          <p:nvSpPr>
            <p:cNvPr id="28715" name="Rectangle 64"/>
            <p:cNvSpPr/>
            <p:nvPr/>
          </p:nvSpPr>
          <p:spPr>
            <a:xfrm>
              <a:off x="3044" y="1487"/>
              <a:ext cx="1144"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管理细分市场并评估绩效</a:t>
              </a:r>
              <a:endParaRPr lang="zh-CN" altLang="en-US" b="0" dirty="0">
                <a:latin typeface="Times New Roman" panose="02020603050405020304" pitchFamily="18" charset="0"/>
                <a:ea typeface="宋体" panose="02010600030101010101" pitchFamily="2" charset="-122"/>
              </a:endParaRPr>
            </a:p>
          </p:txBody>
        </p:sp>
        <p:sp>
          <p:nvSpPr>
            <p:cNvPr id="28716" name="Line 65"/>
            <p:cNvSpPr/>
            <p:nvPr/>
          </p:nvSpPr>
          <p:spPr>
            <a:xfrm>
              <a:off x="1092" y="1285"/>
              <a:ext cx="99" cy="1"/>
            </a:xfrm>
            <a:prstGeom prst="line">
              <a:avLst/>
            </a:prstGeom>
            <a:ln w="0" cap="flat" cmpd="sng">
              <a:solidFill>
                <a:srgbClr val="941CAC"/>
              </a:solidFill>
              <a:prstDash val="solid"/>
              <a:headEnd type="none" w="med" len="med"/>
              <a:tailEnd type="none" w="med" len="med"/>
            </a:ln>
          </p:spPr>
        </p:sp>
        <p:sp>
          <p:nvSpPr>
            <p:cNvPr id="28717" name="Freeform 66"/>
            <p:cNvSpPr/>
            <p:nvPr/>
          </p:nvSpPr>
          <p:spPr>
            <a:xfrm>
              <a:off x="1080" y="1254"/>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solidFill>
              <a:srgbClr val="941CAC">
                <a:alpha val="100000"/>
              </a:srgbClr>
            </a:solidFill>
            <a:ln w="9525">
              <a:noFill/>
            </a:ln>
          </p:spPr>
          <p:txBody>
            <a:bodyPr/>
            <a:p>
              <a:endParaRPr lang="zh-CN" altLang="en-US"/>
            </a:p>
          </p:txBody>
        </p:sp>
        <p:sp>
          <p:nvSpPr>
            <p:cNvPr id="28718" name="Freeform 67"/>
            <p:cNvSpPr/>
            <p:nvPr/>
          </p:nvSpPr>
          <p:spPr>
            <a:xfrm>
              <a:off x="1080" y="1254"/>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719" name="Line 68"/>
            <p:cNvSpPr/>
            <p:nvPr/>
          </p:nvSpPr>
          <p:spPr>
            <a:xfrm>
              <a:off x="1092" y="1436"/>
              <a:ext cx="99" cy="1"/>
            </a:xfrm>
            <a:prstGeom prst="line">
              <a:avLst/>
            </a:prstGeom>
            <a:ln w="0" cap="flat" cmpd="sng">
              <a:solidFill>
                <a:srgbClr val="941CAC"/>
              </a:solidFill>
              <a:prstDash val="solid"/>
              <a:headEnd type="none" w="med" len="med"/>
              <a:tailEnd type="none" w="med" len="med"/>
            </a:ln>
          </p:spPr>
        </p:sp>
        <p:sp>
          <p:nvSpPr>
            <p:cNvPr id="28720" name="Freeform 69"/>
            <p:cNvSpPr/>
            <p:nvPr/>
          </p:nvSpPr>
          <p:spPr>
            <a:xfrm>
              <a:off x="1080" y="140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solidFill>
              <a:srgbClr val="941CAC">
                <a:alpha val="100000"/>
              </a:srgbClr>
            </a:solidFill>
            <a:ln w="9525">
              <a:noFill/>
            </a:ln>
          </p:spPr>
          <p:txBody>
            <a:bodyPr/>
            <a:p>
              <a:endParaRPr lang="zh-CN" altLang="en-US"/>
            </a:p>
          </p:txBody>
        </p:sp>
        <p:sp>
          <p:nvSpPr>
            <p:cNvPr id="28721" name="Freeform 70"/>
            <p:cNvSpPr/>
            <p:nvPr/>
          </p:nvSpPr>
          <p:spPr>
            <a:xfrm>
              <a:off x="1080" y="140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722" name="Line 71"/>
            <p:cNvSpPr/>
            <p:nvPr/>
          </p:nvSpPr>
          <p:spPr>
            <a:xfrm>
              <a:off x="1092" y="1621"/>
              <a:ext cx="99" cy="1"/>
            </a:xfrm>
            <a:prstGeom prst="line">
              <a:avLst/>
            </a:prstGeom>
            <a:ln w="0" cap="flat" cmpd="sng">
              <a:solidFill>
                <a:srgbClr val="941CAC"/>
              </a:solidFill>
              <a:prstDash val="solid"/>
              <a:headEnd type="none" w="med" len="med"/>
              <a:tailEnd type="none" w="med" len="med"/>
            </a:ln>
          </p:spPr>
        </p:sp>
        <p:sp>
          <p:nvSpPr>
            <p:cNvPr id="28723" name="Freeform 72"/>
            <p:cNvSpPr/>
            <p:nvPr/>
          </p:nvSpPr>
          <p:spPr>
            <a:xfrm>
              <a:off x="1080" y="1590"/>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solidFill>
              <a:srgbClr val="941CAC">
                <a:alpha val="100000"/>
              </a:srgbClr>
            </a:solidFill>
            <a:ln w="9525">
              <a:noFill/>
            </a:ln>
          </p:spPr>
          <p:txBody>
            <a:bodyPr/>
            <a:p>
              <a:endParaRPr lang="zh-CN" altLang="en-US"/>
            </a:p>
          </p:txBody>
        </p:sp>
        <p:sp>
          <p:nvSpPr>
            <p:cNvPr id="28724" name="Freeform 73"/>
            <p:cNvSpPr/>
            <p:nvPr/>
          </p:nvSpPr>
          <p:spPr>
            <a:xfrm>
              <a:off x="1080" y="1590"/>
              <a:ext cx="123" cy="61"/>
            </a:xfrm>
            <a:custGeom>
              <a:avLst/>
              <a:gdLst>
                <a:gd name="txL" fmla="*/ 0 w 123"/>
                <a:gd name="txT" fmla="*/ 0 h 61"/>
                <a:gd name="txR" fmla="*/ 123 w 123"/>
                <a:gd name="txB" fmla="*/ 61 h 61"/>
              </a:gdLst>
              <a:ahLst/>
              <a:cxnLst>
                <a:cxn ang="0">
                  <a:pos x="0" y="0"/>
                </a:cxn>
                <a:cxn ang="0">
                  <a:pos x="123" y="31"/>
                </a:cxn>
                <a:cxn ang="0">
                  <a:pos x="0" y="61"/>
                </a:cxn>
                <a:cxn ang="0">
                  <a:pos x="0" y="0"/>
                </a:cxn>
              </a:cxnLst>
              <a:rect l="txL" t="txT" r="txR" b="txB"/>
              <a:pathLst>
                <a:path w="123" h="61">
                  <a:moveTo>
                    <a:pt x="0" y="0"/>
                  </a:moveTo>
                  <a:lnTo>
                    <a:pt x="123" y="31"/>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725" name="Line 74"/>
            <p:cNvSpPr/>
            <p:nvPr/>
          </p:nvSpPr>
          <p:spPr>
            <a:xfrm>
              <a:off x="1092" y="1786"/>
              <a:ext cx="99" cy="1"/>
            </a:xfrm>
            <a:prstGeom prst="line">
              <a:avLst/>
            </a:prstGeom>
            <a:ln w="0" cap="flat" cmpd="sng">
              <a:solidFill>
                <a:srgbClr val="941CAC"/>
              </a:solidFill>
              <a:prstDash val="solid"/>
              <a:headEnd type="none" w="med" len="med"/>
              <a:tailEnd type="none" w="med" len="med"/>
            </a:ln>
          </p:spPr>
        </p:sp>
        <p:sp>
          <p:nvSpPr>
            <p:cNvPr id="28726" name="Freeform 75"/>
            <p:cNvSpPr/>
            <p:nvPr/>
          </p:nvSpPr>
          <p:spPr>
            <a:xfrm>
              <a:off x="1080" y="175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solidFill>
              <a:srgbClr val="941CAC">
                <a:alpha val="100000"/>
              </a:srgbClr>
            </a:solidFill>
            <a:ln w="9525">
              <a:noFill/>
            </a:ln>
          </p:spPr>
          <p:txBody>
            <a:bodyPr/>
            <a:p>
              <a:endParaRPr lang="zh-CN" altLang="en-US"/>
            </a:p>
          </p:txBody>
        </p:sp>
        <p:sp>
          <p:nvSpPr>
            <p:cNvPr id="28727" name="Freeform 76"/>
            <p:cNvSpPr/>
            <p:nvPr/>
          </p:nvSpPr>
          <p:spPr>
            <a:xfrm>
              <a:off x="1080" y="1756"/>
              <a:ext cx="123" cy="61"/>
            </a:xfrm>
            <a:custGeom>
              <a:avLst/>
              <a:gdLst>
                <a:gd name="txL" fmla="*/ 0 w 123"/>
                <a:gd name="txT" fmla="*/ 0 h 61"/>
                <a:gd name="txR" fmla="*/ 123 w 123"/>
                <a:gd name="txB" fmla="*/ 61 h 61"/>
              </a:gdLst>
              <a:ahLst/>
              <a:cxnLst>
                <a:cxn ang="0">
                  <a:pos x="0" y="0"/>
                </a:cxn>
                <a:cxn ang="0">
                  <a:pos x="123" y="30"/>
                </a:cxn>
                <a:cxn ang="0">
                  <a:pos x="0" y="61"/>
                </a:cxn>
                <a:cxn ang="0">
                  <a:pos x="0" y="0"/>
                </a:cxn>
              </a:cxnLst>
              <a:rect l="txL" t="txT" r="txR" b="txB"/>
              <a:pathLst>
                <a:path w="123" h="61">
                  <a:moveTo>
                    <a:pt x="0" y="0"/>
                  </a:moveTo>
                  <a:lnTo>
                    <a:pt x="123" y="30"/>
                  </a:lnTo>
                  <a:lnTo>
                    <a:pt x="0" y="61"/>
                  </a:lnTo>
                  <a:lnTo>
                    <a:pt x="0"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nvGrpSpPr>
            <p:cNvPr id="28728" name="Group 77"/>
            <p:cNvGrpSpPr/>
            <p:nvPr/>
          </p:nvGrpSpPr>
          <p:grpSpPr>
            <a:xfrm>
              <a:off x="4495" y="1692"/>
              <a:ext cx="65" cy="424"/>
              <a:chOff x="4992" y="1584"/>
              <a:chExt cx="65" cy="424"/>
            </a:xfrm>
          </p:grpSpPr>
          <p:sp>
            <p:nvSpPr>
              <p:cNvPr id="28956" name="Line 78"/>
              <p:cNvSpPr/>
              <p:nvPr/>
            </p:nvSpPr>
            <p:spPr>
              <a:xfrm flipV="1">
                <a:off x="5026" y="1696"/>
                <a:ext cx="1" cy="300"/>
              </a:xfrm>
              <a:prstGeom prst="line">
                <a:avLst/>
              </a:prstGeom>
              <a:ln w="0" cap="flat" cmpd="sng">
                <a:solidFill>
                  <a:srgbClr val="941CAC"/>
                </a:solidFill>
                <a:prstDash val="solid"/>
                <a:headEnd type="none" w="med" len="med"/>
                <a:tailEnd type="none" w="med" len="med"/>
              </a:ln>
            </p:spPr>
          </p:sp>
          <p:sp>
            <p:nvSpPr>
              <p:cNvPr id="28957" name="Freeform 79"/>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solidFill>
                <a:srgbClr val="941CAC">
                  <a:alpha val="100000"/>
                </a:srgbClr>
              </a:solidFill>
              <a:ln w="9525">
                <a:noFill/>
              </a:ln>
            </p:spPr>
            <p:txBody>
              <a:bodyPr/>
              <a:p>
                <a:endParaRPr lang="zh-CN" altLang="en-US"/>
              </a:p>
            </p:txBody>
          </p:sp>
          <p:sp>
            <p:nvSpPr>
              <p:cNvPr id="28958" name="Freeform 80"/>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59" name="Freeform 81"/>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solidFill>
                <a:srgbClr val="941CAC">
                  <a:alpha val="100000"/>
                </a:srgbClr>
              </a:solidFill>
              <a:ln w="9525">
                <a:noFill/>
              </a:ln>
            </p:spPr>
            <p:txBody>
              <a:bodyPr/>
              <a:p>
                <a:endParaRPr lang="zh-CN" altLang="en-US"/>
              </a:p>
            </p:txBody>
          </p:sp>
          <p:sp>
            <p:nvSpPr>
              <p:cNvPr id="28960" name="Freeform 82"/>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61" name="Line 83"/>
              <p:cNvSpPr/>
              <p:nvPr/>
            </p:nvSpPr>
            <p:spPr>
              <a:xfrm flipV="1">
                <a:off x="5026" y="1696"/>
                <a:ext cx="1" cy="300"/>
              </a:xfrm>
              <a:prstGeom prst="line">
                <a:avLst/>
              </a:prstGeom>
              <a:ln w="0" cap="flat" cmpd="sng">
                <a:solidFill>
                  <a:srgbClr val="941CAC"/>
                </a:solidFill>
                <a:prstDash val="solid"/>
                <a:headEnd type="none" w="med" len="med"/>
                <a:tailEnd type="none" w="med" len="med"/>
              </a:ln>
            </p:spPr>
          </p:sp>
          <p:sp>
            <p:nvSpPr>
              <p:cNvPr id="28962" name="Freeform 84"/>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solidFill>
                <a:srgbClr val="941CAC">
                  <a:alpha val="100000"/>
                </a:srgbClr>
              </a:solidFill>
              <a:ln w="9525">
                <a:noFill/>
              </a:ln>
            </p:spPr>
            <p:txBody>
              <a:bodyPr/>
              <a:p>
                <a:endParaRPr lang="zh-CN" altLang="en-US"/>
              </a:p>
            </p:txBody>
          </p:sp>
          <p:sp>
            <p:nvSpPr>
              <p:cNvPr id="28963" name="Freeform 85"/>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964" name="Freeform 86"/>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solidFill>
                <a:srgbClr val="941CAC">
                  <a:alpha val="100000"/>
                </a:srgbClr>
              </a:solidFill>
              <a:ln w="9525">
                <a:noFill/>
              </a:ln>
            </p:spPr>
            <p:txBody>
              <a:bodyPr/>
              <a:p>
                <a:endParaRPr lang="zh-CN" altLang="en-US"/>
              </a:p>
            </p:txBody>
          </p:sp>
          <p:sp>
            <p:nvSpPr>
              <p:cNvPr id="28965" name="Freeform 87"/>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sp>
          <p:nvSpPr>
            <p:cNvPr id="28729" name="Rectangle 88"/>
            <p:cNvSpPr/>
            <p:nvPr/>
          </p:nvSpPr>
          <p:spPr>
            <a:xfrm>
              <a:off x="4941" y="1149"/>
              <a:ext cx="147"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0" name="Rectangle 89"/>
            <p:cNvSpPr/>
            <p:nvPr/>
          </p:nvSpPr>
          <p:spPr>
            <a:xfrm>
              <a:off x="4941" y="1149"/>
              <a:ext cx="147"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1" name="Rectangle 90"/>
            <p:cNvSpPr/>
            <p:nvPr/>
          </p:nvSpPr>
          <p:spPr>
            <a:xfrm>
              <a:off x="4359" y="1148"/>
              <a:ext cx="149"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2" name="Rectangle 91"/>
            <p:cNvSpPr/>
            <p:nvPr/>
          </p:nvSpPr>
          <p:spPr>
            <a:xfrm>
              <a:off x="4359" y="1148"/>
              <a:ext cx="149"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3" name="Rectangle 92"/>
            <p:cNvSpPr/>
            <p:nvPr/>
          </p:nvSpPr>
          <p:spPr>
            <a:xfrm>
              <a:off x="3152" y="1148"/>
              <a:ext cx="147"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4" name="Rectangle 93"/>
            <p:cNvSpPr/>
            <p:nvPr/>
          </p:nvSpPr>
          <p:spPr>
            <a:xfrm>
              <a:off x="3152" y="1148"/>
              <a:ext cx="147"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5" name="Rectangle 94"/>
            <p:cNvSpPr/>
            <p:nvPr/>
          </p:nvSpPr>
          <p:spPr>
            <a:xfrm>
              <a:off x="2832" y="1148"/>
              <a:ext cx="149"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6" name="Rectangle 95"/>
            <p:cNvSpPr/>
            <p:nvPr/>
          </p:nvSpPr>
          <p:spPr>
            <a:xfrm>
              <a:off x="2832" y="1148"/>
              <a:ext cx="149"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37" name="Freeform 96"/>
            <p:cNvSpPr/>
            <p:nvPr/>
          </p:nvSpPr>
          <p:spPr>
            <a:xfrm>
              <a:off x="2870" y="1208"/>
              <a:ext cx="74" cy="52"/>
            </a:xfrm>
            <a:custGeom>
              <a:avLst/>
              <a:gdLst>
                <a:gd name="txL" fmla="*/ 0 w 74"/>
                <a:gd name="txT" fmla="*/ 0 h 52"/>
                <a:gd name="txR" fmla="*/ 74 w 74"/>
                <a:gd name="txB" fmla="*/ 52 h 52"/>
              </a:gdLst>
              <a:ahLst/>
              <a:cxnLst>
                <a:cxn ang="0">
                  <a:pos x="74" y="0"/>
                </a:cxn>
                <a:cxn ang="0">
                  <a:pos x="62" y="11"/>
                </a:cxn>
                <a:cxn ang="0">
                  <a:pos x="51" y="23"/>
                </a:cxn>
                <a:cxn ang="0">
                  <a:pos x="40" y="34"/>
                </a:cxn>
                <a:cxn ang="0">
                  <a:pos x="30"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50" y="10"/>
                </a:cxn>
                <a:cxn ang="0">
                  <a:pos x="58" y="0"/>
                </a:cxn>
                <a:cxn ang="0">
                  <a:pos x="74" y="0"/>
                </a:cxn>
              </a:cxnLst>
              <a:rect l="txL" t="txT" r="txR" b="txB"/>
              <a:pathLst>
                <a:path w="74" h="52">
                  <a:moveTo>
                    <a:pt x="74" y="0"/>
                  </a:moveTo>
                  <a:lnTo>
                    <a:pt x="62" y="11"/>
                  </a:lnTo>
                  <a:lnTo>
                    <a:pt x="51" y="23"/>
                  </a:lnTo>
                  <a:lnTo>
                    <a:pt x="40" y="34"/>
                  </a:lnTo>
                  <a:lnTo>
                    <a:pt x="30"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50" y="10"/>
                  </a:lnTo>
                  <a:lnTo>
                    <a:pt x="58" y="0"/>
                  </a:lnTo>
                  <a:lnTo>
                    <a:pt x="74"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38" name="Freeform 97"/>
            <p:cNvSpPr/>
            <p:nvPr/>
          </p:nvSpPr>
          <p:spPr>
            <a:xfrm>
              <a:off x="2870" y="1208"/>
              <a:ext cx="74" cy="52"/>
            </a:xfrm>
            <a:custGeom>
              <a:avLst/>
              <a:gdLst>
                <a:gd name="txL" fmla="*/ 0 w 74"/>
                <a:gd name="txT" fmla="*/ 0 h 52"/>
                <a:gd name="txR" fmla="*/ 74 w 74"/>
                <a:gd name="txB" fmla="*/ 52 h 52"/>
              </a:gdLst>
              <a:ahLst/>
              <a:cxnLst>
                <a:cxn ang="0">
                  <a:pos x="74" y="0"/>
                </a:cxn>
                <a:cxn ang="0">
                  <a:pos x="62" y="11"/>
                </a:cxn>
                <a:cxn ang="0">
                  <a:pos x="51" y="23"/>
                </a:cxn>
                <a:cxn ang="0">
                  <a:pos x="40" y="34"/>
                </a:cxn>
                <a:cxn ang="0">
                  <a:pos x="30"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50" y="10"/>
                </a:cxn>
                <a:cxn ang="0">
                  <a:pos x="58" y="0"/>
                </a:cxn>
                <a:cxn ang="0">
                  <a:pos x="74" y="0"/>
                </a:cxn>
              </a:cxnLst>
              <a:rect l="txL" t="txT" r="txR" b="txB"/>
              <a:pathLst>
                <a:path w="74" h="52">
                  <a:moveTo>
                    <a:pt x="74" y="0"/>
                  </a:moveTo>
                  <a:lnTo>
                    <a:pt x="62" y="11"/>
                  </a:lnTo>
                  <a:lnTo>
                    <a:pt x="51" y="23"/>
                  </a:lnTo>
                  <a:lnTo>
                    <a:pt x="40" y="34"/>
                  </a:lnTo>
                  <a:lnTo>
                    <a:pt x="30"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50" y="10"/>
                  </a:lnTo>
                  <a:lnTo>
                    <a:pt x="58" y="0"/>
                  </a:lnTo>
                  <a:lnTo>
                    <a:pt x="74"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39" name="Freeform 98"/>
            <p:cNvSpPr/>
            <p:nvPr/>
          </p:nvSpPr>
          <p:spPr>
            <a:xfrm>
              <a:off x="3196" y="1208"/>
              <a:ext cx="73" cy="52"/>
            </a:xfrm>
            <a:custGeom>
              <a:avLst/>
              <a:gdLst>
                <a:gd name="txL" fmla="*/ 0 w 73"/>
                <a:gd name="txT" fmla="*/ 0 h 52"/>
                <a:gd name="txR" fmla="*/ 73 w 73"/>
                <a:gd name="txB" fmla="*/ 52 h 52"/>
              </a:gdLst>
              <a:ahLst/>
              <a:cxnLst>
                <a:cxn ang="0">
                  <a:pos x="73" y="0"/>
                </a:cxn>
                <a:cxn ang="0">
                  <a:pos x="61" y="11"/>
                </a:cxn>
                <a:cxn ang="0">
                  <a:pos x="50" y="23"/>
                </a:cxn>
                <a:cxn ang="0">
                  <a:pos x="39" y="34"/>
                </a:cxn>
                <a:cxn ang="0">
                  <a:pos x="29"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49" y="10"/>
                </a:cxn>
                <a:cxn ang="0">
                  <a:pos x="57" y="0"/>
                </a:cxn>
                <a:cxn ang="0">
                  <a:pos x="73" y="0"/>
                </a:cxn>
              </a:cxnLst>
              <a:rect l="txL" t="txT" r="txR" b="txB"/>
              <a:pathLst>
                <a:path w="73" h="52">
                  <a:moveTo>
                    <a:pt x="73" y="0"/>
                  </a:moveTo>
                  <a:lnTo>
                    <a:pt x="61" y="11"/>
                  </a:lnTo>
                  <a:lnTo>
                    <a:pt x="50" y="23"/>
                  </a:lnTo>
                  <a:lnTo>
                    <a:pt x="39" y="34"/>
                  </a:lnTo>
                  <a:lnTo>
                    <a:pt x="29"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49" y="10"/>
                  </a:lnTo>
                  <a:lnTo>
                    <a:pt x="57" y="0"/>
                  </a:lnTo>
                  <a:lnTo>
                    <a:pt x="73"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40" name="Freeform 99"/>
            <p:cNvSpPr/>
            <p:nvPr/>
          </p:nvSpPr>
          <p:spPr>
            <a:xfrm>
              <a:off x="3196" y="1208"/>
              <a:ext cx="73" cy="52"/>
            </a:xfrm>
            <a:custGeom>
              <a:avLst/>
              <a:gdLst>
                <a:gd name="txL" fmla="*/ 0 w 73"/>
                <a:gd name="txT" fmla="*/ 0 h 52"/>
                <a:gd name="txR" fmla="*/ 73 w 73"/>
                <a:gd name="txB" fmla="*/ 52 h 52"/>
              </a:gdLst>
              <a:ahLst/>
              <a:cxnLst>
                <a:cxn ang="0">
                  <a:pos x="73" y="0"/>
                </a:cxn>
                <a:cxn ang="0">
                  <a:pos x="61" y="11"/>
                </a:cxn>
                <a:cxn ang="0">
                  <a:pos x="50" y="23"/>
                </a:cxn>
                <a:cxn ang="0">
                  <a:pos x="39" y="34"/>
                </a:cxn>
                <a:cxn ang="0">
                  <a:pos x="29"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49" y="10"/>
                </a:cxn>
                <a:cxn ang="0">
                  <a:pos x="57" y="0"/>
                </a:cxn>
                <a:cxn ang="0">
                  <a:pos x="73" y="0"/>
                </a:cxn>
              </a:cxnLst>
              <a:rect l="txL" t="txT" r="txR" b="txB"/>
              <a:pathLst>
                <a:path w="73" h="52">
                  <a:moveTo>
                    <a:pt x="73" y="0"/>
                  </a:moveTo>
                  <a:lnTo>
                    <a:pt x="61" y="11"/>
                  </a:lnTo>
                  <a:lnTo>
                    <a:pt x="50" y="23"/>
                  </a:lnTo>
                  <a:lnTo>
                    <a:pt x="39" y="34"/>
                  </a:lnTo>
                  <a:lnTo>
                    <a:pt x="29"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49" y="10"/>
                  </a:lnTo>
                  <a:lnTo>
                    <a:pt x="57" y="0"/>
                  </a:lnTo>
                  <a:lnTo>
                    <a:pt x="73"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41" name="Freeform 100"/>
            <p:cNvSpPr/>
            <p:nvPr/>
          </p:nvSpPr>
          <p:spPr>
            <a:xfrm>
              <a:off x="4406" y="1208"/>
              <a:ext cx="75" cy="52"/>
            </a:xfrm>
            <a:custGeom>
              <a:avLst/>
              <a:gdLst>
                <a:gd name="txL" fmla="*/ 0 w 75"/>
                <a:gd name="txT" fmla="*/ 0 h 52"/>
                <a:gd name="txR" fmla="*/ 75 w 75"/>
                <a:gd name="txB" fmla="*/ 52 h 52"/>
              </a:gdLst>
              <a:ahLst/>
              <a:cxnLst>
                <a:cxn ang="0">
                  <a:pos x="75" y="0"/>
                </a:cxn>
                <a:cxn ang="0">
                  <a:pos x="62" y="11"/>
                </a:cxn>
                <a:cxn ang="0">
                  <a:pos x="51"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50" y="10"/>
                </a:cxn>
                <a:cxn ang="0">
                  <a:pos x="59" y="0"/>
                </a:cxn>
                <a:cxn ang="0">
                  <a:pos x="75" y="0"/>
                </a:cxn>
              </a:cxnLst>
              <a:rect l="txL" t="txT" r="txR" b="txB"/>
              <a:pathLst>
                <a:path w="75" h="52">
                  <a:moveTo>
                    <a:pt x="75" y="0"/>
                  </a:moveTo>
                  <a:lnTo>
                    <a:pt x="62" y="11"/>
                  </a:lnTo>
                  <a:lnTo>
                    <a:pt x="51"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50" y="10"/>
                  </a:lnTo>
                  <a:lnTo>
                    <a:pt x="59" y="0"/>
                  </a:lnTo>
                  <a:lnTo>
                    <a:pt x="75"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42" name="Freeform 101"/>
            <p:cNvSpPr/>
            <p:nvPr/>
          </p:nvSpPr>
          <p:spPr>
            <a:xfrm>
              <a:off x="4406" y="1208"/>
              <a:ext cx="75" cy="52"/>
            </a:xfrm>
            <a:custGeom>
              <a:avLst/>
              <a:gdLst>
                <a:gd name="txL" fmla="*/ 0 w 75"/>
                <a:gd name="txT" fmla="*/ 0 h 52"/>
                <a:gd name="txR" fmla="*/ 75 w 75"/>
                <a:gd name="txB" fmla="*/ 52 h 52"/>
              </a:gdLst>
              <a:ahLst/>
              <a:cxnLst>
                <a:cxn ang="0">
                  <a:pos x="75" y="0"/>
                </a:cxn>
                <a:cxn ang="0">
                  <a:pos x="62" y="11"/>
                </a:cxn>
                <a:cxn ang="0">
                  <a:pos x="51"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50" y="10"/>
                </a:cxn>
                <a:cxn ang="0">
                  <a:pos x="59" y="0"/>
                </a:cxn>
                <a:cxn ang="0">
                  <a:pos x="75" y="0"/>
                </a:cxn>
              </a:cxnLst>
              <a:rect l="txL" t="txT" r="txR" b="txB"/>
              <a:pathLst>
                <a:path w="75" h="52">
                  <a:moveTo>
                    <a:pt x="75" y="0"/>
                  </a:moveTo>
                  <a:lnTo>
                    <a:pt x="62" y="11"/>
                  </a:lnTo>
                  <a:lnTo>
                    <a:pt x="51"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50" y="10"/>
                  </a:lnTo>
                  <a:lnTo>
                    <a:pt x="59" y="0"/>
                  </a:lnTo>
                  <a:lnTo>
                    <a:pt x="75"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43" name="Freeform 102"/>
            <p:cNvSpPr/>
            <p:nvPr/>
          </p:nvSpPr>
          <p:spPr>
            <a:xfrm>
              <a:off x="4992" y="1208"/>
              <a:ext cx="74" cy="52"/>
            </a:xfrm>
            <a:custGeom>
              <a:avLst/>
              <a:gdLst>
                <a:gd name="txL" fmla="*/ 0 w 74"/>
                <a:gd name="txT" fmla="*/ 0 h 52"/>
                <a:gd name="txR" fmla="*/ 74 w 74"/>
                <a:gd name="txB" fmla="*/ 52 h 52"/>
              </a:gdLst>
              <a:ahLst/>
              <a:cxnLst>
                <a:cxn ang="0">
                  <a:pos x="74" y="0"/>
                </a:cxn>
                <a:cxn ang="0">
                  <a:pos x="61" y="11"/>
                </a:cxn>
                <a:cxn ang="0">
                  <a:pos x="50"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49" y="10"/>
                </a:cxn>
                <a:cxn ang="0">
                  <a:pos x="58" y="0"/>
                </a:cxn>
                <a:cxn ang="0">
                  <a:pos x="74" y="0"/>
                </a:cxn>
              </a:cxnLst>
              <a:rect l="txL" t="txT" r="txR" b="txB"/>
              <a:pathLst>
                <a:path w="74" h="52">
                  <a:moveTo>
                    <a:pt x="74" y="0"/>
                  </a:moveTo>
                  <a:lnTo>
                    <a:pt x="61" y="11"/>
                  </a:lnTo>
                  <a:lnTo>
                    <a:pt x="50"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49" y="10"/>
                  </a:lnTo>
                  <a:lnTo>
                    <a:pt x="58" y="0"/>
                  </a:lnTo>
                  <a:lnTo>
                    <a:pt x="74"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44" name="Freeform 103"/>
            <p:cNvSpPr/>
            <p:nvPr/>
          </p:nvSpPr>
          <p:spPr>
            <a:xfrm>
              <a:off x="4992" y="1208"/>
              <a:ext cx="74" cy="52"/>
            </a:xfrm>
            <a:custGeom>
              <a:avLst/>
              <a:gdLst>
                <a:gd name="txL" fmla="*/ 0 w 74"/>
                <a:gd name="txT" fmla="*/ 0 h 52"/>
                <a:gd name="txR" fmla="*/ 74 w 74"/>
                <a:gd name="txB" fmla="*/ 52 h 52"/>
              </a:gdLst>
              <a:ahLst/>
              <a:cxnLst>
                <a:cxn ang="0">
                  <a:pos x="74" y="0"/>
                </a:cxn>
                <a:cxn ang="0">
                  <a:pos x="61" y="11"/>
                </a:cxn>
                <a:cxn ang="0">
                  <a:pos x="50"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49" y="10"/>
                </a:cxn>
                <a:cxn ang="0">
                  <a:pos x="58" y="0"/>
                </a:cxn>
                <a:cxn ang="0">
                  <a:pos x="74" y="0"/>
                </a:cxn>
              </a:cxnLst>
              <a:rect l="txL" t="txT" r="txR" b="txB"/>
              <a:pathLst>
                <a:path w="74" h="52">
                  <a:moveTo>
                    <a:pt x="74" y="0"/>
                  </a:moveTo>
                  <a:lnTo>
                    <a:pt x="61" y="11"/>
                  </a:lnTo>
                  <a:lnTo>
                    <a:pt x="50"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49" y="10"/>
                  </a:lnTo>
                  <a:lnTo>
                    <a:pt x="58" y="0"/>
                  </a:lnTo>
                  <a:lnTo>
                    <a:pt x="74"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grpSp>
          <p:nvGrpSpPr>
            <p:cNvPr id="28745" name="Group 104"/>
            <p:cNvGrpSpPr/>
            <p:nvPr/>
          </p:nvGrpSpPr>
          <p:grpSpPr>
            <a:xfrm>
              <a:off x="1737" y="901"/>
              <a:ext cx="3351" cy="220"/>
              <a:chOff x="1712" y="872"/>
              <a:chExt cx="2714" cy="220"/>
            </a:xfrm>
          </p:grpSpPr>
          <p:sp>
            <p:nvSpPr>
              <p:cNvPr id="28950" name="Rectangle 105"/>
              <p:cNvSpPr/>
              <p:nvPr/>
            </p:nvSpPr>
            <p:spPr>
              <a:xfrm>
                <a:off x="1712" y="952"/>
                <a:ext cx="2714" cy="140"/>
              </a:xfrm>
              <a:prstGeom prst="rect">
                <a:avLst/>
              </a:prstGeom>
              <a:solidFill>
                <a:srgbClr val="00B400"/>
              </a:soli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51" name="Rectangle 106"/>
              <p:cNvSpPr/>
              <p:nvPr/>
            </p:nvSpPr>
            <p:spPr>
              <a:xfrm>
                <a:off x="1712" y="952"/>
                <a:ext cx="2714" cy="140"/>
              </a:xfrm>
              <a:prstGeom prst="rect">
                <a:avLst/>
              </a:prstGeom>
              <a:noFill/>
              <a:ln w="0" cap="flat" cmpd="sng">
                <a:solidFill>
                  <a:srgbClr val="941CAC"/>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52" name="Rectangle 107"/>
              <p:cNvSpPr/>
              <p:nvPr/>
            </p:nvSpPr>
            <p:spPr>
              <a:xfrm>
                <a:off x="2710" y="926"/>
                <a:ext cx="453" cy="9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000" dirty="0">
                    <a:solidFill>
                      <a:srgbClr val="000000"/>
                    </a:solidFill>
                    <a:latin typeface="宋体" panose="02010600030101010101" pitchFamily="2" charset="-122"/>
                    <a:ea typeface="宋体" panose="02010600030101010101" pitchFamily="2" charset="-122"/>
                  </a:rPr>
                  <a:t>产品评审委员会</a:t>
                </a:r>
                <a:endParaRPr lang="zh-CN" altLang="en-US" b="0" dirty="0">
                  <a:latin typeface="Times New Roman" panose="02020603050405020304" pitchFamily="18" charset="0"/>
                  <a:ea typeface="宋体" panose="02010600030101010101" pitchFamily="2" charset="-122"/>
                </a:endParaRPr>
              </a:p>
            </p:txBody>
          </p:sp>
          <p:sp>
            <p:nvSpPr>
              <p:cNvPr id="28953" name="Rectangle 108"/>
              <p:cNvSpPr/>
              <p:nvPr/>
            </p:nvSpPr>
            <p:spPr>
              <a:xfrm>
                <a:off x="1712" y="872"/>
                <a:ext cx="2714" cy="220"/>
              </a:xfrm>
              <a:prstGeom prst="rect">
                <a:avLst/>
              </a:prstGeom>
              <a:solidFill>
                <a:srgbClr val="4FFF4F"/>
              </a:soli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54" name="Rectangle 109"/>
              <p:cNvSpPr/>
              <p:nvPr/>
            </p:nvSpPr>
            <p:spPr>
              <a:xfrm>
                <a:off x="1712" y="872"/>
                <a:ext cx="2714" cy="220"/>
              </a:xfrm>
              <a:prstGeom prst="rect">
                <a:avLst/>
              </a:prstGeom>
              <a:noFill/>
              <a:ln w="0" cap="flat" cmpd="sng">
                <a:solidFill>
                  <a:srgbClr val="941CAC"/>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55" name="Rectangle 110"/>
              <p:cNvSpPr/>
              <p:nvPr/>
            </p:nvSpPr>
            <p:spPr>
              <a:xfrm>
                <a:off x="2490" y="922"/>
                <a:ext cx="1089" cy="134"/>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dirty="0">
                    <a:solidFill>
                      <a:srgbClr val="000000"/>
                    </a:solidFill>
                    <a:latin typeface="宋体" panose="02010600030101010101" pitchFamily="2" charset="-122"/>
                    <a:ea typeface="宋体" panose="02010600030101010101" pitchFamily="2" charset="-122"/>
                  </a:rPr>
                  <a:t>集成组合管理团队（</a:t>
                </a:r>
                <a:r>
                  <a:rPr lang="en-US" altLang="zh-CN" sz="1400" dirty="0">
                    <a:solidFill>
                      <a:srgbClr val="000000"/>
                    </a:solidFill>
                    <a:latin typeface="宋体" panose="02010600030101010101" pitchFamily="2" charset="-122"/>
                    <a:ea typeface="宋体" panose="02010600030101010101" pitchFamily="2" charset="-122"/>
                  </a:rPr>
                  <a:t>IPMT</a:t>
                </a:r>
                <a:r>
                  <a:rPr lang="zh-CN" altLang="en-US" sz="1400" dirty="0">
                    <a:solidFill>
                      <a:srgbClr val="000000"/>
                    </a:solidFill>
                    <a:latin typeface="宋体" panose="02010600030101010101" pitchFamily="2" charset="-122"/>
                    <a:ea typeface="宋体" panose="02010600030101010101" pitchFamily="2" charset="-122"/>
                  </a:rPr>
                  <a:t>）</a:t>
                </a:r>
                <a:endParaRPr lang="zh-CN" altLang="en-US" b="0" dirty="0">
                  <a:latin typeface="Times New Roman" panose="02020603050405020304" pitchFamily="18" charset="0"/>
                  <a:ea typeface="宋体" panose="02010600030101010101" pitchFamily="2" charset="-122"/>
                </a:endParaRPr>
              </a:p>
            </p:txBody>
          </p:sp>
        </p:grpSp>
        <p:sp>
          <p:nvSpPr>
            <p:cNvPr id="28746" name="Rectangle 111"/>
            <p:cNvSpPr/>
            <p:nvPr/>
          </p:nvSpPr>
          <p:spPr>
            <a:xfrm>
              <a:off x="4941" y="1149"/>
              <a:ext cx="147"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47" name="Rectangle 112"/>
            <p:cNvSpPr/>
            <p:nvPr/>
          </p:nvSpPr>
          <p:spPr>
            <a:xfrm>
              <a:off x="4941" y="1149"/>
              <a:ext cx="147"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48" name="Rectangle 113"/>
            <p:cNvSpPr/>
            <p:nvPr/>
          </p:nvSpPr>
          <p:spPr>
            <a:xfrm>
              <a:off x="4359" y="1148"/>
              <a:ext cx="149"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49" name="Rectangle 114"/>
            <p:cNvSpPr/>
            <p:nvPr/>
          </p:nvSpPr>
          <p:spPr>
            <a:xfrm>
              <a:off x="4359" y="1148"/>
              <a:ext cx="149"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50" name="Rectangle 115"/>
            <p:cNvSpPr/>
            <p:nvPr/>
          </p:nvSpPr>
          <p:spPr>
            <a:xfrm>
              <a:off x="3152" y="1148"/>
              <a:ext cx="147"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51" name="Rectangle 116"/>
            <p:cNvSpPr/>
            <p:nvPr/>
          </p:nvSpPr>
          <p:spPr>
            <a:xfrm>
              <a:off x="3152" y="1148"/>
              <a:ext cx="147"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52" name="Rectangle 117"/>
            <p:cNvSpPr/>
            <p:nvPr/>
          </p:nvSpPr>
          <p:spPr>
            <a:xfrm>
              <a:off x="2832" y="1148"/>
              <a:ext cx="149" cy="98"/>
            </a:xfrm>
            <a:prstGeom prst="rect">
              <a:avLst/>
            </a:prstGeom>
            <a:solidFill>
              <a:srgbClr val="FFED24"/>
            </a:solidFill>
            <a:ln w="9525"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53" name="Rectangle 118"/>
            <p:cNvSpPr/>
            <p:nvPr/>
          </p:nvSpPr>
          <p:spPr>
            <a:xfrm>
              <a:off x="2832" y="1148"/>
              <a:ext cx="149" cy="98"/>
            </a:xfrm>
            <a:prstGeom prst="rect">
              <a:avLst/>
            </a:prstGeom>
            <a:noFill/>
            <a:ln w="0" cap="flat" cmpd="sng">
              <a:solidFill>
                <a:srgbClr val="CC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754" name="Freeform 119"/>
            <p:cNvSpPr/>
            <p:nvPr/>
          </p:nvSpPr>
          <p:spPr>
            <a:xfrm>
              <a:off x="2870" y="1208"/>
              <a:ext cx="74" cy="52"/>
            </a:xfrm>
            <a:custGeom>
              <a:avLst/>
              <a:gdLst>
                <a:gd name="txL" fmla="*/ 0 w 74"/>
                <a:gd name="txT" fmla="*/ 0 h 52"/>
                <a:gd name="txR" fmla="*/ 74 w 74"/>
                <a:gd name="txB" fmla="*/ 52 h 52"/>
              </a:gdLst>
              <a:ahLst/>
              <a:cxnLst>
                <a:cxn ang="0">
                  <a:pos x="74" y="0"/>
                </a:cxn>
                <a:cxn ang="0">
                  <a:pos x="62" y="11"/>
                </a:cxn>
                <a:cxn ang="0">
                  <a:pos x="51" y="23"/>
                </a:cxn>
                <a:cxn ang="0">
                  <a:pos x="40" y="34"/>
                </a:cxn>
                <a:cxn ang="0">
                  <a:pos x="30"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50" y="10"/>
                </a:cxn>
                <a:cxn ang="0">
                  <a:pos x="58" y="0"/>
                </a:cxn>
                <a:cxn ang="0">
                  <a:pos x="74" y="0"/>
                </a:cxn>
              </a:cxnLst>
              <a:rect l="txL" t="txT" r="txR" b="txB"/>
              <a:pathLst>
                <a:path w="74" h="52">
                  <a:moveTo>
                    <a:pt x="74" y="0"/>
                  </a:moveTo>
                  <a:lnTo>
                    <a:pt x="62" y="11"/>
                  </a:lnTo>
                  <a:lnTo>
                    <a:pt x="51" y="23"/>
                  </a:lnTo>
                  <a:lnTo>
                    <a:pt x="40" y="34"/>
                  </a:lnTo>
                  <a:lnTo>
                    <a:pt x="30"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50" y="10"/>
                  </a:lnTo>
                  <a:lnTo>
                    <a:pt x="58" y="0"/>
                  </a:lnTo>
                  <a:lnTo>
                    <a:pt x="74"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55" name="Freeform 120"/>
            <p:cNvSpPr/>
            <p:nvPr/>
          </p:nvSpPr>
          <p:spPr>
            <a:xfrm>
              <a:off x="2870" y="1208"/>
              <a:ext cx="74" cy="52"/>
            </a:xfrm>
            <a:custGeom>
              <a:avLst/>
              <a:gdLst>
                <a:gd name="txL" fmla="*/ 0 w 74"/>
                <a:gd name="txT" fmla="*/ 0 h 52"/>
                <a:gd name="txR" fmla="*/ 74 w 74"/>
                <a:gd name="txB" fmla="*/ 52 h 52"/>
              </a:gdLst>
              <a:ahLst/>
              <a:cxnLst>
                <a:cxn ang="0">
                  <a:pos x="74" y="0"/>
                </a:cxn>
                <a:cxn ang="0">
                  <a:pos x="62" y="11"/>
                </a:cxn>
                <a:cxn ang="0">
                  <a:pos x="51" y="23"/>
                </a:cxn>
                <a:cxn ang="0">
                  <a:pos x="40" y="34"/>
                </a:cxn>
                <a:cxn ang="0">
                  <a:pos x="30"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50" y="10"/>
                </a:cxn>
                <a:cxn ang="0">
                  <a:pos x="58" y="0"/>
                </a:cxn>
                <a:cxn ang="0">
                  <a:pos x="74" y="0"/>
                </a:cxn>
              </a:cxnLst>
              <a:rect l="txL" t="txT" r="txR" b="txB"/>
              <a:pathLst>
                <a:path w="74" h="52">
                  <a:moveTo>
                    <a:pt x="74" y="0"/>
                  </a:moveTo>
                  <a:lnTo>
                    <a:pt x="62" y="11"/>
                  </a:lnTo>
                  <a:lnTo>
                    <a:pt x="51" y="23"/>
                  </a:lnTo>
                  <a:lnTo>
                    <a:pt x="40" y="34"/>
                  </a:lnTo>
                  <a:lnTo>
                    <a:pt x="30"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50" y="10"/>
                  </a:lnTo>
                  <a:lnTo>
                    <a:pt x="58" y="0"/>
                  </a:lnTo>
                  <a:lnTo>
                    <a:pt x="74"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56" name="Freeform 121"/>
            <p:cNvSpPr/>
            <p:nvPr/>
          </p:nvSpPr>
          <p:spPr>
            <a:xfrm>
              <a:off x="3196" y="1208"/>
              <a:ext cx="73" cy="52"/>
            </a:xfrm>
            <a:custGeom>
              <a:avLst/>
              <a:gdLst>
                <a:gd name="txL" fmla="*/ 0 w 73"/>
                <a:gd name="txT" fmla="*/ 0 h 52"/>
                <a:gd name="txR" fmla="*/ 73 w 73"/>
                <a:gd name="txB" fmla="*/ 52 h 52"/>
              </a:gdLst>
              <a:ahLst/>
              <a:cxnLst>
                <a:cxn ang="0">
                  <a:pos x="73" y="0"/>
                </a:cxn>
                <a:cxn ang="0">
                  <a:pos x="61" y="11"/>
                </a:cxn>
                <a:cxn ang="0">
                  <a:pos x="50" y="23"/>
                </a:cxn>
                <a:cxn ang="0">
                  <a:pos x="39" y="34"/>
                </a:cxn>
                <a:cxn ang="0">
                  <a:pos x="29"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49" y="10"/>
                </a:cxn>
                <a:cxn ang="0">
                  <a:pos x="57" y="0"/>
                </a:cxn>
                <a:cxn ang="0">
                  <a:pos x="73" y="0"/>
                </a:cxn>
              </a:cxnLst>
              <a:rect l="txL" t="txT" r="txR" b="txB"/>
              <a:pathLst>
                <a:path w="73" h="52">
                  <a:moveTo>
                    <a:pt x="73" y="0"/>
                  </a:moveTo>
                  <a:lnTo>
                    <a:pt x="61" y="11"/>
                  </a:lnTo>
                  <a:lnTo>
                    <a:pt x="50" y="23"/>
                  </a:lnTo>
                  <a:lnTo>
                    <a:pt x="39" y="34"/>
                  </a:lnTo>
                  <a:lnTo>
                    <a:pt x="29"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49" y="10"/>
                  </a:lnTo>
                  <a:lnTo>
                    <a:pt x="57" y="0"/>
                  </a:lnTo>
                  <a:lnTo>
                    <a:pt x="73"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57" name="Freeform 122"/>
            <p:cNvSpPr/>
            <p:nvPr/>
          </p:nvSpPr>
          <p:spPr>
            <a:xfrm>
              <a:off x="3196" y="1208"/>
              <a:ext cx="73" cy="52"/>
            </a:xfrm>
            <a:custGeom>
              <a:avLst/>
              <a:gdLst>
                <a:gd name="txL" fmla="*/ 0 w 73"/>
                <a:gd name="txT" fmla="*/ 0 h 52"/>
                <a:gd name="txR" fmla="*/ 73 w 73"/>
                <a:gd name="txB" fmla="*/ 52 h 52"/>
              </a:gdLst>
              <a:ahLst/>
              <a:cxnLst>
                <a:cxn ang="0">
                  <a:pos x="73" y="0"/>
                </a:cxn>
                <a:cxn ang="0">
                  <a:pos x="61" y="11"/>
                </a:cxn>
                <a:cxn ang="0">
                  <a:pos x="50" y="23"/>
                </a:cxn>
                <a:cxn ang="0">
                  <a:pos x="39" y="34"/>
                </a:cxn>
                <a:cxn ang="0">
                  <a:pos x="29" y="46"/>
                </a:cxn>
                <a:cxn ang="0">
                  <a:pos x="27" y="51"/>
                </a:cxn>
                <a:cxn ang="0">
                  <a:pos x="25" y="52"/>
                </a:cxn>
                <a:cxn ang="0">
                  <a:pos x="21" y="46"/>
                </a:cxn>
                <a:cxn ang="0">
                  <a:pos x="17" y="40"/>
                </a:cxn>
                <a:cxn ang="0">
                  <a:pos x="12" y="35"/>
                </a:cxn>
                <a:cxn ang="0">
                  <a:pos x="6" y="30"/>
                </a:cxn>
                <a:cxn ang="0">
                  <a:pos x="0" y="26"/>
                </a:cxn>
                <a:cxn ang="0">
                  <a:pos x="0" y="26"/>
                </a:cxn>
                <a:cxn ang="0">
                  <a:pos x="9" y="20"/>
                </a:cxn>
                <a:cxn ang="0">
                  <a:pos x="12" y="24"/>
                </a:cxn>
                <a:cxn ang="0">
                  <a:pos x="17" y="30"/>
                </a:cxn>
                <a:cxn ang="0">
                  <a:pos x="22" y="37"/>
                </a:cxn>
                <a:cxn ang="0">
                  <a:pos x="26" y="43"/>
                </a:cxn>
                <a:cxn ang="0">
                  <a:pos x="25" y="44"/>
                </a:cxn>
                <a:cxn ang="0">
                  <a:pos x="26" y="43"/>
                </a:cxn>
                <a:cxn ang="0">
                  <a:pos x="33" y="32"/>
                </a:cxn>
                <a:cxn ang="0">
                  <a:pos x="41" y="21"/>
                </a:cxn>
                <a:cxn ang="0">
                  <a:pos x="49" y="10"/>
                </a:cxn>
                <a:cxn ang="0">
                  <a:pos x="57" y="0"/>
                </a:cxn>
                <a:cxn ang="0">
                  <a:pos x="73" y="0"/>
                </a:cxn>
              </a:cxnLst>
              <a:rect l="txL" t="txT" r="txR" b="txB"/>
              <a:pathLst>
                <a:path w="73" h="52">
                  <a:moveTo>
                    <a:pt x="73" y="0"/>
                  </a:moveTo>
                  <a:lnTo>
                    <a:pt x="61" y="11"/>
                  </a:lnTo>
                  <a:lnTo>
                    <a:pt x="50" y="23"/>
                  </a:lnTo>
                  <a:lnTo>
                    <a:pt x="39" y="34"/>
                  </a:lnTo>
                  <a:lnTo>
                    <a:pt x="29" y="46"/>
                  </a:lnTo>
                  <a:lnTo>
                    <a:pt x="27" y="51"/>
                  </a:lnTo>
                  <a:lnTo>
                    <a:pt x="25" y="52"/>
                  </a:lnTo>
                  <a:lnTo>
                    <a:pt x="21" y="46"/>
                  </a:lnTo>
                  <a:lnTo>
                    <a:pt x="17" y="40"/>
                  </a:lnTo>
                  <a:lnTo>
                    <a:pt x="12" y="35"/>
                  </a:lnTo>
                  <a:lnTo>
                    <a:pt x="6" y="30"/>
                  </a:lnTo>
                  <a:lnTo>
                    <a:pt x="0" y="26"/>
                  </a:lnTo>
                  <a:lnTo>
                    <a:pt x="9" y="20"/>
                  </a:lnTo>
                  <a:lnTo>
                    <a:pt x="12" y="24"/>
                  </a:lnTo>
                  <a:lnTo>
                    <a:pt x="17" y="30"/>
                  </a:lnTo>
                  <a:lnTo>
                    <a:pt x="22" y="37"/>
                  </a:lnTo>
                  <a:lnTo>
                    <a:pt x="26" y="43"/>
                  </a:lnTo>
                  <a:lnTo>
                    <a:pt x="25" y="44"/>
                  </a:lnTo>
                  <a:lnTo>
                    <a:pt x="26" y="43"/>
                  </a:lnTo>
                  <a:lnTo>
                    <a:pt x="33" y="32"/>
                  </a:lnTo>
                  <a:lnTo>
                    <a:pt x="41" y="21"/>
                  </a:lnTo>
                  <a:lnTo>
                    <a:pt x="49" y="10"/>
                  </a:lnTo>
                  <a:lnTo>
                    <a:pt x="57" y="0"/>
                  </a:lnTo>
                  <a:lnTo>
                    <a:pt x="73"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58" name="Freeform 123"/>
            <p:cNvSpPr/>
            <p:nvPr/>
          </p:nvSpPr>
          <p:spPr>
            <a:xfrm>
              <a:off x="4406" y="1208"/>
              <a:ext cx="75" cy="52"/>
            </a:xfrm>
            <a:custGeom>
              <a:avLst/>
              <a:gdLst>
                <a:gd name="txL" fmla="*/ 0 w 75"/>
                <a:gd name="txT" fmla="*/ 0 h 52"/>
                <a:gd name="txR" fmla="*/ 75 w 75"/>
                <a:gd name="txB" fmla="*/ 52 h 52"/>
              </a:gdLst>
              <a:ahLst/>
              <a:cxnLst>
                <a:cxn ang="0">
                  <a:pos x="75" y="0"/>
                </a:cxn>
                <a:cxn ang="0">
                  <a:pos x="62" y="11"/>
                </a:cxn>
                <a:cxn ang="0">
                  <a:pos x="51"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50" y="10"/>
                </a:cxn>
                <a:cxn ang="0">
                  <a:pos x="59" y="0"/>
                </a:cxn>
                <a:cxn ang="0">
                  <a:pos x="75" y="0"/>
                </a:cxn>
              </a:cxnLst>
              <a:rect l="txL" t="txT" r="txR" b="txB"/>
              <a:pathLst>
                <a:path w="75" h="52">
                  <a:moveTo>
                    <a:pt x="75" y="0"/>
                  </a:moveTo>
                  <a:lnTo>
                    <a:pt x="62" y="11"/>
                  </a:lnTo>
                  <a:lnTo>
                    <a:pt x="51"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50" y="10"/>
                  </a:lnTo>
                  <a:lnTo>
                    <a:pt x="59" y="0"/>
                  </a:lnTo>
                  <a:lnTo>
                    <a:pt x="75"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59" name="Freeform 124"/>
            <p:cNvSpPr/>
            <p:nvPr/>
          </p:nvSpPr>
          <p:spPr>
            <a:xfrm>
              <a:off x="4406" y="1208"/>
              <a:ext cx="75" cy="52"/>
            </a:xfrm>
            <a:custGeom>
              <a:avLst/>
              <a:gdLst>
                <a:gd name="txL" fmla="*/ 0 w 75"/>
                <a:gd name="txT" fmla="*/ 0 h 52"/>
                <a:gd name="txR" fmla="*/ 75 w 75"/>
                <a:gd name="txB" fmla="*/ 52 h 52"/>
              </a:gdLst>
              <a:ahLst/>
              <a:cxnLst>
                <a:cxn ang="0">
                  <a:pos x="75" y="0"/>
                </a:cxn>
                <a:cxn ang="0">
                  <a:pos x="62" y="11"/>
                </a:cxn>
                <a:cxn ang="0">
                  <a:pos x="51"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50" y="10"/>
                </a:cxn>
                <a:cxn ang="0">
                  <a:pos x="59" y="0"/>
                </a:cxn>
                <a:cxn ang="0">
                  <a:pos x="75" y="0"/>
                </a:cxn>
              </a:cxnLst>
              <a:rect l="txL" t="txT" r="txR" b="txB"/>
              <a:pathLst>
                <a:path w="75" h="52">
                  <a:moveTo>
                    <a:pt x="75" y="0"/>
                  </a:moveTo>
                  <a:lnTo>
                    <a:pt x="62" y="11"/>
                  </a:lnTo>
                  <a:lnTo>
                    <a:pt x="51"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50" y="10"/>
                  </a:lnTo>
                  <a:lnTo>
                    <a:pt x="59" y="0"/>
                  </a:lnTo>
                  <a:lnTo>
                    <a:pt x="75"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60" name="Freeform 125"/>
            <p:cNvSpPr/>
            <p:nvPr/>
          </p:nvSpPr>
          <p:spPr>
            <a:xfrm>
              <a:off x="4992" y="1208"/>
              <a:ext cx="74" cy="52"/>
            </a:xfrm>
            <a:custGeom>
              <a:avLst/>
              <a:gdLst>
                <a:gd name="txL" fmla="*/ 0 w 74"/>
                <a:gd name="txT" fmla="*/ 0 h 52"/>
                <a:gd name="txR" fmla="*/ 74 w 74"/>
                <a:gd name="txB" fmla="*/ 52 h 52"/>
              </a:gdLst>
              <a:ahLst/>
              <a:cxnLst>
                <a:cxn ang="0">
                  <a:pos x="74" y="0"/>
                </a:cxn>
                <a:cxn ang="0">
                  <a:pos x="61" y="11"/>
                </a:cxn>
                <a:cxn ang="0">
                  <a:pos x="50"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49" y="10"/>
                </a:cxn>
                <a:cxn ang="0">
                  <a:pos x="58" y="0"/>
                </a:cxn>
                <a:cxn ang="0">
                  <a:pos x="74" y="0"/>
                </a:cxn>
              </a:cxnLst>
              <a:rect l="txL" t="txT" r="txR" b="txB"/>
              <a:pathLst>
                <a:path w="74" h="52">
                  <a:moveTo>
                    <a:pt x="74" y="0"/>
                  </a:moveTo>
                  <a:lnTo>
                    <a:pt x="61" y="11"/>
                  </a:lnTo>
                  <a:lnTo>
                    <a:pt x="50"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49" y="10"/>
                  </a:lnTo>
                  <a:lnTo>
                    <a:pt x="58" y="0"/>
                  </a:lnTo>
                  <a:lnTo>
                    <a:pt x="74" y="0"/>
                  </a:lnTo>
                  <a:close/>
                </a:path>
              </a:pathLst>
            </a:custGeom>
            <a:solidFill>
              <a:srgbClr val="FFFF00">
                <a:alpha val="100000"/>
              </a:srgbClr>
            </a:solidFill>
            <a:ln w="9525" cap="flat" cmpd="sng">
              <a:solidFill>
                <a:srgbClr val="CC0000">
                  <a:alpha val="100000"/>
                </a:srgbClr>
              </a:solidFill>
              <a:prstDash val="solid"/>
              <a:round/>
              <a:headEnd type="none" w="med" len="med"/>
              <a:tailEnd type="none" w="med" len="med"/>
            </a:ln>
          </p:spPr>
          <p:txBody>
            <a:bodyPr/>
            <a:p>
              <a:endParaRPr lang="zh-CN" altLang="en-US"/>
            </a:p>
          </p:txBody>
        </p:sp>
        <p:sp>
          <p:nvSpPr>
            <p:cNvPr id="28761" name="Freeform 126"/>
            <p:cNvSpPr/>
            <p:nvPr/>
          </p:nvSpPr>
          <p:spPr>
            <a:xfrm>
              <a:off x="4992" y="1208"/>
              <a:ext cx="74" cy="52"/>
            </a:xfrm>
            <a:custGeom>
              <a:avLst/>
              <a:gdLst>
                <a:gd name="txL" fmla="*/ 0 w 74"/>
                <a:gd name="txT" fmla="*/ 0 h 52"/>
                <a:gd name="txR" fmla="*/ 74 w 74"/>
                <a:gd name="txB" fmla="*/ 52 h 52"/>
              </a:gdLst>
              <a:ahLst/>
              <a:cxnLst>
                <a:cxn ang="0">
                  <a:pos x="74" y="0"/>
                </a:cxn>
                <a:cxn ang="0">
                  <a:pos x="61" y="11"/>
                </a:cxn>
                <a:cxn ang="0">
                  <a:pos x="50" y="23"/>
                </a:cxn>
                <a:cxn ang="0">
                  <a:pos x="40" y="34"/>
                </a:cxn>
                <a:cxn ang="0">
                  <a:pos x="30" y="46"/>
                </a:cxn>
                <a:cxn ang="0">
                  <a:pos x="28" y="51"/>
                </a:cxn>
                <a:cxn ang="0">
                  <a:pos x="25" y="52"/>
                </a:cxn>
                <a:cxn ang="0">
                  <a:pos x="21" y="46"/>
                </a:cxn>
                <a:cxn ang="0">
                  <a:pos x="18" y="40"/>
                </a:cxn>
                <a:cxn ang="0">
                  <a:pos x="12" y="35"/>
                </a:cxn>
                <a:cxn ang="0">
                  <a:pos x="6" y="30"/>
                </a:cxn>
                <a:cxn ang="0">
                  <a:pos x="0" y="26"/>
                </a:cxn>
                <a:cxn ang="0">
                  <a:pos x="0" y="26"/>
                </a:cxn>
                <a:cxn ang="0">
                  <a:pos x="9" y="20"/>
                </a:cxn>
                <a:cxn ang="0">
                  <a:pos x="12" y="24"/>
                </a:cxn>
                <a:cxn ang="0">
                  <a:pos x="18" y="30"/>
                </a:cxn>
                <a:cxn ang="0">
                  <a:pos x="23" y="37"/>
                </a:cxn>
                <a:cxn ang="0">
                  <a:pos x="27" y="43"/>
                </a:cxn>
                <a:cxn ang="0">
                  <a:pos x="25" y="44"/>
                </a:cxn>
                <a:cxn ang="0">
                  <a:pos x="27" y="43"/>
                </a:cxn>
                <a:cxn ang="0">
                  <a:pos x="34" y="32"/>
                </a:cxn>
                <a:cxn ang="0">
                  <a:pos x="41" y="21"/>
                </a:cxn>
                <a:cxn ang="0">
                  <a:pos x="49" y="10"/>
                </a:cxn>
                <a:cxn ang="0">
                  <a:pos x="58" y="0"/>
                </a:cxn>
                <a:cxn ang="0">
                  <a:pos x="74" y="0"/>
                </a:cxn>
              </a:cxnLst>
              <a:rect l="txL" t="txT" r="txR" b="txB"/>
              <a:pathLst>
                <a:path w="74" h="52">
                  <a:moveTo>
                    <a:pt x="74" y="0"/>
                  </a:moveTo>
                  <a:lnTo>
                    <a:pt x="61" y="11"/>
                  </a:lnTo>
                  <a:lnTo>
                    <a:pt x="50" y="23"/>
                  </a:lnTo>
                  <a:lnTo>
                    <a:pt x="40" y="34"/>
                  </a:lnTo>
                  <a:lnTo>
                    <a:pt x="30" y="46"/>
                  </a:lnTo>
                  <a:lnTo>
                    <a:pt x="28" y="51"/>
                  </a:lnTo>
                  <a:lnTo>
                    <a:pt x="25" y="52"/>
                  </a:lnTo>
                  <a:lnTo>
                    <a:pt x="21" y="46"/>
                  </a:lnTo>
                  <a:lnTo>
                    <a:pt x="18" y="40"/>
                  </a:lnTo>
                  <a:lnTo>
                    <a:pt x="12" y="35"/>
                  </a:lnTo>
                  <a:lnTo>
                    <a:pt x="6" y="30"/>
                  </a:lnTo>
                  <a:lnTo>
                    <a:pt x="0" y="26"/>
                  </a:lnTo>
                  <a:lnTo>
                    <a:pt x="9" y="20"/>
                  </a:lnTo>
                  <a:lnTo>
                    <a:pt x="12" y="24"/>
                  </a:lnTo>
                  <a:lnTo>
                    <a:pt x="18" y="30"/>
                  </a:lnTo>
                  <a:lnTo>
                    <a:pt x="23" y="37"/>
                  </a:lnTo>
                  <a:lnTo>
                    <a:pt x="27" y="43"/>
                  </a:lnTo>
                  <a:lnTo>
                    <a:pt x="25" y="44"/>
                  </a:lnTo>
                  <a:lnTo>
                    <a:pt x="27" y="43"/>
                  </a:lnTo>
                  <a:lnTo>
                    <a:pt x="34" y="32"/>
                  </a:lnTo>
                  <a:lnTo>
                    <a:pt x="41" y="21"/>
                  </a:lnTo>
                  <a:lnTo>
                    <a:pt x="49" y="10"/>
                  </a:lnTo>
                  <a:lnTo>
                    <a:pt x="58" y="0"/>
                  </a:lnTo>
                  <a:lnTo>
                    <a:pt x="74" y="0"/>
                  </a:lnTo>
                  <a:close/>
                </a:path>
              </a:pathLst>
            </a:custGeom>
            <a:noFill/>
            <a:ln w="0" cap="flat" cmpd="sng">
              <a:solidFill>
                <a:srgbClr val="CC0000">
                  <a:alpha val="100000"/>
                </a:srgbClr>
              </a:solidFill>
              <a:prstDash val="solid"/>
              <a:round/>
              <a:headEnd type="none" w="med" len="med"/>
              <a:tailEnd type="none" w="med" len="med"/>
            </a:ln>
          </p:spPr>
          <p:txBody>
            <a:bodyPr/>
            <a:p>
              <a:endParaRPr lang="zh-CN" altLang="en-US"/>
            </a:p>
          </p:txBody>
        </p:sp>
        <p:sp>
          <p:nvSpPr>
            <p:cNvPr id="28762" name="Rectangle 127"/>
            <p:cNvSpPr/>
            <p:nvPr/>
          </p:nvSpPr>
          <p:spPr>
            <a:xfrm>
              <a:off x="3552" y="2205"/>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开发</a:t>
              </a:r>
              <a:endParaRPr lang="zh-CN" altLang="en-US" b="0" dirty="0">
                <a:latin typeface="Times New Roman" panose="02020603050405020304" pitchFamily="18" charset="0"/>
                <a:ea typeface="宋体" panose="02010600030101010101" pitchFamily="2" charset="-122"/>
              </a:endParaRPr>
            </a:p>
          </p:txBody>
        </p:sp>
        <p:sp>
          <p:nvSpPr>
            <p:cNvPr id="28763" name="Rectangle 128"/>
            <p:cNvSpPr/>
            <p:nvPr/>
          </p:nvSpPr>
          <p:spPr>
            <a:xfrm>
              <a:off x="4272" y="2220"/>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验证</a:t>
              </a:r>
              <a:endParaRPr lang="zh-CN" altLang="en-US" b="0" dirty="0">
                <a:latin typeface="Times New Roman" panose="02020603050405020304" pitchFamily="18" charset="0"/>
                <a:ea typeface="宋体" panose="02010600030101010101" pitchFamily="2" charset="-122"/>
              </a:endParaRPr>
            </a:p>
          </p:txBody>
        </p:sp>
        <p:sp>
          <p:nvSpPr>
            <p:cNvPr id="28764" name="Rectangle 129"/>
            <p:cNvSpPr/>
            <p:nvPr/>
          </p:nvSpPr>
          <p:spPr>
            <a:xfrm>
              <a:off x="4560" y="2220"/>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发布</a:t>
              </a:r>
              <a:endParaRPr lang="zh-CN" altLang="en-US" b="0" dirty="0">
                <a:latin typeface="Times New Roman" panose="02020603050405020304" pitchFamily="18" charset="0"/>
                <a:ea typeface="宋体" panose="02010600030101010101" pitchFamily="2" charset="-122"/>
              </a:endParaRPr>
            </a:p>
          </p:txBody>
        </p:sp>
        <p:sp>
          <p:nvSpPr>
            <p:cNvPr id="28765" name="Rectangle 130"/>
            <p:cNvSpPr/>
            <p:nvPr/>
          </p:nvSpPr>
          <p:spPr>
            <a:xfrm>
              <a:off x="4848" y="2124"/>
              <a:ext cx="240" cy="250"/>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生命周期</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766" name="Rectangle 131"/>
            <p:cNvSpPr/>
            <p:nvPr/>
          </p:nvSpPr>
          <p:spPr>
            <a:xfrm>
              <a:off x="672" y="1296"/>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市场信息</a:t>
              </a:r>
              <a:endParaRPr lang="zh-CN" altLang="en-US" sz="2000" b="0" dirty="0">
                <a:latin typeface="Times New Roman" panose="02020603050405020304" pitchFamily="18" charset="0"/>
                <a:ea typeface="宋体" panose="02010600030101010101" pitchFamily="2" charset="-122"/>
              </a:endParaRPr>
            </a:p>
          </p:txBody>
        </p:sp>
        <p:sp>
          <p:nvSpPr>
            <p:cNvPr id="28767" name="Rectangle 132"/>
            <p:cNvSpPr/>
            <p:nvPr/>
          </p:nvSpPr>
          <p:spPr>
            <a:xfrm>
              <a:off x="672" y="1430"/>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客户反馈</a:t>
              </a:r>
              <a:endParaRPr lang="zh-CN" altLang="en-US" sz="2000" b="0" dirty="0">
                <a:latin typeface="Times New Roman" panose="02020603050405020304" pitchFamily="18" charset="0"/>
                <a:ea typeface="宋体" panose="02010600030101010101" pitchFamily="2" charset="-122"/>
              </a:endParaRPr>
            </a:p>
          </p:txBody>
        </p:sp>
        <p:sp>
          <p:nvSpPr>
            <p:cNvPr id="28768" name="Rectangle 133"/>
            <p:cNvSpPr/>
            <p:nvPr/>
          </p:nvSpPr>
          <p:spPr>
            <a:xfrm>
              <a:off x="656" y="1557"/>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竞争信息</a:t>
              </a:r>
              <a:endParaRPr lang="zh-CN" altLang="en-US" sz="2000" b="0" dirty="0">
                <a:latin typeface="Times New Roman" panose="02020603050405020304" pitchFamily="18" charset="0"/>
                <a:ea typeface="宋体" panose="02010600030101010101" pitchFamily="2" charset="-122"/>
              </a:endParaRPr>
            </a:p>
          </p:txBody>
        </p:sp>
        <p:sp>
          <p:nvSpPr>
            <p:cNvPr id="28769" name="Rectangle 134"/>
            <p:cNvSpPr/>
            <p:nvPr/>
          </p:nvSpPr>
          <p:spPr>
            <a:xfrm>
              <a:off x="656" y="1679"/>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技术趋势</a:t>
              </a:r>
              <a:endParaRPr lang="zh-CN" altLang="en-US" sz="2000" b="0" dirty="0">
                <a:latin typeface="Times New Roman" panose="02020603050405020304" pitchFamily="18" charset="0"/>
                <a:ea typeface="宋体" panose="02010600030101010101" pitchFamily="2" charset="-122"/>
              </a:endParaRPr>
            </a:p>
          </p:txBody>
        </p:sp>
        <p:sp>
          <p:nvSpPr>
            <p:cNvPr id="28770" name="Rectangle 135"/>
            <p:cNvSpPr/>
            <p:nvPr/>
          </p:nvSpPr>
          <p:spPr>
            <a:xfrm>
              <a:off x="656" y="1800"/>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产品组合</a:t>
              </a:r>
              <a:endParaRPr lang="zh-CN" altLang="en-US" sz="2000" b="0" dirty="0">
                <a:latin typeface="Times New Roman" panose="02020603050405020304" pitchFamily="18" charset="0"/>
                <a:ea typeface="宋体" panose="02010600030101010101" pitchFamily="2" charset="-122"/>
              </a:endParaRPr>
            </a:p>
          </p:txBody>
        </p:sp>
        <p:sp>
          <p:nvSpPr>
            <p:cNvPr id="28771" name="Rectangle 136"/>
            <p:cNvSpPr/>
            <p:nvPr/>
          </p:nvSpPr>
          <p:spPr>
            <a:xfrm>
              <a:off x="2265" y="1189"/>
              <a:ext cx="448" cy="134"/>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dirty="0">
                  <a:solidFill>
                    <a:srgbClr val="000000"/>
                  </a:solidFill>
                  <a:latin typeface="宋体" panose="02010600030101010101" pitchFamily="2" charset="-122"/>
                  <a:ea typeface="宋体" panose="02010600030101010101" pitchFamily="2" charset="-122"/>
                </a:rPr>
                <a:t>市场管理</a:t>
              </a:r>
              <a:endParaRPr lang="zh-CN" altLang="en-US" b="0" dirty="0">
                <a:latin typeface="Times New Roman" panose="02020603050405020304" pitchFamily="18" charset="0"/>
                <a:ea typeface="宋体" panose="02010600030101010101" pitchFamily="2" charset="-122"/>
              </a:endParaRPr>
            </a:p>
          </p:txBody>
        </p:sp>
        <p:sp>
          <p:nvSpPr>
            <p:cNvPr id="28772" name="Rectangle 137"/>
            <p:cNvSpPr/>
            <p:nvPr/>
          </p:nvSpPr>
          <p:spPr>
            <a:xfrm>
              <a:off x="1824" y="2714"/>
              <a:ext cx="2304" cy="189"/>
            </a:xfrm>
            <a:prstGeom prst="rect">
              <a:avLst/>
            </a:prstGeom>
            <a:solidFill>
              <a:srgbClr val="4FFF4F"/>
            </a:solidFill>
            <a:ln w="9525" cap="flat" cmpd="sng">
              <a:solidFill>
                <a:schemeClr val="tx1"/>
              </a:solidFill>
              <a:prstDash val="solid"/>
              <a:miter/>
              <a:headEnd type="none" w="med" len="med"/>
              <a:tailEnd type="none" w="med" len="med"/>
            </a:ln>
          </p:spPr>
          <p:txBody>
            <a:bodyPr lIns="0" rIns="0" anchor="ctr" anchorCtr="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None/>
              </a:pPr>
              <a:r>
                <a:rPr lang="zh-CN" altLang="en-US" sz="1300" dirty="0">
                  <a:solidFill>
                    <a:srgbClr val="000000"/>
                  </a:solidFill>
                  <a:latin typeface="宋体" panose="02010600030101010101" pitchFamily="2" charset="-122"/>
                  <a:ea typeface="宋体" panose="02010600030101010101" pitchFamily="2" charset="-122"/>
                </a:rPr>
                <a:t>平台与技术的开发</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773" name="Rectangle 138"/>
            <p:cNvSpPr/>
            <p:nvPr/>
          </p:nvSpPr>
          <p:spPr>
            <a:xfrm>
              <a:off x="3936" y="1968"/>
              <a:ext cx="420" cy="144"/>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500" dirty="0">
                  <a:solidFill>
                    <a:srgbClr val="000000"/>
                  </a:solidFill>
                  <a:latin typeface="宋体" panose="02010600030101010101" pitchFamily="2" charset="-122"/>
                  <a:ea typeface="宋体" panose="02010600030101010101" pitchFamily="2" charset="-122"/>
                </a:rPr>
                <a:t>IPD</a:t>
              </a:r>
              <a:r>
                <a:rPr lang="zh-CN" altLang="en-US" sz="1500" dirty="0">
                  <a:solidFill>
                    <a:srgbClr val="000000"/>
                  </a:solidFill>
                  <a:latin typeface="宋体" panose="02010600030101010101" pitchFamily="2" charset="-122"/>
                  <a:ea typeface="宋体" panose="02010600030101010101" pitchFamily="2" charset="-122"/>
                </a:rPr>
                <a:t>流程</a:t>
              </a:r>
              <a:endParaRPr lang="zh-CN" altLang="en-US" sz="2800" dirty="0">
                <a:latin typeface="Times New Roman" panose="02020603050405020304" pitchFamily="18" charset="0"/>
                <a:ea typeface="宋体" panose="02010600030101010101" pitchFamily="2" charset="-122"/>
              </a:endParaRPr>
            </a:p>
          </p:txBody>
        </p:sp>
        <p:sp>
          <p:nvSpPr>
            <p:cNvPr id="28774" name="Rectangle 139"/>
            <p:cNvSpPr/>
            <p:nvPr/>
          </p:nvSpPr>
          <p:spPr>
            <a:xfrm>
              <a:off x="1152" y="3120"/>
              <a:ext cx="624"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一流的子流程</a:t>
              </a:r>
              <a:endParaRPr lang="zh-CN" altLang="en-US" sz="2800" dirty="0">
                <a:latin typeface="Times New Roman" panose="02020603050405020304" pitchFamily="18" charset="0"/>
                <a:ea typeface="宋体" panose="02010600030101010101" pitchFamily="2" charset="-122"/>
              </a:endParaRPr>
            </a:p>
          </p:txBody>
        </p:sp>
        <p:sp>
          <p:nvSpPr>
            <p:cNvPr id="28775" name="Rectangle 140"/>
            <p:cNvSpPr/>
            <p:nvPr/>
          </p:nvSpPr>
          <p:spPr>
            <a:xfrm>
              <a:off x="1378" y="3276"/>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项目管理</a:t>
              </a:r>
              <a:endParaRPr lang="zh-CN" altLang="en-US" sz="2800" b="0" dirty="0">
                <a:latin typeface="Times New Roman" panose="02020603050405020304" pitchFamily="18" charset="0"/>
                <a:ea typeface="宋体" panose="02010600030101010101" pitchFamily="2" charset="-122"/>
              </a:endParaRPr>
            </a:p>
          </p:txBody>
        </p:sp>
        <p:sp>
          <p:nvSpPr>
            <p:cNvPr id="28776" name="Rectangle 141"/>
            <p:cNvSpPr/>
            <p:nvPr/>
          </p:nvSpPr>
          <p:spPr>
            <a:xfrm>
              <a:off x="2014" y="3276"/>
              <a:ext cx="520"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配置与变更</a:t>
              </a:r>
              <a:endParaRPr lang="zh-CN" altLang="en-US" sz="2800" b="0" dirty="0">
                <a:latin typeface="Times New Roman" panose="02020603050405020304" pitchFamily="18" charset="0"/>
                <a:ea typeface="宋体" panose="02010600030101010101" pitchFamily="2" charset="-122"/>
              </a:endParaRPr>
            </a:p>
          </p:txBody>
        </p:sp>
        <p:sp>
          <p:nvSpPr>
            <p:cNvPr id="28777" name="Rectangle 142"/>
            <p:cNvSpPr/>
            <p:nvPr/>
          </p:nvSpPr>
          <p:spPr>
            <a:xfrm>
              <a:off x="2660" y="3276"/>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技术评审</a:t>
              </a:r>
              <a:endParaRPr lang="zh-CN" altLang="en-US" sz="2800" b="0" dirty="0">
                <a:latin typeface="Times New Roman" panose="02020603050405020304" pitchFamily="18" charset="0"/>
                <a:ea typeface="宋体" panose="02010600030101010101" pitchFamily="2" charset="-122"/>
              </a:endParaRPr>
            </a:p>
          </p:txBody>
        </p:sp>
        <p:sp>
          <p:nvSpPr>
            <p:cNvPr id="28778" name="Rectangle 143"/>
            <p:cNvSpPr/>
            <p:nvPr/>
          </p:nvSpPr>
          <p:spPr>
            <a:xfrm>
              <a:off x="2014" y="3399"/>
              <a:ext cx="213"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b="0" dirty="0">
                  <a:solidFill>
                    <a:srgbClr val="000000"/>
                  </a:solidFill>
                  <a:ea typeface="宋体" panose="02010600030101010101" pitchFamily="2" charset="-122"/>
                </a:rPr>
                <a:t>CBB</a:t>
              </a:r>
              <a:endParaRPr lang="en-US" altLang="zh-CN" sz="2800" b="0" dirty="0">
                <a:latin typeface="Times New Roman" panose="02020603050405020304" pitchFamily="18" charset="0"/>
                <a:ea typeface="宋体" panose="02010600030101010101" pitchFamily="2" charset="-122"/>
              </a:endParaRPr>
            </a:p>
          </p:txBody>
        </p:sp>
        <p:sp>
          <p:nvSpPr>
            <p:cNvPr id="28779" name="Rectangle 144"/>
            <p:cNvSpPr/>
            <p:nvPr/>
          </p:nvSpPr>
          <p:spPr>
            <a:xfrm>
              <a:off x="1378" y="3538"/>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文档管理</a:t>
              </a:r>
              <a:endParaRPr lang="zh-CN" altLang="en-US" sz="2800" b="0" dirty="0">
                <a:latin typeface="Times New Roman" panose="02020603050405020304" pitchFamily="18" charset="0"/>
                <a:ea typeface="宋体" panose="02010600030101010101" pitchFamily="2" charset="-122"/>
              </a:endParaRPr>
            </a:p>
          </p:txBody>
        </p:sp>
        <p:sp>
          <p:nvSpPr>
            <p:cNvPr id="28780" name="Rectangle 145"/>
            <p:cNvSpPr/>
            <p:nvPr/>
          </p:nvSpPr>
          <p:spPr>
            <a:xfrm>
              <a:off x="2014" y="3523"/>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质量管理</a:t>
              </a:r>
              <a:endParaRPr lang="zh-CN" altLang="en-US" sz="2800" b="0" dirty="0">
                <a:latin typeface="Times New Roman" panose="02020603050405020304" pitchFamily="18" charset="0"/>
                <a:ea typeface="宋体" panose="02010600030101010101" pitchFamily="2" charset="-122"/>
              </a:endParaRPr>
            </a:p>
          </p:txBody>
        </p:sp>
        <p:sp>
          <p:nvSpPr>
            <p:cNvPr id="28781" name="Rectangle 146"/>
            <p:cNvSpPr/>
            <p:nvPr/>
          </p:nvSpPr>
          <p:spPr>
            <a:xfrm>
              <a:off x="2660" y="3402"/>
              <a:ext cx="67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采购</a:t>
              </a:r>
              <a:r>
                <a:rPr lang="en-US" altLang="zh-CN" sz="1300" b="0" dirty="0">
                  <a:solidFill>
                    <a:srgbClr val="000000"/>
                  </a:solidFill>
                  <a:latin typeface="宋体" panose="02010600030101010101" pitchFamily="2" charset="-122"/>
                  <a:ea typeface="宋体" panose="02010600030101010101" pitchFamily="2" charset="-122"/>
                </a:rPr>
                <a:t>/</a:t>
              </a:r>
              <a:r>
                <a:rPr lang="zh-CN" altLang="en-US" sz="1300" b="0" dirty="0">
                  <a:solidFill>
                    <a:srgbClr val="000000"/>
                  </a:solidFill>
                  <a:latin typeface="宋体" panose="02010600030101010101" pitchFamily="2" charset="-122"/>
                  <a:ea typeface="宋体" panose="02010600030101010101" pitchFamily="2" charset="-122"/>
                </a:rPr>
                <a:t>外协管理</a:t>
              </a:r>
              <a:endParaRPr lang="zh-CN" altLang="en-US" sz="2800" b="0" dirty="0">
                <a:latin typeface="Times New Roman" panose="02020603050405020304" pitchFamily="18" charset="0"/>
                <a:ea typeface="宋体" panose="02010600030101010101" pitchFamily="2" charset="-122"/>
              </a:endParaRPr>
            </a:p>
          </p:txBody>
        </p:sp>
        <p:sp>
          <p:nvSpPr>
            <p:cNvPr id="28782" name="Rectangle 147"/>
            <p:cNvSpPr/>
            <p:nvPr/>
          </p:nvSpPr>
          <p:spPr>
            <a:xfrm>
              <a:off x="1378" y="3667"/>
              <a:ext cx="520"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软硬件设计</a:t>
              </a:r>
              <a:endParaRPr lang="zh-CN" altLang="en-US" sz="2800" b="0" dirty="0">
                <a:latin typeface="Times New Roman" panose="02020603050405020304" pitchFamily="18" charset="0"/>
                <a:ea typeface="宋体" panose="02010600030101010101" pitchFamily="2" charset="-122"/>
              </a:endParaRPr>
            </a:p>
          </p:txBody>
        </p:sp>
        <p:sp>
          <p:nvSpPr>
            <p:cNvPr id="28783" name="Rectangle 148"/>
            <p:cNvSpPr/>
            <p:nvPr/>
          </p:nvSpPr>
          <p:spPr>
            <a:xfrm>
              <a:off x="2649" y="3525"/>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管道管理</a:t>
              </a:r>
              <a:endParaRPr lang="zh-CN" altLang="en-US" sz="2800" b="0" dirty="0">
                <a:latin typeface="Times New Roman" panose="02020603050405020304" pitchFamily="18" charset="0"/>
                <a:ea typeface="宋体" panose="02010600030101010101" pitchFamily="2" charset="-122"/>
              </a:endParaRPr>
            </a:p>
          </p:txBody>
        </p:sp>
        <p:sp>
          <p:nvSpPr>
            <p:cNvPr id="28784" name="Rectangle 149"/>
            <p:cNvSpPr/>
            <p:nvPr/>
          </p:nvSpPr>
          <p:spPr>
            <a:xfrm>
              <a:off x="3500" y="3158"/>
              <a:ext cx="208"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dirty="0">
                  <a:solidFill>
                    <a:srgbClr val="000000"/>
                  </a:solidFill>
                  <a:latin typeface="宋体" panose="02010600030101010101" pitchFamily="2" charset="-122"/>
                  <a:ea typeface="宋体" panose="02010600030101010101" pitchFamily="2" charset="-122"/>
                </a:rPr>
                <a:t>考评</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785" name="Rectangle 150"/>
            <p:cNvSpPr/>
            <p:nvPr/>
          </p:nvSpPr>
          <p:spPr>
            <a:xfrm>
              <a:off x="3710" y="3283"/>
              <a:ext cx="166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平衡记分卡（</a:t>
              </a:r>
              <a:r>
                <a:rPr lang="en-US" altLang="zh-CN" sz="1300" b="0" dirty="0">
                  <a:solidFill>
                    <a:srgbClr val="000000"/>
                  </a:solidFill>
                  <a:ea typeface="宋体" panose="02010600030101010101" pitchFamily="2" charset="-122"/>
                </a:rPr>
                <a:t>Balanced Scorecard</a:t>
              </a:r>
              <a:r>
                <a:rPr lang="zh-CN" altLang="en-US" sz="1300" b="0" dirty="0">
                  <a:solidFill>
                    <a:srgbClr val="000000"/>
                  </a:solidFill>
                  <a:ea typeface="宋体" panose="02010600030101010101" pitchFamily="2" charset="-122"/>
                </a:rPr>
                <a:t>）</a:t>
              </a:r>
              <a:endParaRPr lang="zh-CN" altLang="en-US" sz="1300" b="0" dirty="0">
                <a:solidFill>
                  <a:srgbClr val="000000"/>
                </a:solidFill>
                <a:ea typeface="宋体" panose="02010600030101010101" pitchFamily="2" charset="-122"/>
              </a:endParaRPr>
            </a:p>
          </p:txBody>
        </p:sp>
        <p:sp>
          <p:nvSpPr>
            <p:cNvPr id="28786" name="Rectangle 151"/>
            <p:cNvSpPr/>
            <p:nvPr/>
          </p:nvSpPr>
          <p:spPr>
            <a:xfrm>
              <a:off x="3500" y="3447"/>
              <a:ext cx="381"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dirty="0">
                  <a:solidFill>
                    <a:srgbClr val="000000"/>
                  </a:solidFill>
                  <a:ea typeface="宋体" panose="02010600030101010101" pitchFamily="2" charset="-122"/>
                </a:rPr>
                <a:t>IPD</a:t>
              </a:r>
              <a:r>
                <a:rPr lang="zh-CN" altLang="en-US" sz="1300" dirty="0">
                  <a:solidFill>
                    <a:srgbClr val="000000"/>
                  </a:solidFill>
                  <a:latin typeface="宋体" panose="02010600030101010101" pitchFamily="2" charset="-122"/>
                  <a:ea typeface="宋体" panose="02010600030101010101" pitchFamily="2" charset="-122"/>
                </a:rPr>
                <a:t>工具</a:t>
              </a:r>
              <a:endParaRPr lang="zh-CN" altLang="en-US" sz="1300" dirty="0">
                <a:solidFill>
                  <a:srgbClr val="000000"/>
                </a:solidFill>
                <a:latin typeface="宋体" panose="02010600030101010101" pitchFamily="2" charset="-122"/>
                <a:ea typeface="宋体" panose="02010600030101010101" pitchFamily="2" charset="-122"/>
              </a:endParaRPr>
            </a:p>
          </p:txBody>
        </p:sp>
        <p:sp>
          <p:nvSpPr>
            <p:cNvPr id="28787" name="Rectangle 152"/>
            <p:cNvSpPr/>
            <p:nvPr/>
          </p:nvSpPr>
          <p:spPr>
            <a:xfrm>
              <a:off x="3726" y="3619"/>
              <a:ext cx="1144"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共用工具（业务，技术）</a:t>
              </a:r>
              <a:endParaRPr lang="zh-CN" altLang="en-US" sz="1300" b="0" dirty="0">
                <a:solidFill>
                  <a:srgbClr val="000000"/>
                </a:solidFill>
                <a:latin typeface="宋体" panose="02010600030101010101" pitchFamily="2" charset="-122"/>
                <a:ea typeface="宋体" panose="02010600030101010101" pitchFamily="2" charset="-122"/>
              </a:endParaRPr>
            </a:p>
          </p:txBody>
        </p:sp>
        <p:sp>
          <p:nvSpPr>
            <p:cNvPr id="28788" name="Rectangle 153"/>
            <p:cNvSpPr/>
            <p:nvPr/>
          </p:nvSpPr>
          <p:spPr>
            <a:xfrm>
              <a:off x="2014" y="3399"/>
              <a:ext cx="525"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b="0" dirty="0">
                  <a:solidFill>
                    <a:srgbClr val="000000"/>
                  </a:solidFill>
                  <a:ea typeface="宋体" panose="02010600030101010101" pitchFamily="2" charset="-122"/>
                </a:rPr>
                <a:t>CBB</a:t>
              </a:r>
              <a:r>
                <a:rPr lang="zh-CN" altLang="en-US" sz="1300" b="0" dirty="0">
                  <a:solidFill>
                    <a:srgbClr val="000000"/>
                  </a:solidFill>
                  <a:ea typeface="宋体" panose="02010600030101010101" pitchFamily="2" charset="-122"/>
                </a:rPr>
                <a:t>－</a:t>
              </a:r>
              <a:r>
                <a:rPr lang="zh-CN" altLang="en-US" sz="1300" b="0" dirty="0">
                  <a:solidFill>
                    <a:srgbClr val="000000"/>
                  </a:solidFill>
                  <a:latin typeface="宋体" panose="02010600030101010101" pitchFamily="2" charset="-122"/>
                  <a:ea typeface="宋体" panose="02010600030101010101" pitchFamily="2" charset="-122"/>
                </a:rPr>
                <a:t>重用</a:t>
              </a:r>
              <a:endParaRPr lang="zh-CN" altLang="en-US" sz="1300" b="0" dirty="0">
                <a:solidFill>
                  <a:srgbClr val="000000"/>
                </a:solidFill>
                <a:latin typeface="宋体" panose="02010600030101010101" pitchFamily="2" charset="-122"/>
                <a:ea typeface="宋体" panose="02010600030101010101" pitchFamily="2" charset="-122"/>
              </a:endParaRPr>
            </a:p>
          </p:txBody>
        </p:sp>
        <p:grpSp>
          <p:nvGrpSpPr>
            <p:cNvPr id="28789" name="Group 154"/>
            <p:cNvGrpSpPr/>
            <p:nvPr/>
          </p:nvGrpSpPr>
          <p:grpSpPr>
            <a:xfrm>
              <a:off x="158" y="907"/>
              <a:ext cx="802" cy="220"/>
              <a:chOff x="96" y="672"/>
              <a:chExt cx="624" cy="220"/>
            </a:xfrm>
          </p:grpSpPr>
          <p:sp>
            <p:nvSpPr>
              <p:cNvPr id="28945" name="Rectangle 155"/>
              <p:cNvSpPr/>
              <p:nvPr/>
            </p:nvSpPr>
            <p:spPr>
              <a:xfrm>
                <a:off x="96" y="752"/>
                <a:ext cx="624" cy="140"/>
              </a:xfrm>
              <a:prstGeom prst="rect">
                <a:avLst/>
              </a:prstGeom>
              <a:solidFill>
                <a:srgbClr val="00B400"/>
              </a:soli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46" name="Rectangle 156"/>
              <p:cNvSpPr/>
              <p:nvPr/>
            </p:nvSpPr>
            <p:spPr>
              <a:xfrm>
                <a:off x="96" y="752"/>
                <a:ext cx="624" cy="140"/>
              </a:xfrm>
              <a:prstGeom prst="rect">
                <a:avLst/>
              </a:prstGeom>
              <a:noFill/>
              <a:ln w="0" cap="flat" cmpd="sng">
                <a:solidFill>
                  <a:srgbClr val="941CAC"/>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47" name="Rectangle 157"/>
              <p:cNvSpPr/>
              <p:nvPr/>
            </p:nvSpPr>
            <p:spPr>
              <a:xfrm>
                <a:off x="96" y="672"/>
                <a:ext cx="624" cy="220"/>
              </a:xfrm>
              <a:prstGeom prst="rect">
                <a:avLst/>
              </a:prstGeom>
              <a:solidFill>
                <a:srgbClr val="4FFF4F"/>
              </a:solid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48" name="Rectangle 158"/>
              <p:cNvSpPr/>
              <p:nvPr/>
            </p:nvSpPr>
            <p:spPr>
              <a:xfrm>
                <a:off x="96" y="672"/>
                <a:ext cx="624" cy="220"/>
              </a:xfrm>
              <a:prstGeom prst="rect">
                <a:avLst/>
              </a:prstGeom>
              <a:noFill/>
              <a:ln w="0" cap="flat" cmpd="sng">
                <a:solidFill>
                  <a:srgbClr val="941CAC"/>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8949" name="Rectangle 159"/>
              <p:cNvSpPr/>
              <p:nvPr/>
            </p:nvSpPr>
            <p:spPr>
              <a:xfrm>
                <a:off x="275" y="722"/>
                <a:ext cx="349" cy="134"/>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dirty="0">
                    <a:solidFill>
                      <a:srgbClr val="000000"/>
                    </a:solidFill>
                    <a:latin typeface="宋体" panose="02010600030101010101" pitchFamily="2" charset="-122"/>
                    <a:ea typeface="宋体" panose="02010600030101010101" pitchFamily="2" charset="-122"/>
                  </a:rPr>
                  <a:t>产品战略</a:t>
                </a:r>
                <a:endParaRPr lang="zh-CN" altLang="en-US" b="0" dirty="0">
                  <a:latin typeface="Times New Roman" panose="02020603050405020304" pitchFamily="18" charset="0"/>
                  <a:ea typeface="宋体" panose="02010600030101010101" pitchFamily="2" charset="-122"/>
                </a:endParaRPr>
              </a:p>
            </p:txBody>
          </p:sp>
        </p:grpSp>
        <p:cxnSp>
          <p:nvCxnSpPr>
            <p:cNvPr id="28790" name="AutoShape 160"/>
            <p:cNvCxnSpPr>
              <a:stCxn id="28948" idx="2"/>
              <a:endCxn id="28772" idx="1"/>
            </p:cNvCxnSpPr>
            <p:nvPr/>
          </p:nvCxnSpPr>
          <p:spPr>
            <a:xfrm rot="-5400000" flipH="1">
              <a:off x="350" y="1335"/>
              <a:ext cx="1682" cy="1265"/>
            </a:xfrm>
            <a:prstGeom prst="bentConnector2">
              <a:avLst/>
            </a:prstGeom>
            <a:ln w="19050" cap="flat" cmpd="sng">
              <a:solidFill>
                <a:srgbClr val="800080"/>
              </a:solidFill>
              <a:prstDash val="solid"/>
              <a:miter/>
              <a:headEnd type="none" w="med" len="med"/>
              <a:tailEnd type="triangle" w="med" len="med"/>
            </a:ln>
          </p:spPr>
        </p:cxnSp>
        <p:grpSp>
          <p:nvGrpSpPr>
            <p:cNvPr id="28791" name="Group 161"/>
            <p:cNvGrpSpPr/>
            <p:nvPr/>
          </p:nvGrpSpPr>
          <p:grpSpPr>
            <a:xfrm>
              <a:off x="5136" y="1308"/>
              <a:ext cx="479" cy="557"/>
              <a:chOff x="672" y="1248"/>
              <a:chExt cx="479" cy="557"/>
            </a:xfrm>
          </p:grpSpPr>
          <p:grpSp>
            <p:nvGrpSpPr>
              <p:cNvPr id="28911" name="Group 162"/>
              <p:cNvGrpSpPr/>
              <p:nvPr/>
            </p:nvGrpSpPr>
            <p:grpSpPr>
              <a:xfrm>
                <a:off x="672" y="1248"/>
                <a:ext cx="479" cy="429"/>
                <a:chOff x="4645" y="2359"/>
                <a:chExt cx="479" cy="429"/>
              </a:xfrm>
            </p:grpSpPr>
            <p:sp>
              <p:nvSpPr>
                <p:cNvPr id="28913" name="Freeform 163"/>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914" name="Freeform 164"/>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915" name="Line 165"/>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916" name="Line 166"/>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917" name="Line 167"/>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918" name="Line 168"/>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919" name="Freeform 169"/>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920" name="Freeform 170"/>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921" name="Rectangle 171"/>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922" name="Rectangle 172"/>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923" name="Rectangle 173"/>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924" name="Rectangle 174"/>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925" name="Rectangle 175"/>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926" name="Rectangle 176"/>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927" name="Rectangle 177"/>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928" name="Rectangle 178"/>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sp>
              <p:nvSpPr>
                <p:cNvPr id="28929" name="Freeform 179"/>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930" name="Freeform 180"/>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931" name="Line 181"/>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932" name="Line 182"/>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933" name="Line 183"/>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934" name="Line 184"/>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935" name="Freeform 185"/>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936" name="Freeform 186"/>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937" name="Rectangle 187"/>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938" name="Rectangle 188"/>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939" name="Rectangle 189"/>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940" name="Rectangle 190"/>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941" name="Rectangle 191"/>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942" name="Rectangle 192"/>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943" name="Rectangle 193"/>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944" name="Rectangle 194"/>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grpSp>
          <p:sp>
            <p:nvSpPr>
              <p:cNvPr id="28912" name="Rectangle 195"/>
              <p:cNvSpPr/>
              <p:nvPr/>
            </p:nvSpPr>
            <p:spPr>
              <a:xfrm>
                <a:off x="816" y="1680"/>
                <a:ext cx="240" cy="125"/>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dirty="0">
                    <a:solidFill>
                      <a:srgbClr val="000000"/>
                    </a:solidFill>
                    <a:latin typeface="Times New Roman" panose="02020603050405020304" pitchFamily="18" charset="0"/>
                    <a:ea typeface="宋体" panose="02010600030101010101" pitchFamily="2" charset="-122"/>
                  </a:rPr>
                  <a:t>PMT</a:t>
                </a:r>
                <a:endParaRPr lang="en-US" altLang="zh-CN" b="0" dirty="0">
                  <a:latin typeface="Times New Roman" panose="02020603050405020304" pitchFamily="18" charset="0"/>
                  <a:ea typeface="宋体" panose="02010600030101010101" pitchFamily="2" charset="-122"/>
                </a:endParaRPr>
              </a:p>
            </p:txBody>
          </p:sp>
        </p:grpSp>
        <p:grpSp>
          <p:nvGrpSpPr>
            <p:cNvPr id="28792" name="Group 196"/>
            <p:cNvGrpSpPr/>
            <p:nvPr/>
          </p:nvGrpSpPr>
          <p:grpSpPr>
            <a:xfrm>
              <a:off x="5136" y="2076"/>
              <a:ext cx="479" cy="580"/>
              <a:chOff x="5136" y="1968"/>
              <a:chExt cx="479" cy="580"/>
            </a:xfrm>
          </p:grpSpPr>
          <p:grpSp>
            <p:nvGrpSpPr>
              <p:cNvPr id="28877" name="Group 197"/>
              <p:cNvGrpSpPr/>
              <p:nvPr/>
            </p:nvGrpSpPr>
            <p:grpSpPr>
              <a:xfrm>
                <a:off x="5136" y="1968"/>
                <a:ext cx="479" cy="429"/>
                <a:chOff x="4645" y="2359"/>
                <a:chExt cx="479" cy="429"/>
              </a:xfrm>
            </p:grpSpPr>
            <p:sp>
              <p:nvSpPr>
                <p:cNvPr id="28879" name="Freeform 198"/>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880" name="Freeform 199"/>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81" name="Line 200"/>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882" name="Line 201"/>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883" name="Line 202"/>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884" name="Line 203"/>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885" name="Freeform 204"/>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886" name="Freeform 205"/>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87" name="Rectangle 206"/>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888" name="Rectangle 207"/>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889" name="Rectangle 208"/>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890" name="Rectangle 209"/>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891" name="Rectangle 210"/>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892" name="Rectangle 211"/>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893" name="Rectangle 212"/>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894" name="Rectangle 213"/>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sp>
              <p:nvSpPr>
                <p:cNvPr id="28895" name="Freeform 214"/>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896" name="Freeform 215"/>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97" name="Line 216"/>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898" name="Line 217"/>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899" name="Line 218"/>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900" name="Line 219"/>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901" name="Freeform 220"/>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902" name="Freeform 221"/>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903" name="Rectangle 222"/>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904" name="Rectangle 223"/>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905" name="Rectangle 224"/>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906" name="Rectangle 225"/>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907" name="Rectangle 226"/>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908" name="Rectangle 227"/>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909" name="Rectangle 228"/>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910" name="Rectangle 229"/>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grpSp>
          <p:sp>
            <p:nvSpPr>
              <p:cNvPr id="28878" name="Rectangle 230"/>
              <p:cNvSpPr/>
              <p:nvPr/>
            </p:nvSpPr>
            <p:spPr>
              <a:xfrm>
                <a:off x="5280" y="2423"/>
                <a:ext cx="240" cy="125"/>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dirty="0">
                    <a:solidFill>
                      <a:srgbClr val="000000"/>
                    </a:solidFill>
                    <a:latin typeface="Times New Roman" panose="02020603050405020304" pitchFamily="18" charset="0"/>
                    <a:ea typeface="宋体" panose="02010600030101010101" pitchFamily="2" charset="-122"/>
                  </a:rPr>
                  <a:t>PDT</a:t>
                </a:r>
                <a:endParaRPr lang="en-US" altLang="zh-CN" b="0" dirty="0">
                  <a:latin typeface="Times New Roman" panose="02020603050405020304" pitchFamily="18" charset="0"/>
                  <a:ea typeface="宋体" panose="02010600030101010101" pitchFamily="2" charset="-122"/>
                </a:endParaRPr>
              </a:p>
            </p:txBody>
          </p:sp>
        </p:grpSp>
        <p:sp>
          <p:nvSpPr>
            <p:cNvPr id="28793" name="Line 231"/>
            <p:cNvSpPr/>
            <p:nvPr/>
          </p:nvSpPr>
          <p:spPr>
            <a:xfrm>
              <a:off x="4512" y="2124"/>
              <a:ext cx="1" cy="294"/>
            </a:xfrm>
            <a:prstGeom prst="line">
              <a:avLst/>
            </a:prstGeom>
            <a:ln w="0" cap="flat" cmpd="sng">
              <a:solidFill>
                <a:srgbClr val="941CAC"/>
              </a:solidFill>
              <a:prstDash val="solid"/>
              <a:headEnd type="none" w="med" len="med"/>
              <a:tailEnd type="none" w="med" len="med"/>
            </a:ln>
          </p:spPr>
        </p:sp>
        <p:grpSp>
          <p:nvGrpSpPr>
            <p:cNvPr id="28794" name="Group 232"/>
            <p:cNvGrpSpPr/>
            <p:nvPr/>
          </p:nvGrpSpPr>
          <p:grpSpPr>
            <a:xfrm>
              <a:off x="4224" y="2556"/>
              <a:ext cx="479" cy="557"/>
              <a:chOff x="4224" y="2448"/>
              <a:chExt cx="479" cy="557"/>
            </a:xfrm>
          </p:grpSpPr>
          <p:grpSp>
            <p:nvGrpSpPr>
              <p:cNvPr id="28843" name="Group 233"/>
              <p:cNvGrpSpPr/>
              <p:nvPr/>
            </p:nvGrpSpPr>
            <p:grpSpPr>
              <a:xfrm>
                <a:off x="4224" y="2448"/>
                <a:ext cx="479" cy="429"/>
                <a:chOff x="4645" y="2359"/>
                <a:chExt cx="479" cy="429"/>
              </a:xfrm>
            </p:grpSpPr>
            <p:sp>
              <p:nvSpPr>
                <p:cNvPr id="28845" name="Freeform 234"/>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846" name="Freeform 235"/>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47" name="Line 236"/>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848" name="Line 237"/>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849" name="Line 238"/>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850" name="Line 239"/>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851" name="Freeform 240"/>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852" name="Freeform 241"/>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53" name="Rectangle 242"/>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854" name="Rectangle 243"/>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855" name="Rectangle 244"/>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856" name="Rectangle 245"/>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857" name="Rectangle 246"/>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858" name="Rectangle 247"/>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859" name="Rectangle 248"/>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860" name="Rectangle 249"/>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sp>
              <p:nvSpPr>
                <p:cNvPr id="28861" name="Freeform 250"/>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close/>
                    </a:path>
                  </a:pathLst>
                </a:custGeom>
                <a:solidFill>
                  <a:srgbClr val="FFFFFF">
                    <a:alpha val="100000"/>
                  </a:srgbClr>
                </a:solidFill>
                <a:ln w="9525">
                  <a:noFill/>
                </a:ln>
              </p:spPr>
              <p:txBody>
                <a:bodyPr/>
                <a:p>
                  <a:endParaRPr lang="zh-CN" altLang="en-US"/>
                </a:p>
              </p:txBody>
            </p:sp>
            <p:sp>
              <p:nvSpPr>
                <p:cNvPr id="28862" name="Freeform 251"/>
                <p:cNvSpPr/>
                <p:nvPr/>
              </p:nvSpPr>
              <p:spPr>
                <a:xfrm>
                  <a:off x="4645" y="2359"/>
                  <a:ext cx="467" cy="413"/>
                </a:xfrm>
                <a:custGeom>
                  <a:avLst/>
                  <a:gdLst>
                    <a:gd name="txL" fmla="*/ 0 w 467"/>
                    <a:gd name="txT" fmla="*/ 0 h 413"/>
                    <a:gd name="txR" fmla="*/ 467 w 467"/>
                    <a:gd name="txB" fmla="*/ 413 h 413"/>
                  </a:gdLst>
                  <a:ahLst/>
                  <a:cxnLst>
                    <a:cxn ang="0">
                      <a:pos x="466" y="185"/>
                    </a:cxn>
                    <a:cxn ang="0">
                      <a:pos x="459" y="155"/>
                    </a:cxn>
                    <a:cxn ang="0">
                      <a:pos x="448" y="126"/>
                    </a:cxn>
                    <a:cxn ang="0">
                      <a:pos x="433" y="100"/>
                    </a:cxn>
                    <a:cxn ang="0">
                      <a:pos x="413" y="75"/>
                    </a:cxn>
                    <a:cxn ang="0">
                      <a:pos x="390" y="54"/>
                    </a:cxn>
                    <a:cxn ang="0">
                      <a:pos x="363" y="35"/>
                    </a:cxn>
                    <a:cxn ang="0">
                      <a:pos x="334" y="20"/>
                    </a:cxn>
                    <a:cxn ang="0">
                      <a:pos x="303" y="9"/>
                    </a:cxn>
                    <a:cxn ang="0">
                      <a:pos x="269" y="2"/>
                    </a:cxn>
                    <a:cxn ang="0">
                      <a:pos x="234" y="0"/>
                    </a:cxn>
                    <a:cxn ang="0">
                      <a:pos x="198" y="2"/>
                    </a:cxn>
                    <a:cxn ang="0">
                      <a:pos x="164" y="9"/>
                    </a:cxn>
                    <a:cxn ang="0">
                      <a:pos x="132" y="20"/>
                    </a:cxn>
                    <a:cxn ang="0">
                      <a:pos x="103" y="35"/>
                    </a:cxn>
                    <a:cxn ang="0">
                      <a:pos x="77" y="54"/>
                    </a:cxn>
                    <a:cxn ang="0">
                      <a:pos x="54" y="75"/>
                    </a:cxn>
                    <a:cxn ang="0">
                      <a:pos x="34" y="100"/>
                    </a:cxn>
                    <a:cxn ang="0">
                      <a:pos x="18" y="126"/>
                    </a:cxn>
                    <a:cxn ang="0">
                      <a:pos x="7" y="155"/>
                    </a:cxn>
                    <a:cxn ang="0">
                      <a:pos x="1" y="185"/>
                    </a:cxn>
                    <a:cxn ang="0">
                      <a:pos x="0" y="216"/>
                    </a:cxn>
                    <a:cxn ang="0">
                      <a:pos x="5" y="247"/>
                    </a:cxn>
                    <a:cxn ang="0">
                      <a:pos x="14" y="277"/>
                    </a:cxn>
                    <a:cxn ang="0">
                      <a:pos x="28" y="304"/>
                    </a:cxn>
                    <a:cxn ang="0">
                      <a:pos x="47" y="330"/>
                    </a:cxn>
                    <a:cxn ang="0">
                      <a:pos x="69" y="352"/>
                    </a:cxn>
                    <a:cxn ang="0">
                      <a:pos x="94" y="371"/>
                    </a:cxn>
                    <a:cxn ang="0">
                      <a:pos x="122" y="388"/>
                    </a:cxn>
                    <a:cxn ang="0">
                      <a:pos x="153" y="400"/>
                    </a:cxn>
                    <a:cxn ang="0">
                      <a:pos x="186" y="408"/>
                    </a:cxn>
                    <a:cxn ang="0">
                      <a:pos x="221" y="412"/>
                    </a:cxn>
                    <a:cxn ang="0">
                      <a:pos x="257" y="411"/>
                    </a:cxn>
                    <a:cxn ang="0">
                      <a:pos x="292" y="406"/>
                    </a:cxn>
                    <a:cxn ang="0">
                      <a:pos x="324" y="396"/>
                    </a:cxn>
                    <a:cxn ang="0">
                      <a:pos x="354" y="383"/>
                    </a:cxn>
                    <a:cxn ang="0">
                      <a:pos x="381" y="365"/>
                    </a:cxn>
                    <a:cxn ang="0">
                      <a:pos x="406" y="345"/>
                    </a:cxn>
                    <a:cxn ang="0">
                      <a:pos x="427" y="321"/>
                    </a:cxn>
                    <a:cxn ang="0">
                      <a:pos x="444" y="295"/>
                    </a:cxn>
                    <a:cxn ang="0">
                      <a:pos x="456" y="267"/>
                    </a:cxn>
                    <a:cxn ang="0">
                      <a:pos x="464" y="237"/>
                    </a:cxn>
                    <a:cxn ang="0">
                      <a:pos x="467" y="206"/>
                    </a:cxn>
                  </a:cxnLst>
                  <a:rect l="txL" t="txT" r="txR" b="txB"/>
                  <a:pathLst>
                    <a:path w="467" h="413">
                      <a:moveTo>
                        <a:pt x="467" y="206"/>
                      </a:moveTo>
                      <a:lnTo>
                        <a:pt x="466" y="195"/>
                      </a:lnTo>
                      <a:lnTo>
                        <a:pt x="466" y="185"/>
                      </a:lnTo>
                      <a:lnTo>
                        <a:pt x="464" y="174"/>
                      </a:lnTo>
                      <a:lnTo>
                        <a:pt x="462" y="164"/>
                      </a:lnTo>
                      <a:lnTo>
                        <a:pt x="459" y="155"/>
                      </a:lnTo>
                      <a:lnTo>
                        <a:pt x="456" y="145"/>
                      </a:lnTo>
                      <a:lnTo>
                        <a:pt x="453" y="136"/>
                      </a:lnTo>
                      <a:lnTo>
                        <a:pt x="448" y="126"/>
                      </a:lnTo>
                      <a:lnTo>
                        <a:pt x="444" y="117"/>
                      </a:lnTo>
                      <a:lnTo>
                        <a:pt x="438" y="108"/>
                      </a:lnTo>
                      <a:lnTo>
                        <a:pt x="433" y="100"/>
                      </a:lnTo>
                      <a:lnTo>
                        <a:pt x="427" y="91"/>
                      </a:lnTo>
                      <a:lnTo>
                        <a:pt x="420" y="83"/>
                      </a:lnTo>
                      <a:lnTo>
                        <a:pt x="413" y="75"/>
                      </a:lnTo>
                      <a:lnTo>
                        <a:pt x="406" y="68"/>
                      </a:lnTo>
                      <a:lnTo>
                        <a:pt x="398" y="61"/>
                      </a:lnTo>
                      <a:lnTo>
                        <a:pt x="390" y="54"/>
                      </a:lnTo>
                      <a:lnTo>
                        <a:pt x="381" y="47"/>
                      </a:lnTo>
                      <a:lnTo>
                        <a:pt x="373" y="41"/>
                      </a:lnTo>
                      <a:lnTo>
                        <a:pt x="363" y="35"/>
                      </a:lnTo>
                      <a:lnTo>
                        <a:pt x="354" y="30"/>
                      </a:lnTo>
                      <a:lnTo>
                        <a:pt x="344" y="25"/>
                      </a:lnTo>
                      <a:lnTo>
                        <a:pt x="334" y="20"/>
                      </a:lnTo>
                      <a:lnTo>
                        <a:pt x="324" y="16"/>
                      </a:lnTo>
                      <a:lnTo>
                        <a:pt x="313" y="13"/>
                      </a:lnTo>
                      <a:lnTo>
                        <a:pt x="303" y="9"/>
                      </a:lnTo>
                      <a:lnTo>
                        <a:pt x="292" y="7"/>
                      </a:lnTo>
                      <a:lnTo>
                        <a:pt x="281" y="4"/>
                      </a:lnTo>
                      <a:lnTo>
                        <a:pt x="269" y="2"/>
                      </a:lnTo>
                      <a:lnTo>
                        <a:pt x="257" y="1"/>
                      </a:lnTo>
                      <a:lnTo>
                        <a:pt x="246" y="0"/>
                      </a:lnTo>
                      <a:lnTo>
                        <a:pt x="234" y="0"/>
                      </a:lnTo>
                      <a:lnTo>
                        <a:pt x="221" y="0"/>
                      </a:lnTo>
                      <a:lnTo>
                        <a:pt x="210" y="1"/>
                      </a:lnTo>
                      <a:lnTo>
                        <a:pt x="198" y="2"/>
                      </a:lnTo>
                      <a:lnTo>
                        <a:pt x="186" y="4"/>
                      </a:lnTo>
                      <a:lnTo>
                        <a:pt x="175" y="7"/>
                      </a:lnTo>
                      <a:lnTo>
                        <a:pt x="164" y="9"/>
                      </a:lnTo>
                      <a:lnTo>
                        <a:pt x="153" y="13"/>
                      </a:lnTo>
                      <a:lnTo>
                        <a:pt x="142" y="16"/>
                      </a:lnTo>
                      <a:lnTo>
                        <a:pt x="132" y="20"/>
                      </a:lnTo>
                      <a:lnTo>
                        <a:pt x="122" y="25"/>
                      </a:lnTo>
                      <a:lnTo>
                        <a:pt x="112" y="30"/>
                      </a:lnTo>
                      <a:lnTo>
                        <a:pt x="103" y="35"/>
                      </a:lnTo>
                      <a:lnTo>
                        <a:pt x="94" y="41"/>
                      </a:lnTo>
                      <a:lnTo>
                        <a:pt x="85" y="47"/>
                      </a:lnTo>
                      <a:lnTo>
                        <a:pt x="77" y="54"/>
                      </a:lnTo>
                      <a:lnTo>
                        <a:pt x="69" y="61"/>
                      </a:lnTo>
                      <a:lnTo>
                        <a:pt x="61" y="68"/>
                      </a:lnTo>
                      <a:lnTo>
                        <a:pt x="54" y="75"/>
                      </a:lnTo>
                      <a:lnTo>
                        <a:pt x="47" y="83"/>
                      </a:lnTo>
                      <a:lnTo>
                        <a:pt x="40" y="91"/>
                      </a:lnTo>
                      <a:lnTo>
                        <a:pt x="34" y="100"/>
                      </a:lnTo>
                      <a:lnTo>
                        <a:pt x="28" y="108"/>
                      </a:lnTo>
                      <a:lnTo>
                        <a:pt x="23" y="117"/>
                      </a:lnTo>
                      <a:lnTo>
                        <a:pt x="18" y="126"/>
                      </a:lnTo>
                      <a:lnTo>
                        <a:pt x="14" y="136"/>
                      </a:lnTo>
                      <a:lnTo>
                        <a:pt x="11" y="145"/>
                      </a:lnTo>
                      <a:lnTo>
                        <a:pt x="7" y="155"/>
                      </a:lnTo>
                      <a:lnTo>
                        <a:pt x="5" y="164"/>
                      </a:lnTo>
                      <a:lnTo>
                        <a:pt x="3" y="174"/>
                      </a:lnTo>
                      <a:lnTo>
                        <a:pt x="1" y="185"/>
                      </a:lnTo>
                      <a:lnTo>
                        <a:pt x="0" y="195"/>
                      </a:lnTo>
                      <a:lnTo>
                        <a:pt x="0" y="206"/>
                      </a:lnTo>
                      <a:lnTo>
                        <a:pt x="0" y="216"/>
                      </a:lnTo>
                      <a:lnTo>
                        <a:pt x="1" y="227"/>
                      </a:lnTo>
                      <a:lnTo>
                        <a:pt x="3" y="237"/>
                      </a:lnTo>
                      <a:lnTo>
                        <a:pt x="5" y="247"/>
                      </a:lnTo>
                      <a:lnTo>
                        <a:pt x="7" y="257"/>
                      </a:lnTo>
                      <a:lnTo>
                        <a:pt x="11" y="267"/>
                      </a:lnTo>
                      <a:lnTo>
                        <a:pt x="14" y="277"/>
                      </a:lnTo>
                      <a:lnTo>
                        <a:pt x="18" y="286"/>
                      </a:lnTo>
                      <a:lnTo>
                        <a:pt x="23" y="295"/>
                      </a:lnTo>
                      <a:lnTo>
                        <a:pt x="28" y="304"/>
                      </a:lnTo>
                      <a:lnTo>
                        <a:pt x="34" y="313"/>
                      </a:lnTo>
                      <a:lnTo>
                        <a:pt x="40" y="321"/>
                      </a:lnTo>
                      <a:lnTo>
                        <a:pt x="47" y="330"/>
                      </a:lnTo>
                      <a:lnTo>
                        <a:pt x="54" y="337"/>
                      </a:lnTo>
                      <a:lnTo>
                        <a:pt x="61" y="345"/>
                      </a:lnTo>
                      <a:lnTo>
                        <a:pt x="69" y="352"/>
                      </a:lnTo>
                      <a:lnTo>
                        <a:pt x="77" y="359"/>
                      </a:lnTo>
                      <a:lnTo>
                        <a:pt x="85" y="365"/>
                      </a:lnTo>
                      <a:lnTo>
                        <a:pt x="94" y="371"/>
                      </a:lnTo>
                      <a:lnTo>
                        <a:pt x="103" y="377"/>
                      </a:lnTo>
                      <a:lnTo>
                        <a:pt x="112" y="383"/>
                      </a:lnTo>
                      <a:lnTo>
                        <a:pt x="122" y="388"/>
                      </a:lnTo>
                      <a:lnTo>
                        <a:pt x="132" y="392"/>
                      </a:lnTo>
                      <a:lnTo>
                        <a:pt x="142" y="396"/>
                      </a:lnTo>
                      <a:lnTo>
                        <a:pt x="153" y="400"/>
                      </a:lnTo>
                      <a:lnTo>
                        <a:pt x="164" y="403"/>
                      </a:lnTo>
                      <a:lnTo>
                        <a:pt x="175" y="406"/>
                      </a:lnTo>
                      <a:lnTo>
                        <a:pt x="186" y="408"/>
                      </a:lnTo>
                      <a:lnTo>
                        <a:pt x="198" y="410"/>
                      </a:lnTo>
                      <a:lnTo>
                        <a:pt x="210" y="411"/>
                      </a:lnTo>
                      <a:lnTo>
                        <a:pt x="221" y="412"/>
                      </a:lnTo>
                      <a:lnTo>
                        <a:pt x="234" y="413"/>
                      </a:lnTo>
                      <a:lnTo>
                        <a:pt x="246" y="412"/>
                      </a:lnTo>
                      <a:lnTo>
                        <a:pt x="257" y="411"/>
                      </a:lnTo>
                      <a:lnTo>
                        <a:pt x="269" y="410"/>
                      </a:lnTo>
                      <a:lnTo>
                        <a:pt x="281" y="408"/>
                      </a:lnTo>
                      <a:lnTo>
                        <a:pt x="292" y="406"/>
                      </a:lnTo>
                      <a:lnTo>
                        <a:pt x="303" y="403"/>
                      </a:lnTo>
                      <a:lnTo>
                        <a:pt x="313" y="400"/>
                      </a:lnTo>
                      <a:lnTo>
                        <a:pt x="324" y="396"/>
                      </a:lnTo>
                      <a:lnTo>
                        <a:pt x="334" y="392"/>
                      </a:lnTo>
                      <a:lnTo>
                        <a:pt x="344" y="388"/>
                      </a:lnTo>
                      <a:lnTo>
                        <a:pt x="354" y="383"/>
                      </a:lnTo>
                      <a:lnTo>
                        <a:pt x="363" y="377"/>
                      </a:lnTo>
                      <a:lnTo>
                        <a:pt x="373" y="371"/>
                      </a:lnTo>
                      <a:lnTo>
                        <a:pt x="381" y="365"/>
                      </a:lnTo>
                      <a:lnTo>
                        <a:pt x="390" y="359"/>
                      </a:lnTo>
                      <a:lnTo>
                        <a:pt x="398" y="352"/>
                      </a:lnTo>
                      <a:lnTo>
                        <a:pt x="406" y="345"/>
                      </a:lnTo>
                      <a:lnTo>
                        <a:pt x="413" y="337"/>
                      </a:lnTo>
                      <a:lnTo>
                        <a:pt x="420" y="330"/>
                      </a:lnTo>
                      <a:lnTo>
                        <a:pt x="427" y="321"/>
                      </a:lnTo>
                      <a:lnTo>
                        <a:pt x="433" y="313"/>
                      </a:lnTo>
                      <a:lnTo>
                        <a:pt x="438" y="304"/>
                      </a:lnTo>
                      <a:lnTo>
                        <a:pt x="444" y="295"/>
                      </a:lnTo>
                      <a:lnTo>
                        <a:pt x="448" y="286"/>
                      </a:lnTo>
                      <a:lnTo>
                        <a:pt x="453" y="277"/>
                      </a:lnTo>
                      <a:lnTo>
                        <a:pt x="456" y="267"/>
                      </a:lnTo>
                      <a:lnTo>
                        <a:pt x="459" y="257"/>
                      </a:lnTo>
                      <a:lnTo>
                        <a:pt x="462" y="247"/>
                      </a:lnTo>
                      <a:lnTo>
                        <a:pt x="464" y="237"/>
                      </a:lnTo>
                      <a:lnTo>
                        <a:pt x="466" y="227"/>
                      </a:lnTo>
                      <a:lnTo>
                        <a:pt x="466" y="216"/>
                      </a:lnTo>
                      <a:lnTo>
                        <a:pt x="467" y="206"/>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63" name="Line 252"/>
                <p:cNvSpPr/>
                <p:nvPr/>
              </p:nvSpPr>
              <p:spPr>
                <a:xfrm flipH="1">
                  <a:off x="4735" y="2405"/>
                  <a:ext cx="300" cy="334"/>
                </a:xfrm>
                <a:prstGeom prst="line">
                  <a:avLst/>
                </a:prstGeom>
                <a:ln w="14288" cap="sq" cmpd="sng">
                  <a:solidFill>
                    <a:srgbClr val="0000FF"/>
                  </a:solidFill>
                  <a:prstDash val="solid"/>
                  <a:miter/>
                  <a:headEnd type="none" w="med" len="med"/>
                  <a:tailEnd type="none" w="med" len="med"/>
                </a:ln>
              </p:spPr>
            </p:sp>
            <p:sp>
              <p:nvSpPr>
                <p:cNvPr id="28864" name="Line 253"/>
                <p:cNvSpPr/>
                <p:nvPr/>
              </p:nvSpPr>
              <p:spPr>
                <a:xfrm>
                  <a:off x="4737" y="2407"/>
                  <a:ext cx="298" cy="334"/>
                </a:xfrm>
                <a:prstGeom prst="line">
                  <a:avLst/>
                </a:prstGeom>
                <a:ln w="14288" cap="sq" cmpd="sng">
                  <a:solidFill>
                    <a:srgbClr val="0000FF"/>
                  </a:solidFill>
                  <a:prstDash val="solid"/>
                  <a:miter/>
                  <a:headEnd type="none" w="med" len="med"/>
                  <a:tailEnd type="none" w="med" len="med"/>
                </a:ln>
              </p:spPr>
            </p:sp>
            <p:sp>
              <p:nvSpPr>
                <p:cNvPr id="28865" name="Line 254"/>
                <p:cNvSpPr/>
                <p:nvPr/>
              </p:nvSpPr>
              <p:spPr>
                <a:xfrm flipV="1">
                  <a:off x="4886" y="2359"/>
                  <a:ext cx="1" cy="429"/>
                </a:xfrm>
                <a:prstGeom prst="line">
                  <a:avLst/>
                </a:prstGeom>
                <a:ln w="14288" cap="sq" cmpd="sng">
                  <a:solidFill>
                    <a:srgbClr val="0000FF"/>
                  </a:solidFill>
                  <a:prstDash val="solid"/>
                  <a:miter/>
                  <a:headEnd type="none" w="med" len="med"/>
                  <a:tailEnd type="none" w="med" len="med"/>
                </a:ln>
              </p:spPr>
            </p:sp>
            <p:sp>
              <p:nvSpPr>
                <p:cNvPr id="28866" name="Line 255"/>
                <p:cNvSpPr/>
                <p:nvPr/>
              </p:nvSpPr>
              <p:spPr>
                <a:xfrm>
                  <a:off x="4655" y="2573"/>
                  <a:ext cx="469" cy="1"/>
                </a:xfrm>
                <a:prstGeom prst="line">
                  <a:avLst/>
                </a:prstGeom>
                <a:ln w="14288" cap="sq" cmpd="sng">
                  <a:solidFill>
                    <a:srgbClr val="0000FF"/>
                  </a:solidFill>
                  <a:prstDash val="solid"/>
                  <a:miter/>
                  <a:headEnd type="none" w="med" len="med"/>
                  <a:tailEnd type="none" w="med" len="med"/>
                </a:ln>
              </p:spPr>
            </p:sp>
            <p:sp>
              <p:nvSpPr>
                <p:cNvPr id="28867" name="Freeform 256"/>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close/>
                    </a:path>
                  </a:pathLst>
                </a:custGeom>
                <a:solidFill>
                  <a:srgbClr val="FFFFFF">
                    <a:alpha val="100000"/>
                  </a:srgbClr>
                </a:solidFill>
                <a:ln w="9525">
                  <a:noFill/>
                </a:ln>
              </p:spPr>
              <p:txBody>
                <a:bodyPr/>
                <a:p>
                  <a:endParaRPr lang="zh-CN" altLang="en-US"/>
                </a:p>
              </p:txBody>
            </p:sp>
            <p:sp>
              <p:nvSpPr>
                <p:cNvPr id="28868" name="Freeform 257"/>
                <p:cNvSpPr/>
                <p:nvPr/>
              </p:nvSpPr>
              <p:spPr>
                <a:xfrm>
                  <a:off x="4797" y="2495"/>
                  <a:ext cx="162" cy="141"/>
                </a:xfrm>
                <a:custGeom>
                  <a:avLst/>
                  <a:gdLst>
                    <a:gd name="txL" fmla="*/ 0 w 162"/>
                    <a:gd name="txT" fmla="*/ 0 h 141"/>
                    <a:gd name="txR" fmla="*/ 162 w 162"/>
                    <a:gd name="txB" fmla="*/ 141 h 141"/>
                  </a:gdLst>
                  <a:ahLst/>
                  <a:cxnLst>
                    <a:cxn ang="0">
                      <a:pos x="162" y="63"/>
                    </a:cxn>
                    <a:cxn ang="0">
                      <a:pos x="159" y="49"/>
                    </a:cxn>
                    <a:cxn ang="0">
                      <a:pos x="153" y="36"/>
                    </a:cxn>
                    <a:cxn ang="0">
                      <a:pos x="145" y="24"/>
                    </a:cxn>
                    <a:cxn ang="0">
                      <a:pos x="133" y="16"/>
                    </a:cxn>
                    <a:cxn ang="0">
                      <a:pos x="120" y="8"/>
                    </a:cxn>
                    <a:cxn ang="0">
                      <a:pos x="106" y="3"/>
                    </a:cxn>
                    <a:cxn ang="0">
                      <a:pos x="90" y="0"/>
                    </a:cxn>
                    <a:cxn ang="0">
                      <a:pos x="73" y="0"/>
                    </a:cxn>
                    <a:cxn ang="0">
                      <a:pos x="57" y="3"/>
                    </a:cxn>
                    <a:cxn ang="0">
                      <a:pos x="43" y="8"/>
                    </a:cxn>
                    <a:cxn ang="0">
                      <a:pos x="29" y="16"/>
                    </a:cxn>
                    <a:cxn ang="0">
                      <a:pos x="18" y="24"/>
                    </a:cxn>
                    <a:cxn ang="0">
                      <a:pos x="10" y="36"/>
                    </a:cxn>
                    <a:cxn ang="0">
                      <a:pos x="3" y="49"/>
                    </a:cxn>
                    <a:cxn ang="0">
                      <a:pos x="0" y="63"/>
                    </a:cxn>
                    <a:cxn ang="0">
                      <a:pos x="0" y="77"/>
                    </a:cxn>
                    <a:cxn ang="0">
                      <a:pos x="3" y="91"/>
                    </a:cxn>
                    <a:cxn ang="0">
                      <a:pos x="10" y="104"/>
                    </a:cxn>
                    <a:cxn ang="0">
                      <a:pos x="18" y="115"/>
                    </a:cxn>
                    <a:cxn ang="0">
                      <a:pos x="29" y="125"/>
                    </a:cxn>
                    <a:cxn ang="0">
                      <a:pos x="43" y="133"/>
                    </a:cxn>
                    <a:cxn ang="0">
                      <a:pos x="57" y="138"/>
                    </a:cxn>
                    <a:cxn ang="0">
                      <a:pos x="73" y="141"/>
                    </a:cxn>
                    <a:cxn ang="0">
                      <a:pos x="90" y="141"/>
                    </a:cxn>
                    <a:cxn ang="0">
                      <a:pos x="106" y="138"/>
                    </a:cxn>
                    <a:cxn ang="0">
                      <a:pos x="120" y="133"/>
                    </a:cxn>
                    <a:cxn ang="0">
                      <a:pos x="133" y="125"/>
                    </a:cxn>
                    <a:cxn ang="0">
                      <a:pos x="145" y="115"/>
                    </a:cxn>
                    <a:cxn ang="0">
                      <a:pos x="153" y="104"/>
                    </a:cxn>
                    <a:cxn ang="0">
                      <a:pos x="159" y="91"/>
                    </a:cxn>
                    <a:cxn ang="0">
                      <a:pos x="162" y="77"/>
                    </a:cxn>
                  </a:cxnLst>
                  <a:rect l="txL" t="txT" r="txR" b="txB"/>
                  <a:pathLst>
                    <a:path w="162" h="141">
                      <a:moveTo>
                        <a:pt x="162" y="70"/>
                      </a:moveTo>
                      <a:lnTo>
                        <a:pt x="162" y="63"/>
                      </a:lnTo>
                      <a:lnTo>
                        <a:pt x="161" y="55"/>
                      </a:lnTo>
                      <a:lnTo>
                        <a:pt x="159" y="49"/>
                      </a:lnTo>
                      <a:lnTo>
                        <a:pt x="156" y="42"/>
                      </a:lnTo>
                      <a:lnTo>
                        <a:pt x="153" y="36"/>
                      </a:lnTo>
                      <a:lnTo>
                        <a:pt x="149" y="30"/>
                      </a:lnTo>
                      <a:lnTo>
                        <a:pt x="145" y="24"/>
                      </a:lnTo>
                      <a:lnTo>
                        <a:pt x="139" y="20"/>
                      </a:lnTo>
                      <a:lnTo>
                        <a:pt x="133" y="16"/>
                      </a:lnTo>
                      <a:lnTo>
                        <a:pt x="127" y="12"/>
                      </a:lnTo>
                      <a:lnTo>
                        <a:pt x="120" y="8"/>
                      </a:lnTo>
                      <a:lnTo>
                        <a:pt x="113" y="5"/>
                      </a:lnTo>
                      <a:lnTo>
                        <a:pt x="106" y="3"/>
                      </a:lnTo>
                      <a:lnTo>
                        <a:pt x="98" y="1"/>
                      </a:lnTo>
                      <a:lnTo>
                        <a:pt x="90" y="0"/>
                      </a:lnTo>
                      <a:lnTo>
                        <a:pt x="82" y="0"/>
                      </a:lnTo>
                      <a:lnTo>
                        <a:pt x="73" y="0"/>
                      </a:lnTo>
                      <a:lnTo>
                        <a:pt x="65" y="1"/>
                      </a:lnTo>
                      <a:lnTo>
                        <a:pt x="57" y="3"/>
                      </a:lnTo>
                      <a:lnTo>
                        <a:pt x="50" y="5"/>
                      </a:lnTo>
                      <a:lnTo>
                        <a:pt x="43" y="8"/>
                      </a:lnTo>
                      <a:lnTo>
                        <a:pt x="36" y="12"/>
                      </a:lnTo>
                      <a:lnTo>
                        <a:pt x="29" y="16"/>
                      </a:lnTo>
                      <a:lnTo>
                        <a:pt x="24" y="20"/>
                      </a:lnTo>
                      <a:lnTo>
                        <a:pt x="18" y="24"/>
                      </a:lnTo>
                      <a:lnTo>
                        <a:pt x="14" y="30"/>
                      </a:lnTo>
                      <a:lnTo>
                        <a:pt x="10" y="36"/>
                      </a:lnTo>
                      <a:lnTo>
                        <a:pt x="6" y="42"/>
                      </a:lnTo>
                      <a:lnTo>
                        <a:pt x="3" y="49"/>
                      </a:lnTo>
                      <a:lnTo>
                        <a:pt x="1" y="55"/>
                      </a:lnTo>
                      <a:lnTo>
                        <a:pt x="0" y="63"/>
                      </a:lnTo>
                      <a:lnTo>
                        <a:pt x="0" y="70"/>
                      </a:lnTo>
                      <a:lnTo>
                        <a:pt x="0" y="77"/>
                      </a:lnTo>
                      <a:lnTo>
                        <a:pt x="1" y="84"/>
                      </a:lnTo>
                      <a:lnTo>
                        <a:pt x="3" y="91"/>
                      </a:lnTo>
                      <a:lnTo>
                        <a:pt x="6" y="98"/>
                      </a:lnTo>
                      <a:lnTo>
                        <a:pt x="10" y="104"/>
                      </a:lnTo>
                      <a:lnTo>
                        <a:pt x="14" y="110"/>
                      </a:lnTo>
                      <a:lnTo>
                        <a:pt x="18" y="115"/>
                      </a:lnTo>
                      <a:lnTo>
                        <a:pt x="24" y="120"/>
                      </a:lnTo>
                      <a:lnTo>
                        <a:pt x="29" y="125"/>
                      </a:lnTo>
                      <a:lnTo>
                        <a:pt x="36" y="129"/>
                      </a:lnTo>
                      <a:lnTo>
                        <a:pt x="43" y="133"/>
                      </a:lnTo>
                      <a:lnTo>
                        <a:pt x="50" y="136"/>
                      </a:lnTo>
                      <a:lnTo>
                        <a:pt x="57" y="138"/>
                      </a:lnTo>
                      <a:lnTo>
                        <a:pt x="65" y="140"/>
                      </a:lnTo>
                      <a:lnTo>
                        <a:pt x="73" y="141"/>
                      </a:lnTo>
                      <a:lnTo>
                        <a:pt x="82" y="141"/>
                      </a:lnTo>
                      <a:lnTo>
                        <a:pt x="90" y="141"/>
                      </a:lnTo>
                      <a:lnTo>
                        <a:pt x="98" y="140"/>
                      </a:lnTo>
                      <a:lnTo>
                        <a:pt x="106" y="138"/>
                      </a:lnTo>
                      <a:lnTo>
                        <a:pt x="113" y="136"/>
                      </a:lnTo>
                      <a:lnTo>
                        <a:pt x="120" y="133"/>
                      </a:lnTo>
                      <a:lnTo>
                        <a:pt x="127" y="129"/>
                      </a:lnTo>
                      <a:lnTo>
                        <a:pt x="133" y="125"/>
                      </a:lnTo>
                      <a:lnTo>
                        <a:pt x="139" y="120"/>
                      </a:lnTo>
                      <a:lnTo>
                        <a:pt x="145" y="115"/>
                      </a:lnTo>
                      <a:lnTo>
                        <a:pt x="149" y="110"/>
                      </a:lnTo>
                      <a:lnTo>
                        <a:pt x="153" y="104"/>
                      </a:lnTo>
                      <a:lnTo>
                        <a:pt x="156" y="98"/>
                      </a:lnTo>
                      <a:lnTo>
                        <a:pt x="159" y="91"/>
                      </a:lnTo>
                      <a:lnTo>
                        <a:pt x="161" y="84"/>
                      </a:lnTo>
                      <a:lnTo>
                        <a:pt x="162" y="77"/>
                      </a:lnTo>
                      <a:lnTo>
                        <a:pt x="162" y="70"/>
                      </a:lnTo>
                    </a:path>
                  </a:pathLst>
                </a:custGeom>
                <a:noFill/>
                <a:ln w="14288" cap="sq" cmpd="sng">
                  <a:solidFill>
                    <a:srgbClr val="0000FF">
                      <a:alpha val="100000"/>
                    </a:srgbClr>
                  </a:solidFill>
                  <a:prstDash val="solid"/>
                  <a:miter lim="800000"/>
                  <a:headEnd type="none" w="med" len="med"/>
                  <a:tailEnd type="none" w="med" len="med"/>
                </a:ln>
              </p:spPr>
              <p:txBody>
                <a:bodyPr/>
                <a:p>
                  <a:endParaRPr lang="zh-CN" altLang="en-US"/>
                </a:p>
              </p:txBody>
            </p:sp>
            <p:sp>
              <p:nvSpPr>
                <p:cNvPr id="28869" name="Rectangle 258"/>
                <p:cNvSpPr/>
                <p:nvPr/>
              </p:nvSpPr>
              <p:spPr>
                <a:xfrm>
                  <a:off x="4799" y="2406"/>
                  <a:ext cx="71"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Dev</a:t>
                  </a:r>
                  <a:endParaRPr lang="en-US" altLang="zh-CN" b="0" dirty="0">
                    <a:latin typeface="Times New Roman" panose="02020603050405020304" pitchFamily="18" charset="0"/>
                    <a:ea typeface="宋体" panose="02010600030101010101" pitchFamily="2" charset="-122"/>
                  </a:endParaRPr>
                </a:p>
              </p:txBody>
            </p:sp>
            <p:sp>
              <p:nvSpPr>
                <p:cNvPr id="28870" name="Rectangle 259"/>
                <p:cNvSpPr/>
                <p:nvPr/>
              </p:nvSpPr>
              <p:spPr>
                <a:xfrm>
                  <a:off x="4908" y="2413"/>
                  <a:ext cx="66"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Mfg</a:t>
                  </a:r>
                  <a:endParaRPr lang="en-US" altLang="zh-CN" b="0" dirty="0">
                    <a:latin typeface="Times New Roman" panose="02020603050405020304" pitchFamily="18" charset="0"/>
                    <a:ea typeface="宋体" panose="02010600030101010101" pitchFamily="2" charset="-122"/>
                  </a:endParaRPr>
                </a:p>
              </p:txBody>
            </p:sp>
            <p:sp>
              <p:nvSpPr>
                <p:cNvPr id="28871" name="Rectangle 260"/>
                <p:cNvSpPr/>
                <p:nvPr/>
              </p:nvSpPr>
              <p:spPr>
                <a:xfrm>
                  <a:off x="5005" y="2487"/>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Mkt</a:t>
                  </a:r>
                  <a:endParaRPr lang="en-US" altLang="zh-CN" b="0" dirty="0">
                    <a:latin typeface="Times New Roman" panose="02020603050405020304" pitchFamily="18" charset="0"/>
                    <a:ea typeface="宋体" panose="02010600030101010101" pitchFamily="2" charset="-122"/>
                  </a:endParaRPr>
                </a:p>
              </p:txBody>
            </p:sp>
            <p:sp>
              <p:nvSpPr>
                <p:cNvPr id="28872" name="Rectangle 261"/>
                <p:cNvSpPr/>
                <p:nvPr/>
              </p:nvSpPr>
              <p:spPr>
                <a:xfrm>
                  <a:off x="5010" y="2603"/>
                  <a:ext cx="67"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Svc</a:t>
                  </a:r>
                  <a:endParaRPr lang="en-US" altLang="zh-CN" b="0" dirty="0">
                    <a:latin typeface="Times New Roman" panose="02020603050405020304" pitchFamily="18" charset="0"/>
                    <a:ea typeface="宋体" panose="02010600030101010101" pitchFamily="2" charset="-122"/>
                  </a:endParaRPr>
                </a:p>
              </p:txBody>
            </p:sp>
            <p:sp>
              <p:nvSpPr>
                <p:cNvPr id="28873" name="Rectangle 262"/>
                <p:cNvSpPr/>
                <p:nvPr/>
              </p:nvSpPr>
              <p:spPr>
                <a:xfrm>
                  <a:off x="4904" y="2697"/>
                  <a:ext cx="5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Fin</a:t>
                  </a:r>
                  <a:endParaRPr lang="en-US" altLang="zh-CN" b="0" dirty="0">
                    <a:latin typeface="Times New Roman" panose="02020603050405020304" pitchFamily="18" charset="0"/>
                    <a:ea typeface="宋体" panose="02010600030101010101" pitchFamily="2" charset="-122"/>
                  </a:endParaRPr>
                </a:p>
              </p:txBody>
            </p:sp>
            <p:sp>
              <p:nvSpPr>
                <p:cNvPr id="28874" name="Rectangle 263"/>
                <p:cNvSpPr/>
                <p:nvPr/>
              </p:nvSpPr>
              <p:spPr>
                <a:xfrm>
                  <a:off x="4797" y="2692"/>
                  <a:ext cx="65"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SW</a:t>
                  </a:r>
                  <a:endParaRPr lang="en-US" altLang="zh-CN" b="0" dirty="0">
                    <a:latin typeface="Times New Roman" panose="02020603050405020304" pitchFamily="18" charset="0"/>
                    <a:ea typeface="宋体" panose="02010600030101010101" pitchFamily="2" charset="-122"/>
                  </a:endParaRPr>
                </a:p>
              </p:txBody>
            </p:sp>
            <p:sp>
              <p:nvSpPr>
                <p:cNvPr id="28875" name="Rectangle 264"/>
                <p:cNvSpPr/>
                <p:nvPr/>
              </p:nvSpPr>
              <p:spPr>
                <a:xfrm>
                  <a:off x="4700" y="2495"/>
                  <a:ext cx="64"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Full</a:t>
                  </a:r>
                  <a:endParaRPr lang="en-US" altLang="zh-CN" b="0" dirty="0">
                    <a:latin typeface="Times New Roman" panose="02020603050405020304" pitchFamily="18" charset="0"/>
                    <a:ea typeface="宋体" panose="02010600030101010101" pitchFamily="2" charset="-122"/>
                  </a:endParaRPr>
                </a:p>
              </p:txBody>
            </p:sp>
            <p:sp>
              <p:nvSpPr>
                <p:cNvPr id="28876" name="Rectangle 265"/>
                <p:cNvSpPr/>
                <p:nvPr/>
              </p:nvSpPr>
              <p:spPr>
                <a:xfrm>
                  <a:off x="4697" y="2609"/>
                  <a:ext cx="82" cy="48"/>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500" b="0" dirty="0">
                      <a:solidFill>
                        <a:srgbClr val="000000"/>
                      </a:solidFill>
                      <a:ea typeface="宋体" panose="02010600030101010101" pitchFamily="2" charset="-122"/>
                    </a:rPr>
                    <a:t>Proc</a:t>
                  </a:r>
                  <a:endParaRPr lang="en-US" altLang="zh-CN" b="0" dirty="0">
                    <a:latin typeface="Times New Roman" panose="02020603050405020304" pitchFamily="18" charset="0"/>
                    <a:ea typeface="宋体" panose="02010600030101010101" pitchFamily="2" charset="-122"/>
                  </a:endParaRPr>
                </a:p>
              </p:txBody>
            </p:sp>
          </p:grpSp>
          <p:sp>
            <p:nvSpPr>
              <p:cNvPr id="28844" name="Rectangle 266"/>
              <p:cNvSpPr/>
              <p:nvPr/>
            </p:nvSpPr>
            <p:spPr>
              <a:xfrm>
                <a:off x="4368" y="2880"/>
                <a:ext cx="240" cy="125"/>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sz="1300" dirty="0">
                    <a:solidFill>
                      <a:srgbClr val="000000"/>
                    </a:solidFill>
                    <a:latin typeface="Times New Roman" panose="02020603050405020304" pitchFamily="18" charset="0"/>
                    <a:ea typeface="宋体" panose="02010600030101010101" pitchFamily="2" charset="-122"/>
                  </a:rPr>
                  <a:t>TDT</a:t>
                </a:r>
                <a:endParaRPr lang="en-US" altLang="zh-CN" b="0" dirty="0">
                  <a:latin typeface="Times New Roman" panose="02020603050405020304" pitchFamily="18" charset="0"/>
                  <a:ea typeface="宋体" panose="02010600030101010101" pitchFamily="2" charset="-122"/>
                </a:endParaRPr>
              </a:p>
            </p:txBody>
          </p:sp>
        </p:grpSp>
        <p:sp>
          <p:nvSpPr>
            <p:cNvPr id="28795" name="Line 267"/>
            <p:cNvSpPr/>
            <p:nvPr/>
          </p:nvSpPr>
          <p:spPr>
            <a:xfrm>
              <a:off x="2448" y="1740"/>
              <a:ext cx="0" cy="960"/>
            </a:xfrm>
            <a:prstGeom prst="line">
              <a:avLst/>
            </a:prstGeom>
            <a:ln w="19050" cap="flat" cmpd="sng">
              <a:solidFill>
                <a:srgbClr val="800080"/>
              </a:solidFill>
              <a:prstDash val="solid"/>
              <a:headEnd type="none" w="med" len="med"/>
              <a:tailEnd type="triangle" w="med" len="med"/>
            </a:ln>
          </p:spPr>
        </p:sp>
        <p:grpSp>
          <p:nvGrpSpPr>
            <p:cNvPr id="28796" name="Group 268"/>
            <p:cNvGrpSpPr/>
            <p:nvPr/>
          </p:nvGrpSpPr>
          <p:grpSpPr>
            <a:xfrm>
              <a:off x="3742" y="1699"/>
              <a:ext cx="65" cy="424"/>
              <a:chOff x="4992" y="1584"/>
              <a:chExt cx="65" cy="424"/>
            </a:xfrm>
          </p:grpSpPr>
          <p:sp>
            <p:nvSpPr>
              <p:cNvPr id="28833" name="Line 269"/>
              <p:cNvSpPr/>
              <p:nvPr/>
            </p:nvSpPr>
            <p:spPr>
              <a:xfrm flipV="1">
                <a:off x="5026" y="1696"/>
                <a:ext cx="1" cy="300"/>
              </a:xfrm>
              <a:prstGeom prst="line">
                <a:avLst/>
              </a:prstGeom>
              <a:ln w="0" cap="flat" cmpd="sng">
                <a:solidFill>
                  <a:srgbClr val="941CAC"/>
                </a:solidFill>
                <a:prstDash val="solid"/>
                <a:headEnd type="none" w="med" len="med"/>
                <a:tailEnd type="none" w="med" len="med"/>
              </a:ln>
            </p:spPr>
          </p:sp>
          <p:sp>
            <p:nvSpPr>
              <p:cNvPr id="28834" name="Freeform 270"/>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solidFill>
                <a:srgbClr val="941CAC">
                  <a:alpha val="100000"/>
                </a:srgbClr>
              </a:solidFill>
              <a:ln w="9525">
                <a:noFill/>
              </a:ln>
            </p:spPr>
            <p:txBody>
              <a:bodyPr/>
              <a:p>
                <a:endParaRPr lang="zh-CN" altLang="en-US"/>
              </a:p>
            </p:txBody>
          </p:sp>
          <p:sp>
            <p:nvSpPr>
              <p:cNvPr id="28835" name="Freeform 271"/>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36" name="Freeform 272"/>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solidFill>
                <a:srgbClr val="941CAC">
                  <a:alpha val="100000"/>
                </a:srgbClr>
              </a:solidFill>
              <a:ln w="9525">
                <a:noFill/>
              </a:ln>
            </p:spPr>
            <p:txBody>
              <a:bodyPr/>
              <a:p>
                <a:endParaRPr lang="zh-CN" altLang="en-US"/>
              </a:p>
            </p:txBody>
          </p:sp>
          <p:sp>
            <p:nvSpPr>
              <p:cNvPr id="28837" name="Freeform 273"/>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38" name="Line 274"/>
              <p:cNvSpPr/>
              <p:nvPr/>
            </p:nvSpPr>
            <p:spPr>
              <a:xfrm flipV="1">
                <a:off x="5026" y="1696"/>
                <a:ext cx="1" cy="300"/>
              </a:xfrm>
              <a:prstGeom prst="line">
                <a:avLst/>
              </a:prstGeom>
              <a:ln w="0" cap="flat" cmpd="sng">
                <a:solidFill>
                  <a:srgbClr val="941CAC"/>
                </a:solidFill>
                <a:prstDash val="solid"/>
                <a:headEnd type="none" w="med" len="med"/>
                <a:tailEnd type="none" w="med" len="med"/>
              </a:ln>
            </p:spPr>
          </p:sp>
          <p:sp>
            <p:nvSpPr>
              <p:cNvPr id="28839" name="Freeform 275"/>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solidFill>
                <a:srgbClr val="941CAC">
                  <a:alpha val="100000"/>
                </a:srgbClr>
              </a:solidFill>
              <a:ln w="9525">
                <a:noFill/>
              </a:ln>
            </p:spPr>
            <p:txBody>
              <a:bodyPr/>
              <a:p>
                <a:endParaRPr lang="zh-CN" altLang="en-US"/>
              </a:p>
            </p:txBody>
          </p:sp>
          <p:sp>
            <p:nvSpPr>
              <p:cNvPr id="28840" name="Freeform 276"/>
              <p:cNvSpPr/>
              <p:nvPr/>
            </p:nvSpPr>
            <p:spPr>
              <a:xfrm>
                <a:off x="4992" y="1584"/>
                <a:ext cx="62" cy="122"/>
              </a:xfrm>
              <a:custGeom>
                <a:avLst/>
                <a:gdLst>
                  <a:gd name="txL" fmla="*/ 0 w 62"/>
                  <a:gd name="txT" fmla="*/ 0 h 122"/>
                  <a:gd name="txR" fmla="*/ 62 w 62"/>
                  <a:gd name="txB" fmla="*/ 122 h 122"/>
                </a:gdLst>
                <a:ahLst/>
                <a:cxnLst>
                  <a:cxn ang="0">
                    <a:pos x="0" y="122"/>
                  </a:cxn>
                  <a:cxn ang="0">
                    <a:pos x="31" y="0"/>
                  </a:cxn>
                  <a:cxn ang="0">
                    <a:pos x="62" y="122"/>
                  </a:cxn>
                  <a:cxn ang="0">
                    <a:pos x="0" y="122"/>
                  </a:cxn>
                </a:cxnLst>
                <a:rect l="txL" t="txT" r="txR" b="txB"/>
                <a:pathLst>
                  <a:path w="62" h="122">
                    <a:moveTo>
                      <a:pt x="0" y="122"/>
                    </a:moveTo>
                    <a:lnTo>
                      <a:pt x="31" y="0"/>
                    </a:lnTo>
                    <a:lnTo>
                      <a:pt x="62"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41" name="Freeform 277"/>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solidFill>
                <a:srgbClr val="941CAC">
                  <a:alpha val="100000"/>
                </a:srgbClr>
              </a:solidFill>
              <a:ln w="9525">
                <a:noFill/>
              </a:ln>
            </p:spPr>
            <p:txBody>
              <a:bodyPr/>
              <a:p>
                <a:endParaRPr lang="zh-CN" altLang="en-US"/>
              </a:p>
            </p:txBody>
          </p:sp>
          <p:sp>
            <p:nvSpPr>
              <p:cNvPr id="28842" name="Freeform 278"/>
              <p:cNvSpPr/>
              <p:nvPr/>
            </p:nvSpPr>
            <p:spPr>
              <a:xfrm>
                <a:off x="4995" y="1885"/>
                <a:ext cx="62" cy="123"/>
              </a:xfrm>
              <a:custGeom>
                <a:avLst/>
                <a:gdLst>
                  <a:gd name="txL" fmla="*/ 0 w 62"/>
                  <a:gd name="txT" fmla="*/ 0 h 123"/>
                  <a:gd name="txR" fmla="*/ 62 w 62"/>
                  <a:gd name="txB" fmla="*/ 123 h 123"/>
                </a:gdLst>
                <a:ahLst/>
                <a:cxnLst>
                  <a:cxn ang="0">
                    <a:pos x="62" y="0"/>
                  </a:cxn>
                  <a:cxn ang="0">
                    <a:pos x="31" y="123"/>
                  </a:cxn>
                  <a:cxn ang="0">
                    <a:pos x="0" y="0"/>
                  </a:cxn>
                  <a:cxn ang="0">
                    <a:pos x="62" y="0"/>
                  </a:cxn>
                </a:cxnLst>
                <a:rect l="txL" t="txT" r="txR" b="txB"/>
                <a:pathLst>
                  <a:path w="62" h="123">
                    <a:moveTo>
                      <a:pt x="62" y="0"/>
                    </a:moveTo>
                    <a:lnTo>
                      <a:pt x="31" y="123"/>
                    </a:lnTo>
                    <a:lnTo>
                      <a:pt x="0" y="0"/>
                    </a:lnTo>
                    <a:lnTo>
                      <a:pt x="62"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sp>
          <p:nvSpPr>
            <p:cNvPr id="28797" name="Rectangle 279"/>
            <p:cNvSpPr/>
            <p:nvPr/>
          </p:nvSpPr>
          <p:spPr>
            <a:xfrm>
              <a:off x="672" y="1179"/>
              <a:ext cx="352" cy="106"/>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dirty="0">
                  <a:solidFill>
                    <a:srgbClr val="000000"/>
                  </a:solidFill>
                  <a:latin typeface="宋体" panose="02010600030101010101" pitchFamily="2" charset="-122"/>
                  <a:ea typeface="宋体" panose="02010600030101010101" pitchFamily="2" charset="-122"/>
                </a:rPr>
                <a:t>产品战略</a:t>
              </a:r>
              <a:endParaRPr lang="zh-CN" altLang="en-US" sz="2000" b="0" dirty="0">
                <a:latin typeface="Times New Roman" panose="02020603050405020304" pitchFamily="18" charset="0"/>
                <a:ea typeface="宋体" panose="02010600030101010101" pitchFamily="2" charset="-122"/>
              </a:endParaRPr>
            </a:p>
          </p:txBody>
        </p:sp>
        <p:grpSp>
          <p:nvGrpSpPr>
            <p:cNvPr id="28798" name="Group 280"/>
            <p:cNvGrpSpPr/>
            <p:nvPr/>
          </p:nvGrpSpPr>
          <p:grpSpPr>
            <a:xfrm>
              <a:off x="3216" y="2467"/>
              <a:ext cx="45" cy="227"/>
              <a:chOff x="3470" y="1568"/>
              <a:chExt cx="66" cy="372"/>
            </a:xfrm>
          </p:grpSpPr>
          <p:sp>
            <p:nvSpPr>
              <p:cNvPr id="28823" name="Line 281"/>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24" name="Freeform 282"/>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25" name="Freeform 283"/>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26" name="Freeform 284"/>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27" name="Freeform 285"/>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28" name="Line 286"/>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29" name="Freeform 287"/>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30" name="Freeform 288"/>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31" name="Freeform 289"/>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32" name="Freeform 290"/>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sp>
          <p:nvSpPr>
            <p:cNvPr id="28799" name="Rectangle 291"/>
            <p:cNvSpPr/>
            <p:nvPr/>
          </p:nvSpPr>
          <p:spPr>
            <a:xfrm>
              <a:off x="1379" y="3402"/>
              <a:ext cx="416" cy="1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300" b="0" dirty="0">
                  <a:solidFill>
                    <a:srgbClr val="000000"/>
                  </a:solidFill>
                  <a:latin typeface="宋体" panose="02010600030101010101" pitchFamily="2" charset="-122"/>
                  <a:ea typeface="宋体" panose="02010600030101010101" pitchFamily="2" charset="-122"/>
                </a:rPr>
                <a:t>需求管理</a:t>
              </a:r>
              <a:endParaRPr lang="zh-CN" altLang="en-US" sz="2800" b="0" dirty="0">
                <a:latin typeface="Times New Roman" panose="02020603050405020304" pitchFamily="18" charset="0"/>
                <a:ea typeface="宋体" panose="02010600030101010101" pitchFamily="2" charset="-122"/>
              </a:endParaRPr>
            </a:p>
          </p:txBody>
        </p:sp>
        <p:sp>
          <p:nvSpPr>
            <p:cNvPr id="28800" name="Line 292"/>
            <p:cNvSpPr/>
            <p:nvPr/>
          </p:nvSpPr>
          <p:spPr>
            <a:xfrm>
              <a:off x="2448" y="2256"/>
              <a:ext cx="192" cy="0"/>
            </a:xfrm>
            <a:prstGeom prst="line">
              <a:avLst/>
            </a:prstGeom>
            <a:ln w="19050" cap="flat" cmpd="sng">
              <a:solidFill>
                <a:srgbClr val="800080"/>
              </a:solidFill>
              <a:prstDash val="solid"/>
              <a:headEnd type="none" w="med" len="med"/>
              <a:tailEnd type="triangle" w="med" len="med"/>
            </a:ln>
          </p:spPr>
        </p:sp>
        <p:grpSp>
          <p:nvGrpSpPr>
            <p:cNvPr id="28801" name="Group 293"/>
            <p:cNvGrpSpPr/>
            <p:nvPr/>
          </p:nvGrpSpPr>
          <p:grpSpPr>
            <a:xfrm>
              <a:off x="3603" y="2448"/>
              <a:ext cx="45" cy="227"/>
              <a:chOff x="3470" y="1568"/>
              <a:chExt cx="66" cy="372"/>
            </a:xfrm>
          </p:grpSpPr>
          <p:sp>
            <p:nvSpPr>
              <p:cNvPr id="28813" name="Line 294"/>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14" name="Freeform 295"/>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15" name="Freeform 296"/>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16" name="Freeform 297"/>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17" name="Freeform 298"/>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18" name="Line 299"/>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19" name="Freeform 300"/>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20" name="Freeform 301"/>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21" name="Freeform 302"/>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22" name="Freeform 303"/>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grpSp>
          <p:nvGrpSpPr>
            <p:cNvPr id="28802" name="Group 304"/>
            <p:cNvGrpSpPr/>
            <p:nvPr/>
          </p:nvGrpSpPr>
          <p:grpSpPr>
            <a:xfrm>
              <a:off x="4032" y="2448"/>
              <a:ext cx="45" cy="227"/>
              <a:chOff x="3470" y="1568"/>
              <a:chExt cx="66" cy="372"/>
            </a:xfrm>
          </p:grpSpPr>
          <p:sp>
            <p:nvSpPr>
              <p:cNvPr id="28803" name="Line 305"/>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04" name="Freeform 306"/>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05" name="Freeform 307"/>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06" name="Freeform 308"/>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07" name="Freeform 309"/>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08" name="Line 310"/>
              <p:cNvSpPr/>
              <p:nvPr/>
            </p:nvSpPr>
            <p:spPr>
              <a:xfrm flipV="1">
                <a:off x="3504" y="1680"/>
                <a:ext cx="1" cy="248"/>
              </a:xfrm>
              <a:prstGeom prst="line">
                <a:avLst/>
              </a:prstGeom>
              <a:ln w="0" cap="flat" cmpd="sng">
                <a:solidFill>
                  <a:srgbClr val="941CAC"/>
                </a:solidFill>
                <a:prstDash val="solid"/>
                <a:headEnd type="none" w="med" len="med"/>
                <a:tailEnd type="none" w="med" len="med"/>
              </a:ln>
            </p:spPr>
          </p:sp>
          <p:sp>
            <p:nvSpPr>
              <p:cNvPr id="28809" name="Freeform 311"/>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solidFill>
                <a:srgbClr val="941CAC">
                  <a:alpha val="100000"/>
                </a:srgbClr>
              </a:solidFill>
              <a:ln w="9525">
                <a:noFill/>
              </a:ln>
            </p:spPr>
            <p:txBody>
              <a:bodyPr/>
              <a:p>
                <a:endParaRPr lang="zh-CN" altLang="en-US"/>
              </a:p>
            </p:txBody>
          </p:sp>
          <p:sp>
            <p:nvSpPr>
              <p:cNvPr id="28810" name="Freeform 312"/>
              <p:cNvSpPr/>
              <p:nvPr/>
            </p:nvSpPr>
            <p:spPr>
              <a:xfrm>
                <a:off x="3470" y="1568"/>
                <a:ext cx="63" cy="122"/>
              </a:xfrm>
              <a:custGeom>
                <a:avLst/>
                <a:gdLst>
                  <a:gd name="txL" fmla="*/ 0 w 63"/>
                  <a:gd name="txT" fmla="*/ 0 h 122"/>
                  <a:gd name="txR" fmla="*/ 63 w 63"/>
                  <a:gd name="txB" fmla="*/ 122 h 122"/>
                </a:gdLst>
                <a:ahLst/>
                <a:cxnLst>
                  <a:cxn ang="0">
                    <a:pos x="0" y="122"/>
                  </a:cxn>
                  <a:cxn ang="0">
                    <a:pos x="31" y="0"/>
                  </a:cxn>
                  <a:cxn ang="0">
                    <a:pos x="63" y="122"/>
                  </a:cxn>
                  <a:cxn ang="0">
                    <a:pos x="0" y="122"/>
                  </a:cxn>
                </a:cxnLst>
                <a:rect l="txL" t="txT" r="txR" b="txB"/>
                <a:pathLst>
                  <a:path w="63" h="122">
                    <a:moveTo>
                      <a:pt x="0" y="122"/>
                    </a:moveTo>
                    <a:lnTo>
                      <a:pt x="31" y="0"/>
                    </a:lnTo>
                    <a:lnTo>
                      <a:pt x="63" y="122"/>
                    </a:lnTo>
                    <a:lnTo>
                      <a:pt x="0" y="122"/>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sp>
            <p:nvSpPr>
              <p:cNvPr id="28811" name="Freeform 313"/>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solidFill>
                <a:srgbClr val="941CAC">
                  <a:alpha val="100000"/>
                </a:srgbClr>
              </a:solidFill>
              <a:ln w="9525">
                <a:noFill/>
              </a:ln>
            </p:spPr>
            <p:txBody>
              <a:bodyPr/>
              <a:p>
                <a:endParaRPr lang="zh-CN" altLang="en-US"/>
              </a:p>
            </p:txBody>
          </p:sp>
          <p:sp>
            <p:nvSpPr>
              <p:cNvPr id="28812" name="Freeform 314"/>
              <p:cNvSpPr/>
              <p:nvPr/>
            </p:nvSpPr>
            <p:spPr>
              <a:xfrm>
                <a:off x="3473" y="1818"/>
                <a:ext cx="63" cy="122"/>
              </a:xfrm>
              <a:custGeom>
                <a:avLst/>
                <a:gdLst>
                  <a:gd name="txL" fmla="*/ 0 w 63"/>
                  <a:gd name="txT" fmla="*/ 0 h 122"/>
                  <a:gd name="txR" fmla="*/ 63 w 63"/>
                  <a:gd name="txB" fmla="*/ 122 h 122"/>
                </a:gdLst>
                <a:ahLst/>
                <a:cxnLst>
                  <a:cxn ang="0">
                    <a:pos x="63" y="0"/>
                  </a:cxn>
                  <a:cxn ang="0">
                    <a:pos x="31" y="122"/>
                  </a:cxn>
                  <a:cxn ang="0">
                    <a:pos x="0" y="0"/>
                  </a:cxn>
                  <a:cxn ang="0">
                    <a:pos x="63" y="0"/>
                  </a:cxn>
                </a:cxnLst>
                <a:rect l="txL" t="txT" r="txR" b="txB"/>
                <a:pathLst>
                  <a:path w="63" h="122">
                    <a:moveTo>
                      <a:pt x="63" y="0"/>
                    </a:moveTo>
                    <a:lnTo>
                      <a:pt x="31" y="122"/>
                    </a:lnTo>
                    <a:lnTo>
                      <a:pt x="0" y="0"/>
                    </a:lnTo>
                    <a:lnTo>
                      <a:pt x="63" y="0"/>
                    </a:lnTo>
                    <a:close/>
                  </a:path>
                </a:pathLst>
              </a:custGeom>
              <a:noFill/>
              <a:ln w="0" cap="flat" cmpd="sng">
                <a:solidFill>
                  <a:srgbClr val="941CAC">
                    <a:alpha val="100000"/>
                  </a:srgbClr>
                </a:solidFill>
                <a:prstDash val="solid"/>
                <a:round/>
                <a:headEnd type="none" w="med" len="med"/>
                <a:tailEnd type="none" w="med" len="med"/>
              </a:ln>
            </p:spPr>
            <p:txBody>
              <a:bodyPr/>
              <a:p>
                <a:endParaRPr lang="zh-CN" altLang="en-US"/>
              </a:p>
            </p:txBody>
          </p:sp>
        </p:grpSp>
      </p:gr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Rectangle 2"/>
          <p:cNvSpPr>
            <a:spLocks noGrp="1"/>
          </p:cNvSpPr>
          <p:nvPr>
            <p:ph type="title"/>
          </p:nvPr>
        </p:nvSpPr>
        <p:spPr>
          <a:xfrm>
            <a:off x="107315" y="112395"/>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232451" name="Rectangle 3"/>
          <p:cNvSpPr>
            <a:spLocks noGrp="1"/>
          </p:cNvSpPr>
          <p:nvPr>
            <p:ph idx="1"/>
          </p:nvPr>
        </p:nvSpPr>
        <p:spPr>
          <a:xfrm>
            <a:off x="747078" y="83693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1800" dirty="0"/>
              <a:t>项目管理的基本概念</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项目组织结构</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项目目标管理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项目需求管理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产品开发流程回顾 </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项目计划制定</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项目计划控制</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质量与成本管理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风险管理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项目沟通管理</a:t>
            </a:r>
            <a:endParaRPr lang="zh-CN" altLang="en-US" sz="1800" dirty="0"/>
          </a:p>
        </p:txBody>
      </p:sp>
      <p:pic>
        <p:nvPicPr>
          <p:cNvPr id="232452"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395605" y="4220528"/>
            <a:ext cx="344488" cy="327025"/>
          </a:xfrm>
          <a:prstGeom prst="rect">
            <a:avLst/>
          </a:prstGeom>
          <a:noFill/>
          <a:ln w="9525">
            <a:no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Rectangle 2"/>
          <p:cNvSpPr>
            <a:spLocks noGrp="1"/>
          </p:cNvSpPr>
          <p:nvPr>
            <p:ph type="title"/>
          </p:nvPr>
        </p:nvSpPr>
        <p:spPr>
          <a:xfrm>
            <a:off x="107315" y="188278"/>
            <a:ext cx="7596188" cy="554037"/>
          </a:xfrm>
        </p:spPr>
        <p:txBody>
          <a:bodyPr vert="horz" wrap="square" lIns="91440" tIns="45720" rIns="91440" bIns="45720" anchor="ctr" anchorCtr="0"/>
          <a:p>
            <a:pPr eaLnBrk="1" hangingPunct="1"/>
            <a:r>
              <a:rPr lang="zh-CN" altLang="en-US" sz="2800" dirty="0">
                <a:latin typeface="黑体" panose="02010609060101010101" pitchFamily="49" charset="-122"/>
              </a:rPr>
              <a:t>技术评审 </a:t>
            </a:r>
            <a:r>
              <a:rPr lang="en-US" altLang="zh-CN" sz="2800" dirty="0">
                <a:latin typeface="黑体" panose="02010609060101010101" pitchFamily="49" charset="-122"/>
              </a:rPr>
              <a:t>- </a:t>
            </a:r>
            <a:r>
              <a:rPr lang="zh-CN" altLang="en-US" sz="2800" dirty="0">
                <a:latin typeface="黑体" panose="02010609060101010101" pitchFamily="49" charset="-122"/>
              </a:rPr>
              <a:t>保证质量的重要手段</a:t>
            </a:r>
            <a:endParaRPr lang="zh-CN" altLang="en-US" sz="2800" dirty="0">
              <a:latin typeface="黑体" panose="02010609060101010101" pitchFamily="49" charset="-122"/>
            </a:endParaRPr>
          </a:p>
        </p:txBody>
      </p:sp>
      <p:sp>
        <p:nvSpPr>
          <p:cNvPr id="234499" name="Rectangle 3"/>
          <p:cNvSpPr>
            <a:spLocks noGrp="1"/>
          </p:cNvSpPr>
          <p:nvPr>
            <p:ph idx="1"/>
          </p:nvPr>
        </p:nvSpPr>
        <p:spPr>
          <a:xfrm>
            <a:off x="0" y="1077913"/>
            <a:ext cx="9144000" cy="5487987"/>
          </a:xfrm>
        </p:spPr>
        <p:txBody>
          <a:bodyPr vert="horz" wrap="square" lIns="91440" tIns="45720" rIns="91440" bIns="45720" anchor="t" anchorCtr="0"/>
          <a:p>
            <a:pPr eaLnBrk="1" hangingPunct="1"/>
            <a:r>
              <a:rPr lang="zh-CN" altLang="en-US" sz="2800" dirty="0">
                <a:ea typeface="宋体" panose="02010600030101010101" pitchFamily="2" charset="-122"/>
              </a:rPr>
              <a:t>技术评审是保证质量，提高效率的好办法，但要真正让它发挥作用，还必须认认真真地明确评议的要素，划分清楚评审的职责</a:t>
            </a:r>
            <a:endParaRPr lang="zh-CN" altLang="en-US" sz="2800" dirty="0">
              <a:ea typeface="宋体" panose="02010600030101010101" pitchFamily="2" charset="-122"/>
            </a:endParaRPr>
          </a:p>
          <a:p>
            <a:pPr lvl="1" eaLnBrk="1" hangingPunct="1"/>
            <a:r>
              <a:rPr lang="zh-CN" altLang="en-US" sz="2400" dirty="0">
                <a:ea typeface="宋体" panose="02010600030101010101" pitchFamily="2" charset="-122"/>
              </a:rPr>
              <a:t>何时进行评审</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谁来评审</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评审什么（不要陷入细节）</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下什么结论（避免会议没有结果或形不成决议、无人下结论或拍板）</a:t>
            </a:r>
            <a:endParaRPr lang="zh-CN" altLang="en-US" sz="2400" dirty="0">
              <a:ea typeface="宋体" panose="0201060003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Rectangle 2"/>
          <p:cNvSpPr>
            <a:spLocks noGrp="1"/>
          </p:cNvSpPr>
          <p:nvPr>
            <p:ph type="title"/>
          </p:nvPr>
        </p:nvSpPr>
        <p:spPr>
          <a:xfrm>
            <a:off x="107315" y="116840"/>
            <a:ext cx="8748713" cy="620713"/>
          </a:xfrm>
        </p:spPr>
        <p:txBody>
          <a:bodyPr vert="horz" wrap="square" lIns="91440" tIns="45720" rIns="91440" bIns="45720" anchor="ctr" anchorCtr="0"/>
          <a:p>
            <a:pPr eaLnBrk="1" hangingPunct="1"/>
            <a:r>
              <a:rPr lang="zh-CN" altLang="en-US" sz="2800" dirty="0">
                <a:latin typeface="黑体" panose="02010609060101010101" pitchFamily="49" charset="-122"/>
              </a:rPr>
              <a:t>研发流程中的技术评审（</a:t>
            </a:r>
            <a:r>
              <a:rPr lang="en-US" altLang="zh-CN" sz="2800" dirty="0">
                <a:latin typeface="黑体" panose="02010609060101010101" pitchFamily="49" charset="-122"/>
              </a:rPr>
              <a:t>TR</a:t>
            </a:r>
            <a:r>
              <a:rPr lang="zh-CN" altLang="en-US" sz="2800" dirty="0">
                <a:latin typeface="黑体" panose="02010609060101010101" pitchFamily="49" charset="-122"/>
              </a:rPr>
              <a:t>）</a:t>
            </a:r>
            <a:endParaRPr lang="zh-CN" altLang="en-US" sz="2800" dirty="0">
              <a:latin typeface="黑体" panose="02010609060101010101" pitchFamily="49" charset="-122"/>
            </a:endParaRPr>
          </a:p>
        </p:txBody>
      </p:sp>
      <p:graphicFrame>
        <p:nvGraphicFramePr>
          <p:cNvPr id="236547" name="Object 4"/>
          <p:cNvGraphicFramePr>
            <a:graphicFrameLocks noChangeAspect="1"/>
          </p:cNvGraphicFramePr>
          <p:nvPr/>
        </p:nvGraphicFramePr>
        <p:xfrm>
          <a:off x="349250" y="1944688"/>
          <a:ext cx="8413750" cy="3008312"/>
        </p:xfrm>
        <a:graphic>
          <a:graphicData uri="http://schemas.openxmlformats.org/presentationml/2006/ole">
            <mc:AlternateContent xmlns:mc="http://schemas.openxmlformats.org/markup-compatibility/2006">
              <mc:Choice xmlns:v="urn:schemas-microsoft-com:vml" Requires="v">
                <p:oleObj spid="_x0000_s3127" name="" r:id="rId1" imgW="9058275" imgH="3238500" progId="Paint.Picture">
                  <p:embed/>
                </p:oleObj>
              </mc:Choice>
              <mc:Fallback>
                <p:oleObj name="" r:id="rId1" imgW="9058275" imgH="3238500" progId="Paint.Picture">
                  <p:embed/>
                  <p:pic>
                    <p:nvPicPr>
                      <p:cNvPr id="0" name="图片 3126"/>
                      <p:cNvPicPr/>
                      <p:nvPr/>
                    </p:nvPicPr>
                    <p:blipFill>
                      <a:blip r:embed="rId2"/>
                      <a:stretch>
                        <a:fillRect/>
                      </a:stretch>
                    </p:blipFill>
                    <p:spPr>
                      <a:xfrm>
                        <a:off x="349250" y="1944688"/>
                        <a:ext cx="8413750" cy="3008312"/>
                      </a:xfrm>
                      <a:prstGeom prst="rect">
                        <a:avLst/>
                      </a:prstGeom>
                      <a:noFill/>
                      <a:ln w="38100">
                        <a:noFill/>
                        <a:miter/>
                      </a:ln>
                    </p:spPr>
                  </p:pic>
                </p:oleObj>
              </mc:Fallback>
            </mc:AlternateContent>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有效的评审</a:t>
            </a:r>
            <a:endParaRPr lang="zh-CN" altLang="en-US" sz="2800" dirty="0">
              <a:latin typeface="黑体" panose="02010609060101010101" pitchFamily="49" charset="-122"/>
            </a:endParaRPr>
          </a:p>
        </p:txBody>
      </p:sp>
      <p:sp>
        <p:nvSpPr>
          <p:cNvPr id="238595" name="Rectangle 3"/>
          <p:cNvSpPr>
            <a:spLocks noGrp="1"/>
          </p:cNvSpPr>
          <p:nvPr>
            <p:ph idx="1"/>
          </p:nvPr>
        </p:nvSpPr>
        <p:spPr>
          <a:xfrm>
            <a:off x="0" y="1008063"/>
            <a:ext cx="9144000" cy="6165850"/>
          </a:xfrm>
        </p:spPr>
        <p:txBody>
          <a:bodyPr vert="horz" wrap="square" lIns="91440" tIns="45720" rIns="91440" bIns="45720" anchor="t" anchorCtr="0"/>
          <a:p>
            <a:pPr eaLnBrk="1" hangingPunct="1"/>
            <a:r>
              <a:rPr lang="zh-CN" altLang="en-US" dirty="0">
                <a:ea typeface="宋体" panose="02010600030101010101" pitchFamily="2" charset="-122"/>
              </a:rPr>
              <a:t>合理计划</a:t>
            </a:r>
            <a:endParaRPr lang="zh-CN" altLang="en-US" dirty="0">
              <a:ea typeface="宋体" panose="02010600030101010101" pitchFamily="2" charset="-122"/>
            </a:endParaRPr>
          </a:p>
          <a:p>
            <a:pPr eaLnBrk="1" hangingPunct="1"/>
            <a:r>
              <a:rPr lang="zh-CN" altLang="en-US" dirty="0">
                <a:ea typeface="宋体" panose="02010600030101010101" pitchFamily="2" charset="-122"/>
              </a:rPr>
              <a:t>事前预审</a:t>
            </a:r>
            <a:endParaRPr lang="zh-CN" altLang="en-US" dirty="0">
              <a:ea typeface="宋体" panose="02010600030101010101" pitchFamily="2" charset="-122"/>
            </a:endParaRPr>
          </a:p>
          <a:p>
            <a:pPr eaLnBrk="1" hangingPunct="1"/>
            <a:r>
              <a:rPr lang="zh-CN" altLang="en-US" dirty="0">
                <a:ea typeface="宋体" panose="02010600030101010101" pitchFamily="2" charset="-122"/>
              </a:rPr>
              <a:t>会上解决争议问题</a:t>
            </a:r>
            <a:endParaRPr lang="zh-CN" altLang="en-US" dirty="0">
              <a:ea typeface="宋体" panose="02010600030101010101" pitchFamily="2" charset="-122"/>
            </a:endParaRPr>
          </a:p>
          <a:p>
            <a:pPr eaLnBrk="1" hangingPunct="1"/>
            <a:endParaRPr lang="zh-CN" altLang="en-US" dirty="0">
              <a:ea typeface="宋体" panose="02010600030101010101" pitchFamily="2" charset="-122"/>
            </a:endParaRPr>
          </a:p>
          <a:p>
            <a:pPr eaLnBrk="1" hangingPunct="1"/>
            <a:endParaRPr lang="en-US" altLang="zh-CN" dirty="0">
              <a:ea typeface="宋体" panose="0201060003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技术评审程序</a:t>
            </a:r>
            <a:endParaRPr lang="zh-CN" altLang="en-US" sz="2800" dirty="0">
              <a:latin typeface="黑体" panose="02010609060101010101" pitchFamily="49" charset="-122"/>
            </a:endParaRPr>
          </a:p>
        </p:txBody>
      </p:sp>
      <p:sp>
        <p:nvSpPr>
          <p:cNvPr id="240643" name="AutoShape 4"/>
          <p:cNvSpPr/>
          <p:nvPr/>
        </p:nvSpPr>
        <p:spPr>
          <a:xfrm>
            <a:off x="396875" y="1517650"/>
            <a:ext cx="1812925"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评审计划（时间、职责、交付件、分工）</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4" name="AutoShape 6"/>
          <p:cNvSpPr/>
          <p:nvPr/>
        </p:nvSpPr>
        <p:spPr>
          <a:xfrm>
            <a:off x="2533650" y="1517650"/>
            <a:ext cx="148590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评审要素表自检</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5" name="AutoShape 7"/>
          <p:cNvSpPr/>
          <p:nvPr/>
        </p:nvSpPr>
        <p:spPr>
          <a:xfrm>
            <a:off x="4343400" y="1517650"/>
            <a:ext cx="175260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评审材料准备（报告初稿或会议胶片）</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6" name="AutoShape 10"/>
          <p:cNvSpPr/>
          <p:nvPr/>
        </p:nvSpPr>
        <p:spPr>
          <a:xfrm>
            <a:off x="1447800" y="3041650"/>
            <a:ext cx="144780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技术评审会议</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7" name="AutoShape 11"/>
          <p:cNvSpPr/>
          <p:nvPr/>
        </p:nvSpPr>
        <p:spPr>
          <a:xfrm>
            <a:off x="3124200" y="3041650"/>
            <a:ext cx="182880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生成或优化评审报告</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8" name="AutoShape 13"/>
          <p:cNvSpPr/>
          <p:nvPr/>
        </p:nvSpPr>
        <p:spPr>
          <a:xfrm>
            <a:off x="5181600" y="3041650"/>
            <a:ext cx="160020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solidFill>
                  <a:schemeClr val="bg1"/>
                </a:solidFill>
                <a:latin typeface="Times New Roman" panose="02020603050405020304" pitchFamily="18" charset="0"/>
                <a:ea typeface="楷体_GB2312" pitchFamily="49" charset="-122"/>
              </a:rPr>
              <a:t>PDT</a:t>
            </a:r>
            <a:r>
              <a:rPr lang="zh-CN" altLang="en-US" sz="1400" b="0" dirty="0">
                <a:solidFill>
                  <a:schemeClr val="bg1"/>
                </a:solidFill>
                <a:latin typeface="Times New Roman" panose="02020603050405020304" pitchFamily="18" charset="0"/>
                <a:ea typeface="楷体_GB2312" pitchFamily="49" charset="-122"/>
              </a:rPr>
              <a:t>经理审核报告</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49" name="AutoShape 14"/>
          <p:cNvSpPr/>
          <p:nvPr/>
        </p:nvSpPr>
        <p:spPr>
          <a:xfrm>
            <a:off x="5724525" y="4946650"/>
            <a:ext cx="1314450"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评审报告发布</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50" name="AutoShape 15"/>
          <p:cNvSpPr/>
          <p:nvPr/>
        </p:nvSpPr>
        <p:spPr>
          <a:xfrm>
            <a:off x="7312025" y="4946650"/>
            <a:ext cx="1450975"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评审结论执行</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51" name="AutoShape 27"/>
          <p:cNvSpPr/>
          <p:nvPr/>
        </p:nvSpPr>
        <p:spPr>
          <a:xfrm>
            <a:off x="2362200" y="4946650"/>
            <a:ext cx="1417638"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技术评审度量</a:t>
            </a:r>
            <a:endParaRPr lang="zh-CN" altLang="en-US" sz="1400" b="0" dirty="0">
              <a:solidFill>
                <a:schemeClr val="bg1"/>
              </a:solidFill>
              <a:latin typeface="Times New Roman" panose="02020603050405020304" pitchFamily="18" charset="0"/>
              <a:ea typeface="楷体_GB2312" pitchFamily="49" charset="-122"/>
            </a:endParaRPr>
          </a:p>
        </p:txBody>
      </p:sp>
      <p:sp>
        <p:nvSpPr>
          <p:cNvPr id="240652" name="AutoShape 30"/>
          <p:cNvSpPr/>
          <p:nvPr/>
        </p:nvSpPr>
        <p:spPr>
          <a:xfrm>
            <a:off x="4051300" y="4946650"/>
            <a:ext cx="1401763" cy="539750"/>
          </a:xfrm>
          <a:prstGeom prst="flowChartProcess">
            <a:avLst/>
          </a:prstGeom>
          <a:gradFill rotWithShape="0">
            <a:gsLst>
              <a:gs pos="0">
                <a:srgbClr val="00475E"/>
              </a:gs>
              <a:gs pos="50000">
                <a:srgbClr val="0099CC"/>
              </a:gs>
              <a:gs pos="100000">
                <a:srgbClr val="00475E"/>
              </a:gs>
            </a:gsLst>
            <a:lin ang="5400000" scaled="1"/>
            <a:tileRect/>
          </a:grad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Times New Roman" panose="02020603050405020304" pitchFamily="18" charset="0"/>
                <a:ea typeface="楷体_GB2312" pitchFamily="49" charset="-122"/>
              </a:rPr>
              <a:t>评审报告会签</a:t>
            </a:r>
            <a:endParaRPr lang="zh-CN" altLang="en-US" sz="1400" b="0" dirty="0">
              <a:solidFill>
                <a:schemeClr val="bg1"/>
              </a:solidFill>
              <a:latin typeface="Times New Roman" panose="02020603050405020304" pitchFamily="18" charset="0"/>
              <a:ea typeface="楷体_GB2312" pitchFamily="49" charset="-122"/>
            </a:endParaRPr>
          </a:p>
        </p:txBody>
      </p:sp>
      <p:cxnSp>
        <p:nvCxnSpPr>
          <p:cNvPr id="240653" name="AutoShape 32"/>
          <p:cNvCxnSpPr>
            <a:stCxn id="240643" idx="3"/>
            <a:endCxn id="240644" idx="1"/>
          </p:cNvCxnSpPr>
          <p:nvPr/>
        </p:nvCxnSpPr>
        <p:spPr>
          <a:xfrm>
            <a:off x="2209800" y="1787525"/>
            <a:ext cx="323850" cy="0"/>
          </a:xfrm>
          <a:prstGeom prst="straightConnector1">
            <a:avLst/>
          </a:prstGeom>
          <a:ln w="28575" cap="flat" cmpd="sng">
            <a:solidFill>
              <a:srgbClr val="0033CC"/>
            </a:solidFill>
            <a:prstDash val="solid"/>
            <a:headEnd type="none" w="med" len="med"/>
            <a:tailEnd type="triangle" w="med" len="med"/>
          </a:ln>
        </p:spPr>
      </p:cxnSp>
      <p:cxnSp>
        <p:nvCxnSpPr>
          <p:cNvPr id="240654" name="AutoShape 34"/>
          <p:cNvCxnSpPr>
            <a:stCxn id="240645" idx="3"/>
            <a:endCxn id="240646" idx="1"/>
          </p:cNvCxnSpPr>
          <p:nvPr/>
        </p:nvCxnSpPr>
        <p:spPr>
          <a:xfrm flipH="1">
            <a:off x="1447800" y="1787525"/>
            <a:ext cx="4648200" cy="1524000"/>
          </a:xfrm>
          <a:prstGeom prst="bentConnector5">
            <a:avLst>
              <a:gd name="adj1" fmla="val -4917"/>
              <a:gd name="adj2" fmla="val 50000"/>
              <a:gd name="adj3" fmla="val 104917"/>
            </a:avLst>
          </a:prstGeom>
          <a:ln w="28575" cap="flat" cmpd="sng">
            <a:solidFill>
              <a:srgbClr val="0033CC"/>
            </a:solidFill>
            <a:prstDash val="solid"/>
            <a:miter/>
            <a:headEnd type="none" w="med" len="med"/>
            <a:tailEnd type="triangle" w="med" len="med"/>
          </a:ln>
        </p:spPr>
      </p:cxnSp>
      <p:cxnSp>
        <p:nvCxnSpPr>
          <p:cNvPr id="240655" name="AutoShape 35"/>
          <p:cNvCxnSpPr>
            <a:stCxn id="240646" idx="3"/>
            <a:endCxn id="240647" idx="1"/>
          </p:cNvCxnSpPr>
          <p:nvPr/>
        </p:nvCxnSpPr>
        <p:spPr>
          <a:xfrm>
            <a:off x="2895600" y="3311525"/>
            <a:ext cx="228600" cy="0"/>
          </a:xfrm>
          <a:prstGeom prst="straightConnector1">
            <a:avLst/>
          </a:prstGeom>
          <a:ln w="28575" cap="flat" cmpd="sng">
            <a:solidFill>
              <a:srgbClr val="0033CC"/>
            </a:solidFill>
            <a:prstDash val="solid"/>
            <a:headEnd type="none" w="med" len="med"/>
            <a:tailEnd type="triangle" w="med" len="med"/>
          </a:ln>
        </p:spPr>
      </p:cxnSp>
      <p:cxnSp>
        <p:nvCxnSpPr>
          <p:cNvPr id="240656" name="AutoShape 36"/>
          <p:cNvCxnSpPr>
            <a:stCxn id="240647" idx="3"/>
            <a:endCxn id="240648" idx="1"/>
          </p:cNvCxnSpPr>
          <p:nvPr/>
        </p:nvCxnSpPr>
        <p:spPr>
          <a:xfrm>
            <a:off x="4953000" y="3311525"/>
            <a:ext cx="228600" cy="0"/>
          </a:xfrm>
          <a:prstGeom prst="straightConnector1">
            <a:avLst/>
          </a:prstGeom>
          <a:ln w="28575" cap="flat" cmpd="sng">
            <a:solidFill>
              <a:srgbClr val="0033CC"/>
            </a:solidFill>
            <a:prstDash val="solid"/>
            <a:headEnd type="none" w="med" len="med"/>
            <a:tailEnd type="triangle" w="med" len="med"/>
          </a:ln>
        </p:spPr>
      </p:cxnSp>
      <p:cxnSp>
        <p:nvCxnSpPr>
          <p:cNvPr id="240657" name="AutoShape 37"/>
          <p:cNvCxnSpPr>
            <a:stCxn id="240648" idx="3"/>
            <a:endCxn id="240651" idx="1"/>
          </p:cNvCxnSpPr>
          <p:nvPr/>
        </p:nvCxnSpPr>
        <p:spPr>
          <a:xfrm flipH="1">
            <a:off x="2362200" y="3311525"/>
            <a:ext cx="4419600" cy="1905000"/>
          </a:xfrm>
          <a:prstGeom prst="bentConnector5">
            <a:avLst>
              <a:gd name="adj1" fmla="val -5171"/>
              <a:gd name="adj2" fmla="val 50000"/>
              <a:gd name="adj3" fmla="val 105171"/>
            </a:avLst>
          </a:prstGeom>
          <a:ln w="28575" cap="flat" cmpd="sng">
            <a:solidFill>
              <a:srgbClr val="0033CC"/>
            </a:solidFill>
            <a:prstDash val="solid"/>
            <a:miter/>
            <a:headEnd type="none" w="med" len="med"/>
            <a:tailEnd type="triangle" w="med" len="med"/>
          </a:ln>
        </p:spPr>
      </p:cxnSp>
      <p:cxnSp>
        <p:nvCxnSpPr>
          <p:cNvPr id="240658" name="AutoShape 38"/>
          <p:cNvCxnSpPr>
            <a:stCxn id="240651" idx="3"/>
            <a:endCxn id="240652" idx="1"/>
          </p:cNvCxnSpPr>
          <p:nvPr/>
        </p:nvCxnSpPr>
        <p:spPr>
          <a:xfrm>
            <a:off x="3779838" y="5216525"/>
            <a:ext cx="271462" cy="0"/>
          </a:xfrm>
          <a:prstGeom prst="straightConnector1">
            <a:avLst/>
          </a:prstGeom>
          <a:ln w="28575" cap="flat" cmpd="sng">
            <a:solidFill>
              <a:srgbClr val="0033CC"/>
            </a:solidFill>
            <a:prstDash val="solid"/>
            <a:headEnd type="none" w="med" len="med"/>
            <a:tailEnd type="triangle" w="med" len="med"/>
          </a:ln>
        </p:spPr>
      </p:cxnSp>
      <p:cxnSp>
        <p:nvCxnSpPr>
          <p:cNvPr id="240659" name="AutoShape 39"/>
          <p:cNvCxnSpPr>
            <a:stCxn id="240652" idx="3"/>
            <a:endCxn id="240649" idx="1"/>
          </p:cNvCxnSpPr>
          <p:nvPr/>
        </p:nvCxnSpPr>
        <p:spPr>
          <a:xfrm>
            <a:off x="5453063" y="5216525"/>
            <a:ext cx="271462" cy="0"/>
          </a:xfrm>
          <a:prstGeom prst="straightConnector1">
            <a:avLst/>
          </a:prstGeom>
          <a:ln w="28575" cap="flat" cmpd="sng">
            <a:solidFill>
              <a:srgbClr val="0033CC"/>
            </a:solidFill>
            <a:prstDash val="solid"/>
            <a:headEnd type="none" w="med" len="med"/>
            <a:tailEnd type="triangle" w="med" len="med"/>
          </a:ln>
        </p:spPr>
      </p:cxnSp>
      <p:cxnSp>
        <p:nvCxnSpPr>
          <p:cNvPr id="240660" name="AutoShape 40"/>
          <p:cNvCxnSpPr>
            <a:stCxn id="240649" idx="3"/>
            <a:endCxn id="240650" idx="1"/>
          </p:cNvCxnSpPr>
          <p:nvPr/>
        </p:nvCxnSpPr>
        <p:spPr>
          <a:xfrm>
            <a:off x="7038975" y="5216525"/>
            <a:ext cx="273050" cy="0"/>
          </a:xfrm>
          <a:prstGeom prst="straightConnector1">
            <a:avLst/>
          </a:prstGeom>
          <a:ln w="28575" cap="flat" cmpd="sng">
            <a:solidFill>
              <a:srgbClr val="0033CC"/>
            </a:solidFill>
            <a:prstDash val="solid"/>
            <a:headEnd type="none" w="med" len="med"/>
            <a:tailEnd type="triangle" w="med" len="med"/>
          </a:ln>
        </p:spPr>
      </p:cxnSp>
      <p:cxnSp>
        <p:nvCxnSpPr>
          <p:cNvPr id="240661" name="AutoShape 41"/>
          <p:cNvCxnSpPr>
            <a:stCxn id="240644" idx="3"/>
            <a:endCxn id="240645" idx="1"/>
          </p:cNvCxnSpPr>
          <p:nvPr/>
        </p:nvCxnSpPr>
        <p:spPr>
          <a:xfrm>
            <a:off x="4019550" y="1787525"/>
            <a:ext cx="323850" cy="0"/>
          </a:xfrm>
          <a:prstGeom prst="straightConnector1">
            <a:avLst/>
          </a:prstGeom>
          <a:ln w="28575" cap="flat" cmpd="sng">
            <a:solidFill>
              <a:srgbClr val="0033CC"/>
            </a:solidFill>
            <a:prstDash val="solid"/>
            <a:headEnd type="none" w="med" len="med"/>
            <a:tailEnd type="triangle" w="med" len="med"/>
          </a:ln>
        </p:spPr>
      </p:cxnSp>
      <p:sp>
        <p:nvSpPr>
          <p:cNvPr id="240662" name="Line 42"/>
          <p:cNvSpPr/>
          <p:nvPr/>
        </p:nvSpPr>
        <p:spPr>
          <a:xfrm>
            <a:off x="2362200" y="1371600"/>
            <a:ext cx="0" cy="838200"/>
          </a:xfrm>
          <a:prstGeom prst="line">
            <a:avLst/>
          </a:prstGeom>
          <a:ln w="19050" cap="flat" cmpd="sng">
            <a:solidFill>
              <a:srgbClr val="FF3300"/>
            </a:solidFill>
            <a:prstDash val="dash"/>
            <a:headEnd type="none" w="med" len="med"/>
            <a:tailEnd type="none" w="med" len="med"/>
          </a:ln>
        </p:spPr>
      </p:sp>
      <p:sp>
        <p:nvSpPr>
          <p:cNvPr id="240663" name="Line 43"/>
          <p:cNvSpPr/>
          <p:nvPr/>
        </p:nvSpPr>
        <p:spPr>
          <a:xfrm>
            <a:off x="3005138" y="2895600"/>
            <a:ext cx="0" cy="838200"/>
          </a:xfrm>
          <a:prstGeom prst="line">
            <a:avLst/>
          </a:prstGeom>
          <a:ln w="19050" cap="flat" cmpd="sng">
            <a:solidFill>
              <a:srgbClr val="FF3300"/>
            </a:solidFill>
            <a:prstDash val="dash"/>
            <a:headEnd type="none" w="med" len="med"/>
            <a:tailEnd type="none" w="med" len="med"/>
          </a:ln>
        </p:spPr>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测试</a:t>
            </a:r>
            <a:endParaRPr lang="zh-CN" altLang="en-US" sz="2800" dirty="0">
              <a:latin typeface="黑体" panose="02010609060101010101" pitchFamily="49" charset="-122"/>
            </a:endParaRPr>
          </a:p>
        </p:txBody>
      </p:sp>
      <p:sp>
        <p:nvSpPr>
          <p:cNvPr id="242691" name="AutoShape 4"/>
          <p:cNvSpPr/>
          <p:nvPr/>
        </p:nvSpPr>
        <p:spPr>
          <a:xfrm>
            <a:off x="1143000" y="2024063"/>
            <a:ext cx="6248400" cy="939800"/>
          </a:xfrm>
          <a:custGeom>
            <a:avLst/>
            <a:gdLst>
              <a:gd name="txL" fmla="*/ 3375 w 21600"/>
              <a:gd name="txT" fmla="*/ 5400 h 21600"/>
              <a:gd name="txR" fmla="*/ 18900 w 21600"/>
              <a:gd name="txB" fmla="*/ 16200 h 21600"/>
            </a:gdLst>
            <a:ahLst/>
            <a:cxnLst>
              <a:cxn ang="17694720">
                <a:pos x="2147483646" y="0"/>
              </a:cxn>
              <a:cxn ang="11796480">
                <a:pos x="0" y="2147483646"/>
              </a:cxn>
              <a:cxn ang="5898240">
                <a:pos x="2147483646" y="2147483646"/>
              </a:cxn>
              <a:cxn ang="0">
                <a:pos x="2147483646" y="2147483646"/>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folHlink">
              <a:alpha val="100000"/>
            </a:scheme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sp>
        <p:nvSpPr>
          <p:cNvPr id="242692" name="Text Box 5"/>
          <p:cNvSpPr txBox="1"/>
          <p:nvPr/>
        </p:nvSpPr>
        <p:spPr>
          <a:xfrm>
            <a:off x="4225925" y="3006725"/>
            <a:ext cx="546100" cy="13112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b="0" dirty="0">
                <a:latin typeface="Times New Roman" panose="02020603050405020304" pitchFamily="18" charset="0"/>
                <a:ea typeface="楷体_GB2312" pitchFamily="49" charset="-122"/>
              </a:rPr>
              <a:t>系统测试</a:t>
            </a:r>
            <a:endParaRPr lang="zh-CN" altLang="en-US" b="0" dirty="0">
              <a:latin typeface="Times New Roman" panose="02020603050405020304" pitchFamily="18" charset="0"/>
              <a:ea typeface="楷体_GB2312" pitchFamily="49" charset="-122"/>
            </a:endParaRPr>
          </a:p>
        </p:txBody>
      </p:sp>
      <p:sp>
        <p:nvSpPr>
          <p:cNvPr id="242693" name="Text Box 6"/>
          <p:cNvSpPr txBox="1"/>
          <p:nvPr/>
        </p:nvSpPr>
        <p:spPr>
          <a:xfrm>
            <a:off x="3273425" y="3032125"/>
            <a:ext cx="546100" cy="13112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b="0" dirty="0">
                <a:latin typeface="Times New Roman" panose="02020603050405020304" pitchFamily="18" charset="0"/>
                <a:ea typeface="楷体_GB2312" pitchFamily="49" charset="-122"/>
              </a:rPr>
              <a:t>集成测试</a:t>
            </a:r>
            <a:endParaRPr lang="zh-CN" altLang="en-US" b="0" dirty="0">
              <a:latin typeface="Times New Roman" panose="02020603050405020304" pitchFamily="18" charset="0"/>
              <a:ea typeface="楷体_GB2312" pitchFamily="49" charset="-122"/>
            </a:endParaRPr>
          </a:p>
        </p:txBody>
      </p:sp>
      <p:sp>
        <p:nvSpPr>
          <p:cNvPr id="242694" name="Text Box 7"/>
          <p:cNvSpPr txBox="1"/>
          <p:nvPr/>
        </p:nvSpPr>
        <p:spPr>
          <a:xfrm>
            <a:off x="2193925" y="3057525"/>
            <a:ext cx="546100" cy="13112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b="0" dirty="0">
                <a:latin typeface="Times New Roman" panose="02020603050405020304" pitchFamily="18" charset="0"/>
                <a:ea typeface="楷体_GB2312" pitchFamily="49" charset="-122"/>
              </a:rPr>
              <a:t>单元测试</a:t>
            </a:r>
            <a:endParaRPr lang="zh-CN" altLang="en-US" b="0" dirty="0">
              <a:latin typeface="Times New Roman" panose="02020603050405020304" pitchFamily="18" charset="0"/>
              <a:ea typeface="楷体_GB2312" pitchFamily="49" charset="-122"/>
            </a:endParaRPr>
          </a:p>
        </p:txBody>
      </p:sp>
      <p:sp>
        <p:nvSpPr>
          <p:cNvPr id="242695" name="Text Box 8"/>
          <p:cNvSpPr txBox="1"/>
          <p:nvPr/>
        </p:nvSpPr>
        <p:spPr>
          <a:xfrm>
            <a:off x="5851525" y="3006725"/>
            <a:ext cx="546100" cy="10064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en-US" altLang="zh-CN" b="0" dirty="0">
                <a:latin typeface="Times New Roman" panose="02020603050405020304" pitchFamily="18" charset="0"/>
                <a:ea typeface="楷体_GB2312" pitchFamily="49" charset="-122"/>
              </a:rPr>
              <a:t>β</a:t>
            </a:r>
            <a:r>
              <a:rPr lang="zh-CN" altLang="en-US" b="0" dirty="0">
                <a:latin typeface="Times New Roman" panose="02020603050405020304" pitchFamily="18" charset="0"/>
                <a:ea typeface="楷体_GB2312" pitchFamily="49" charset="-122"/>
              </a:rPr>
              <a:t>测试</a:t>
            </a:r>
            <a:endParaRPr lang="zh-CN" altLang="en-US" b="0" dirty="0">
              <a:latin typeface="Times New Roman" panose="02020603050405020304" pitchFamily="18" charset="0"/>
              <a:ea typeface="楷体_GB2312" pitchFamily="49" charset="-122"/>
            </a:endParaRPr>
          </a:p>
        </p:txBody>
      </p:sp>
      <p:sp>
        <p:nvSpPr>
          <p:cNvPr id="242696" name="Text Box 9"/>
          <p:cNvSpPr txBox="1"/>
          <p:nvPr/>
        </p:nvSpPr>
        <p:spPr>
          <a:xfrm>
            <a:off x="5089525" y="3006725"/>
            <a:ext cx="546100" cy="13112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b="0" dirty="0">
                <a:latin typeface="Times New Roman" panose="02020603050405020304" pitchFamily="18" charset="0"/>
                <a:ea typeface="楷体_GB2312" pitchFamily="49" charset="-122"/>
              </a:rPr>
              <a:t>验收测试</a:t>
            </a:r>
            <a:endParaRPr lang="zh-CN" altLang="en-US" b="0" dirty="0">
              <a:latin typeface="Times New Roman" panose="02020603050405020304" pitchFamily="18" charset="0"/>
              <a:ea typeface="楷体_GB2312" pitchFamily="49" charset="-122"/>
            </a:endParaRPr>
          </a:p>
        </p:txBody>
      </p:sp>
      <p:sp>
        <p:nvSpPr>
          <p:cNvPr id="242697" name="Text Box 10"/>
          <p:cNvSpPr txBox="1"/>
          <p:nvPr/>
        </p:nvSpPr>
        <p:spPr>
          <a:xfrm>
            <a:off x="4264025" y="4772025"/>
            <a:ext cx="455613" cy="1006475"/>
          </a:xfrm>
          <a:prstGeom prst="rect">
            <a:avLst/>
          </a:prstGeom>
          <a:noFill/>
          <a:ln w="9525">
            <a:noFill/>
          </a:ln>
        </p:spPr>
        <p:txBody>
          <a:bodyPr vert="eaVert"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800" b="0" dirty="0">
                <a:solidFill>
                  <a:srgbClr val="FF3300"/>
                </a:solidFill>
                <a:latin typeface="Times New Roman" panose="02020603050405020304" pitchFamily="18" charset="0"/>
                <a:ea typeface="楷体_GB2312" pitchFamily="49" charset="-122"/>
              </a:rPr>
              <a:t>重点负责</a:t>
            </a:r>
            <a:endParaRPr lang="zh-CN" altLang="en-US" sz="1800" b="0" dirty="0">
              <a:solidFill>
                <a:srgbClr val="FF3300"/>
              </a:solidFill>
              <a:latin typeface="Times New Roman" panose="02020603050405020304" pitchFamily="18" charset="0"/>
              <a:ea typeface="楷体_GB2312" pitchFamily="49" charset="-122"/>
            </a:endParaRPr>
          </a:p>
        </p:txBody>
      </p:sp>
      <p:sp>
        <p:nvSpPr>
          <p:cNvPr id="242698" name="Text Box 11"/>
          <p:cNvSpPr txBox="1"/>
          <p:nvPr/>
        </p:nvSpPr>
        <p:spPr>
          <a:xfrm>
            <a:off x="1520825" y="4891088"/>
            <a:ext cx="2238375" cy="366712"/>
          </a:xfrm>
          <a:prstGeom prst="rect">
            <a:avLst/>
          </a:prstGeom>
          <a:noFill/>
          <a:ln w="9525">
            <a:noFill/>
          </a:ln>
        </p:spPr>
        <p:txBody>
          <a:bodyPr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800" b="0" dirty="0">
                <a:solidFill>
                  <a:srgbClr val="FF3300"/>
                </a:solidFill>
                <a:latin typeface="Times New Roman" panose="02020603050405020304" pitchFamily="18" charset="0"/>
                <a:ea typeface="楷体_GB2312" pitchFamily="49" charset="-122"/>
              </a:rPr>
              <a:t>局部参与、重点监督</a:t>
            </a:r>
            <a:endParaRPr lang="zh-CN" altLang="en-US" sz="1800" b="0" dirty="0">
              <a:solidFill>
                <a:srgbClr val="FF3300"/>
              </a:solidFill>
              <a:latin typeface="Times New Roman" panose="02020603050405020304" pitchFamily="18" charset="0"/>
              <a:ea typeface="楷体_GB2312" pitchFamily="49" charset="-122"/>
            </a:endParaRPr>
          </a:p>
        </p:txBody>
      </p:sp>
      <p:sp>
        <p:nvSpPr>
          <p:cNvPr id="242699" name="Text Box 12"/>
          <p:cNvSpPr txBox="1"/>
          <p:nvPr/>
        </p:nvSpPr>
        <p:spPr>
          <a:xfrm>
            <a:off x="4848225" y="4878388"/>
            <a:ext cx="2238375" cy="366712"/>
          </a:xfrm>
          <a:prstGeom prst="rect">
            <a:avLst/>
          </a:prstGeom>
          <a:noFill/>
          <a:ln w="9525">
            <a:noFill/>
          </a:ln>
        </p:spPr>
        <p:txBody>
          <a:bodyPr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800" b="0" dirty="0">
                <a:solidFill>
                  <a:srgbClr val="FF3300"/>
                </a:solidFill>
                <a:latin typeface="Times New Roman" panose="02020603050405020304" pitchFamily="18" charset="0"/>
                <a:ea typeface="楷体_GB2312" pitchFamily="49" charset="-122"/>
              </a:rPr>
              <a:t>重点参与、局部协助</a:t>
            </a:r>
            <a:endParaRPr lang="zh-CN" altLang="en-US" sz="1800" b="0" dirty="0">
              <a:solidFill>
                <a:srgbClr val="FF3300"/>
              </a:solidFill>
              <a:latin typeface="Times New Roman" panose="02020603050405020304" pitchFamily="18" charset="0"/>
              <a:ea typeface="楷体_GB2312" pitchFamily="49" charset="-122"/>
            </a:endParaRPr>
          </a:p>
        </p:txBody>
      </p:sp>
      <p:sp>
        <p:nvSpPr>
          <p:cNvPr id="242700" name="AutoShape 13"/>
          <p:cNvSpPr/>
          <p:nvPr/>
        </p:nvSpPr>
        <p:spPr>
          <a:xfrm rot="5400000">
            <a:off x="2309813" y="3395663"/>
            <a:ext cx="279400" cy="2463800"/>
          </a:xfrm>
          <a:prstGeom prst="rightBrace">
            <a:avLst>
              <a:gd name="adj1" fmla="val 73484"/>
              <a:gd name="adj2" fmla="val 51190"/>
            </a:avLst>
          </a:prstGeom>
          <a:noFill/>
          <a:ln w="28575" cap="flat" cmpd="sng">
            <a:solidFill>
              <a:schemeClr val="bg2"/>
            </a:solidFill>
            <a:prstDash val="solid"/>
            <a:headEnd type="none" w="med" len="med"/>
            <a:tailEnd type="none" w="med" len="med"/>
          </a:ln>
        </p:spPr>
        <p:txBody>
          <a:bodyPr rot="10800000" vert="eaVert"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zh-CN" sz="2000" b="0" dirty="0">
              <a:latin typeface="Times New Roman" panose="02020603050405020304" pitchFamily="18" charset="0"/>
              <a:ea typeface="楷体_GB2312" pitchFamily="49" charset="-122"/>
            </a:endParaRPr>
          </a:p>
        </p:txBody>
      </p:sp>
      <p:sp>
        <p:nvSpPr>
          <p:cNvPr id="242701" name="AutoShape 14"/>
          <p:cNvSpPr/>
          <p:nvPr/>
        </p:nvSpPr>
        <p:spPr>
          <a:xfrm rot="5400000">
            <a:off x="5980113" y="3357563"/>
            <a:ext cx="279400" cy="2463800"/>
          </a:xfrm>
          <a:prstGeom prst="rightBrace">
            <a:avLst>
              <a:gd name="adj1" fmla="val 73484"/>
              <a:gd name="adj2" fmla="val 51190"/>
            </a:avLst>
          </a:prstGeom>
          <a:noFill/>
          <a:ln w="28575" cap="flat" cmpd="sng">
            <a:solidFill>
              <a:schemeClr val="bg2"/>
            </a:solidFill>
            <a:prstDash val="solid"/>
            <a:headEnd type="none" w="med" len="med"/>
            <a:tailEnd type="none" w="med" len="med"/>
          </a:ln>
        </p:spPr>
        <p:txBody>
          <a:bodyPr rot="10800000" vert="eaVert"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zh-CN" sz="2000" b="0" dirty="0">
              <a:latin typeface="Times New Roman" panose="02020603050405020304" pitchFamily="18" charset="0"/>
              <a:ea typeface="楷体_GB2312" pitchFamily="49" charset="-122"/>
            </a:endParaRPr>
          </a:p>
        </p:txBody>
      </p:sp>
      <p:sp>
        <p:nvSpPr>
          <p:cNvPr id="242702" name="AutoShape 15"/>
          <p:cNvSpPr/>
          <p:nvPr/>
        </p:nvSpPr>
        <p:spPr>
          <a:xfrm>
            <a:off x="4354513" y="4360863"/>
            <a:ext cx="292100" cy="406400"/>
          </a:xfrm>
          <a:prstGeom prst="downArrow">
            <a:avLst>
              <a:gd name="adj1" fmla="val 50000"/>
              <a:gd name="adj2" fmla="val 34782"/>
            </a:avLst>
          </a:prstGeom>
          <a:solidFill>
            <a:schemeClr val="folHlink"/>
          </a:solid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42703" name="Text Box 16"/>
          <p:cNvSpPr txBox="1"/>
          <p:nvPr/>
        </p:nvSpPr>
        <p:spPr>
          <a:xfrm>
            <a:off x="914400" y="1238250"/>
            <a:ext cx="5362575" cy="457200"/>
          </a:xfrm>
          <a:prstGeom prst="rect">
            <a:avLst/>
          </a:prstGeom>
          <a:noFill/>
          <a:ln w="9525">
            <a:noFill/>
          </a:ln>
        </p:spPr>
        <p:txBody>
          <a:bodyPr wrap="none"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None/>
            </a:pPr>
            <a:r>
              <a:rPr lang="zh-CN" altLang="en-US" b="0" dirty="0">
                <a:latin typeface="Times New Roman" panose="02020603050405020304" pitchFamily="18" charset="0"/>
                <a:ea typeface="楷体_GB2312" pitchFamily="49" charset="-122"/>
              </a:rPr>
              <a:t>产品开发不同阶段测试人员的参与策略</a:t>
            </a:r>
            <a:endParaRPr lang="zh-CN" altLang="en-US" b="0" dirty="0">
              <a:latin typeface="Times New Roman" panose="02020603050405020304" pitchFamily="18" charset="0"/>
              <a:ea typeface="楷体_GB2312" pitchFamily="49"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2"/>
          <p:cNvSpPr>
            <a:spLocks noGrp="1"/>
          </p:cNvSpPr>
          <p:nvPr>
            <p:ph type="title"/>
          </p:nvPr>
        </p:nvSpPr>
        <p:spPr>
          <a:xfrm>
            <a:off x="107315" y="188278"/>
            <a:ext cx="7667625" cy="554037"/>
          </a:xfrm>
        </p:spPr>
        <p:txBody>
          <a:bodyPr vert="horz" wrap="square" lIns="91440" tIns="45720" rIns="91440" bIns="45720" anchor="ctr" anchorCtr="0"/>
          <a:p>
            <a:pPr eaLnBrk="1" hangingPunct="1"/>
            <a:r>
              <a:rPr lang="zh-CN" altLang="en-US" sz="2800" dirty="0">
                <a:latin typeface="黑体" panose="02010609060101010101" pitchFamily="49" charset="-122"/>
              </a:rPr>
              <a:t>小结：如何在设计中构建质量</a:t>
            </a:r>
            <a:endParaRPr lang="zh-CN" altLang="en-US" sz="2800" dirty="0">
              <a:latin typeface="黑体" panose="02010609060101010101" pitchFamily="49" charset="-122"/>
            </a:endParaRPr>
          </a:p>
        </p:txBody>
      </p:sp>
      <p:sp>
        <p:nvSpPr>
          <p:cNvPr id="244739" name="Rectangle 3"/>
          <p:cNvSpPr>
            <a:spLocks noGrp="1"/>
          </p:cNvSpPr>
          <p:nvPr>
            <p:ph idx="1"/>
          </p:nvPr>
        </p:nvSpPr>
        <p:spPr>
          <a:xfrm>
            <a:off x="457200" y="868363"/>
            <a:ext cx="8153400" cy="5257800"/>
          </a:xfrm>
        </p:spPr>
        <p:txBody>
          <a:bodyPr vert="horz" wrap="square" lIns="91440" tIns="45720" rIns="91440" bIns="45720" anchor="t" anchorCtr="0"/>
          <a:p>
            <a:pPr marL="533400" indent="-533400" eaLnBrk="1" hangingPunct="1">
              <a:buNone/>
            </a:pPr>
            <a:r>
              <a:rPr lang="zh-CN" altLang="en-US" sz="2000" b="0" dirty="0">
                <a:ea typeface="宋体" panose="02010600030101010101" pitchFamily="2" charset="-122"/>
              </a:rPr>
              <a:t>质量是设计出来的：</a:t>
            </a:r>
            <a:endParaRPr lang="zh-CN" altLang="en-US" sz="2000" b="0" dirty="0">
              <a:ea typeface="宋体" panose="02010600030101010101" pitchFamily="2" charset="-122"/>
            </a:endParaRPr>
          </a:p>
          <a:p>
            <a:pPr marL="533400" indent="-533400" eaLnBrk="1" hangingPunct="1">
              <a:buNone/>
            </a:pPr>
            <a:r>
              <a:rPr lang="en-US" altLang="zh-CN" sz="2000" b="0" dirty="0">
                <a:ea typeface="宋体" panose="02010600030101010101" pitchFamily="2" charset="-122"/>
              </a:rPr>
              <a:t>1</a:t>
            </a:r>
            <a:r>
              <a:rPr lang="zh-CN" altLang="en-US" sz="2000" b="0" dirty="0">
                <a:ea typeface="宋体" panose="02010600030101010101" pitchFamily="2" charset="-122"/>
              </a:rPr>
              <a:t>、</a:t>
            </a:r>
            <a:endParaRPr lang="zh-CN" altLang="en-US" sz="2000" b="0" dirty="0">
              <a:ea typeface="宋体" panose="02010600030101010101" pitchFamily="2" charset="-122"/>
            </a:endParaRPr>
          </a:p>
          <a:p>
            <a:pPr marL="533400" indent="-533400" eaLnBrk="1" hangingPunct="1">
              <a:buNone/>
            </a:pPr>
            <a:r>
              <a:rPr lang="en-US" altLang="zh-CN" sz="2000" b="0" dirty="0">
                <a:ea typeface="宋体" panose="02010600030101010101" pitchFamily="2" charset="-122"/>
              </a:rPr>
              <a:t>2</a:t>
            </a:r>
            <a:r>
              <a:rPr lang="zh-CN" altLang="en-US" sz="2000" b="0" dirty="0">
                <a:ea typeface="宋体" panose="02010600030101010101" pitchFamily="2" charset="-122"/>
              </a:rPr>
              <a:t>、</a:t>
            </a:r>
            <a:endParaRPr lang="zh-CN" altLang="en-US" sz="2000" b="0" dirty="0">
              <a:ea typeface="宋体" panose="02010600030101010101" pitchFamily="2" charset="-122"/>
            </a:endParaRPr>
          </a:p>
          <a:p>
            <a:pPr marL="533400" indent="-533400" eaLnBrk="1" hangingPunct="1">
              <a:buNone/>
            </a:pPr>
            <a:r>
              <a:rPr lang="en-US" altLang="zh-CN" sz="2000" b="0" dirty="0">
                <a:ea typeface="宋体" panose="02010600030101010101" pitchFamily="2" charset="-122"/>
              </a:rPr>
              <a:t>3</a:t>
            </a:r>
            <a:r>
              <a:rPr lang="zh-CN" altLang="en-US" sz="2000" b="0" dirty="0">
                <a:ea typeface="宋体" panose="02010600030101010101" pitchFamily="2" charset="-122"/>
              </a:rPr>
              <a:t>、</a:t>
            </a:r>
            <a:endParaRPr lang="zh-CN" altLang="en-US" sz="2000" b="0" dirty="0">
              <a:ea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Rectangle 3"/>
          <p:cNvSpPr/>
          <p:nvPr/>
        </p:nvSpPr>
        <p:spPr>
          <a:xfrm>
            <a:off x="468313" y="1096963"/>
            <a:ext cx="7785100" cy="3467100"/>
          </a:xfrm>
          <a:prstGeom prst="rect">
            <a:avLst/>
          </a:prstGeom>
          <a:noFill/>
          <a:ln w="1270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42900" lvl="0" indent="-342900" eaLnBrk="1" hangingPunct="1">
              <a:lnSpc>
                <a:spcPct val="140000"/>
              </a:lnSpc>
              <a:buClrTx/>
              <a:buFontTx/>
              <a:buChar char="•"/>
            </a:pPr>
            <a:r>
              <a:rPr lang="en-US" altLang="zh-CN" sz="2800" b="0" dirty="0">
                <a:latin typeface="宋体" panose="02010600030101010101" pitchFamily="2" charset="-122"/>
                <a:ea typeface="宋体" panose="02010600030101010101" pitchFamily="2" charset="-122"/>
              </a:rPr>
              <a:t>70</a:t>
            </a:r>
            <a:r>
              <a:rPr lang="zh-CN" altLang="en-US" sz="2800" b="0" dirty="0">
                <a:latin typeface="宋体" panose="02010600030101010101" pitchFamily="2" charset="-122"/>
                <a:ea typeface="宋体" panose="02010600030101010101" pitchFamily="2" charset="-122"/>
              </a:rPr>
              <a:t>年代：成本</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利润</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价格</a:t>
            </a:r>
            <a:endParaRPr lang="zh-CN" altLang="en-US" sz="2800" b="0" dirty="0">
              <a:latin typeface="宋体" panose="02010600030101010101" pitchFamily="2" charset="-122"/>
              <a:ea typeface="宋体" panose="02010600030101010101" pitchFamily="2" charset="-122"/>
            </a:endParaRPr>
          </a:p>
          <a:p>
            <a:pPr marL="342900" lvl="0" indent="-342900" eaLnBrk="1" hangingPunct="1">
              <a:lnSpc>
                <a:spcPct val="140000"/>
              </a:lnSpc>
              <a:buClrTx/>
              <a:buFontTx/>
              <a:buChar char="•"/>
            </a:pPr>
            <a:r>
              <a:rPr lang="en-US" altLang="zh-CN" sz="2800" b="0" dirty="0">
                <a:latin typeface="宋体" panose="02010600030101010101" pitchFamily="2" charset="-122"/>
                <a:ea typeface="宋体" panose="02010600030101010101" pitchFamily="2" charset="-122"/>
              </a:rPr>
              <a:t>80</a:t>
            </a:r>
            <a:r>
              <a:rPr lang="zh-CN" altLang="en-US" sz="2800" b="0" dirty="0">
                <a:latin typeface="宋体" panose="02010600030101010101" pitchFamily="2" charset="-122"/>
                <a:ea typeface="宋体" panose="02010600030101010101" pitchFamily="2" charset="-122"/>
              </a:rPr>
              <a:t>年代：价格</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成本</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利润</a:t>
            </a:r>
            <a:endParaRPr lang="zh-CN" altLang="en-US" sz="2800" b="0" dirty="0">
              <a:latin typeface="宋体" panose="02010600030101010101" pitchFamily="2" charset="-122"/>
              <a:ea typeface="宋体" panose="02010600030101010101" pitchFamily="2" charset="-122"/>
            </a:endParaRPr>
          </a:p>
          <a:p>
            <a:pPr marL="342900" lvl="0" indent="-342900" eaLnBrk="1" hangingPunct="1">
              <a:lnSpc>
                <a:spcPct val="140000"/>
              </a:lnSpc>
              <a:buClrTx/>
              <a:buFontTx/>
              <a:buChar char="•"/>
            </a:pPr>
            <a:r>
              <a:rPr lang="en-US" altLang="zh-CN" sz="2800" b="0" dirty="0">
                <a:latin typeface="宋体" panose="02010600030101010101" pitchFamily="2" charset="-122"/>
                <a:ea typeface="宋体" panose="02010600030101010101" pitchFamily="2" charset="-122"/>
              </a:rPr>
              <a:t>90</a:t>
            </a:r>
            <a:r>
              <a:rPr lang="zh-CN" altLang="en-US" sz="2800" b="0" dirty="0">
                <a:latin typeface="宋体" panose="02010600030101010101" pitchFamily="2" charset="-122"/>
                <a:ea typeface="宋体" panose="02010600030101010101" pitchFamily="2" charset="-122"/>
              </a:rPr>
              <a:t>年代</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：价格</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利润</a:t>
            </a:r>
            <a:r>
              <a:rPr lang="en-US" altLang="zh-CN" sz="2800" b="0" dirty="0">
                <a:latin typeface="宋体" panose="02010600030101010101" pitchFamily="2" charset="-122"/>
                <a:ea typeface="宋体" panose="02010600030101010101" pitchFamily="2" charset="-122"/>
              </a:rPr>
              <a:t>=</a:t>
            </a:r>
            <a:r>
              <a:rPr lang="zh-CN" altLang="en-US" sz="2800" b="0" dirty="0">
                <a:latin typeface="宋体" panose="02010600030101010101" pitchFamily="2" charset="-122"/>
                <a:ea typeface="宋体" panose="02010600030101010101" pitchFamily="2" charset="-122"/>
              </a:rPr>
              <a:t>成本</a:t>
            </a:r>
            <a:endParaRPr lang="zh-CN" altLang="en-US" sz="2800" b="0" dirty="0">
              <a:latin typeface="宋体" panose="02010600030101010101" pitchFamily="2" charset="-122"/>
              <a:ea typeface="宋体" panose="02010600030101010101" pitchFamily="2" charset="-122"/>
            </a:endParaRPr>
          </a:p>
        </p:txBody>
      </p:sp>
      <p:sp>
        <p:nvSpPr>
          <p:cNvPr id="246787" name="Rectangle 4"/>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关于成本的三个公式</a:t>
            </a:r>
            <a:endParaRPr lang="zh-CN" altLang="en-US" sz="2800" dirty="0">
              <a:latin typeface="黑体" panose="02010609060101010101" pitchFamily="49"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Rectangle 2"/>
          <p:cNvSpPr/>
          <p:nvPr/>
        </p:nvSpPr>
        <p:spPr>
          <a:xfrm>
            <a:off x="106998" y="188595"/>
            <a:ext cx="5059362" cy="579438"/>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kumimoji="1" lang="zh-CN" altLang="en-US" sz="2800" kern="0" dirty="0">
                <a:solidFill>
                  <a:schemeClr val="tx1"/>
                </a:solidFill>
                <a:latin typeface="黑体" panose="02010609060101010101" pitchFamily="49" charset="-122"/>
                <a:ea typeface="+mj-ea"/>
                <a:cs typeface="+mj-cs"/>
              </a:rPr>
              <a:t>开发成本与产品设计成本</a:t>
            </a:r>
            <a:endParaRPr kumimoji="1" lang="zh-CN" altLang="en-US" sz="2800" kern="0" dirty="0">
              <a:solidFill>
                <a:schemeClr val="tx1"/>
              </a:solidFill>
              <a:latin typeface="黑体" panose="02010609060101010101" pitchFamily="49" charset="-122"/>
              <a:ea typeface="+mj-ea"/>
              <a:cs typeface="+mj-cs"/>
            </a:endParaRPr>
          </a:p>
        </p:txBody>
      </p:sp>
      <p:sp>
        <p:nvSpPr>
          <p:cNvPr id="248835" name="Rectangle 3"/>
          <p:cNvSpPr/>
          <p:nvPr/>
        </p:nvSpPr>
        <p:spPr>
          <a:xfrm>
            <a:off x="585788" y="1084263"/>
            <a:ext cx="7785100" cy="4970462"/>
          </a:xfrm>
          <a:prstGeom prst="rect">
            <a:avLst/>
          </a:prstGeom>
          <a:noFill/>
          <a:ln w="1270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42900" lvl="0" indent="-342900" eaLnBrk="1" hangingPunct="1">
              <a:buClrTx/>
              <a:buFontTx/>
              <a:buChar char="•"/>
            </a:pPr>
            <a:r>
              <a:rPr lang="zh-CN" altLang="en-US" b="0" dirty="0">
                <a:latin typeface="宋体" panose="02010600030101010101" pitchFamily="2" charset="-122"/>
                <a:ea typeface="宋体" panose="02010600030101010101" pitchFamily="2" charset="-122"/>
              </a:rPr>
              <a:t>开发成本：开发成本就是研发为开发产品而支出的期间费用，这项成本应该由公司级成本控制中心每月进行核算</a:t>
            </a:r>
            <a:endParaRPr lang="zh-CN" altLang="en-US" b="0" dirty="0">
              <a:latin typeface="宋体" panose="02010600030101010101" pitchFamily="2" charset="-122"/>
              <a:ea typeface="宋体" panose="02010600030101010101" pitchFamily="2" charset="-122"/>
            </a:endParaRPr>
          </a:p>
          <a:p>
            <a:pPr marL="342900" lvl="0" indent="-342900" eaLnBrk="1" hangingPunct="1">
              <a:spcBef>
                <a:spcPct val="50000"/>
              </a:spcBef>
              <a:buClrTx/>
              <a:buFontTx/>
              <a:buChar char="•"/>
            </a:pPr>
            <a:r>
              <a:rPr lang="zh-CN" altLang="en-US" b="0" dirty="0">
                <a:latin typeface="宋体" panose="02010600030101010101" pitchFamily="2" charset="-122"/>
                <a:ea typeface="宋体" panose="02010600030101010101" pitchFamily="2" charset="-122"/>
              </a:rPr>
              <a:t>产品设计成本：则是开发出的产品的生产成本，主要是材料成本，加上制造费用，从而形成产品的生产成本</a:t>
            </a:r>
            <a:endParaRPr lang="zh-CN" altLang="en-US" b="0" dirty="0">
              <a:latin typeface="宋体" panose="02010600030101010101" pitchFamily="2" charset="-122"/>
              <a:ea typeface="宋体" panose="02010600030101010101" pitchFamily="2" charset="-122"/>
            </a:endParaRPr>
          </a:p>
          <a:p>
            <a:pPr marL="342900" lvl="0" indent="-342900" eaLnBrk="1" hangingPunct="1">
              <a:spcBef>
                <a:spcPct val="50000"/>
              </a:spcBef>
              <a:buClrTx/>
              <a:buFontTx/>
              <a:buChar char="•"/>
            </a:pPr>
            <a:r>
              <a:rPr lang="zh-CN" altLang="en-US" b="0" dirty="0">
                <a:latin typeface="宋体" panose="02010600030101010101" pitchFamily="2" charset="-122"/>
                <a:ea typeface="宋体" panose="02010600030101010101" pitchFamily="2" charset="-122"/>
              </a:rPr>
              <a:t>一般重点在于控制产品的设计成本</a:t>
            </a:r>
            <a:endParaRPr lang="zh-CN" altLang="en-US" b="0" dirty="0">
              <a:latin typeface="宋体" panose="02010600030101010101" pitchFamily="2" charset="-122"/>
              <a:ea typeface="宋体" panose="0201060003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Rectangle 3"/>
          <p:cNvSpPr/>
          <p:nvPr/>
        </p:nvSpPr>
        <p:spPr>
          <a:xfrm>
            <a:off x="107315" y="116840"/>
            <a:ext cx="4443413" cy="579438"/>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kumimoji="1" lang="zh-CN" altLang="en-US" sz="2800" kern="0" dirty="0">
                <a:solidFill>
                  <a:schemeClr val="tx1"/>
                </a:solidFill>
                <a:latin typeface="黑体" panose="02010609060101010101" pitchFamily="49" charset="-122"/>
                <a:ea typeface="+mj-ea"/>
                <a:cs typeface="+mj-cs"/>
              </a:rPr>
              <a:t>设计成本管理的过程</a:t>
            </a:r>
            <a:endParaRPr lang="zh-CN" altLang="en-US" sz="3200" dirty="0">
              <a:solidFill>
                <a:schemeClr val="tx1"/>
              </a:solidFill>
              <a:latin typeface="黑体" panose="02010609060101010101" pitchFamily="49" charset="-122"/>
              <a:ea typeface="宋体" panose="02010600030101010101" pitchFamily="2" charset="-122"/>
            </a:endParaRPr>
          </a:p>
        </p:txBody>
      </p:sp>
      <p:graphicFrame>
        <p:nvGraphicFramePr>
          <p:cNvPr id="250883" name="Object 5"/>
          <p:cNvGraphicFramePr>
            <a:graphicFrameLocks noChangeAspect="1"/>
          </p:cNvGraphicFramePr>
          <p:nvPr/>
        </p:nvGraphicFramePr>
        <p:xfrm>
          <a:off x="1162050" y="1323975"/>
          <a:ext cx="7154863" cy="4481513"/>
        </p:xfrm>
        <a:graphic>
          <a:graphicData uri="http://schemas.openxmlformats.org/presentationml/2006/ole">
            <mc:AlternateContent xmlns:mc="http://schemas.openxmlformats.org/markup-compatibility/2006">
              <mc:Choice xmlns:v="urn:schemas-microsoft-com:vml" Requires="v">
                <p:oleObj spid="_x0000_s3128" name="" r:id="rId1" imgW="2374265" imgH="1377315" progId="FLW3Drawing">
                  <p:embed/>
                </p:oleObj>
              </mc:Choice>
              <mc:Fallback>
                <p:oleObj name="" r:id="rId1" imgW="2374265" imgH="1377315" progId="FLW3Drawing">
                  <p:embed/>
                  <p:pic>
                    <p:nvPicPr>
                      <p:cNvPr id="0" name="图片 3127"/>
                      <p:cNvPicPr/>
                      <p:nvPr/>
                    </p:nvPicPr>
                    <p:blipFill>
                      <a:blip r:embed="rId2"/>
                      <a:stretch>
                        <a:fillRect/>
                      </a:stretch>
                    </p:blipFill>
                    <p:spPr>
                      <a:xfrm>
                        <a:off x="1162050" y="1323975"/>
                        <a:ext cx="7154863" cy="4481513"/>
                      </a:xfrm>
                      <a:prstGeom prst="rect">
                        <a:avLst/>
                      </a:prstGeom>
                      <a:noFill/>
                      <a:ln w="38100">
                        <a:noFill/>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p:txBody>
          <a:bodyPr vert="horz" wrap="square" lIns="91440" tIns="45720" rIns="91440" bIns="45720" anchor="ctr" anchorCtr="0"/>
          <a:p>
            <a:pPr eaLnBrk="1" hangingPunct="1"/>
            <a:r>
              <a:rPr lang="zh-CN" altLang="en-US" sz="2800" dirty="0"/>
              <a:t>项目成功和失败的主要因素</a:t>
            </a:r>
            <a:r>
              <a:rPr lang="zh-CN" altLang="en-US" dirty="0"/>
              <a:t> </a:t>
            </a:r>
            <a:endParaRPr lang="zh-CN" altLang="en-US" dirty="0"/>
          </a:p>
        </p:txBody>
      </p:sp>
      <p:sp>
        <p:nvSpPr>
          <p:cNvPr id="1395715" name="Rectangle 3"/>
          <p:cNvSpPr>
            <a:spLocks noGrp="1"/>
          </p:cNvSpPr>
          <p:nvPr>
            <p:ph idx="1"/>
          </p:nvPr>
        </p:nvSpPr>
        <p:spPr>
          <a:xfrm>
            <a:off x="322898" y="836930"/>
            <a:ext cx="7620000" cy="5257800"/>
          </a:xfrm>
        </p:spPr>
        <p:txBody>
          <a:bodyPr vert="horz" wrap="square" lIns="91440" tIns="45720" rIns="91440" bIns="45720" anchor="t" anchorCtr="0"/>
          <a:p>
            <a:pPr marL="476250" indent="-387350" eaLnBrk="1" hangingPunct="1">
              <a:lnSpc>
                <a:spcPct val="100000"/>
              </a:lnSpc>
            </a:pPr>
            <a:r>
              <a:rPr lang="zh-CN" altLang="en-US" dirty="0">
                <a:cs typeface="Times New Roman" panose="02020603050405020304" pitchFamily="18" charset="0"/>
              </a:rPr>
              <a:t>外部挑战</a:t>
            </a:r>
            <a:endParaRPr lang="zh-CN" altLang="en-US" dirty="0">
              <a:cs typeface="Times New Roman" panose="02020603050405020304" pitchFamily="18" charset="0"/>
            </a:endParaRPr>
          </a:p>
          <a:p>
            <a:pPr marL="1146175" lvl="1" eaLnBrk="1" hangingPunct="1">
              <a:lnSpc>
                <a:spcPct val="100000"/>
              </a:lnSpc>
            </a:pPr>
            <a:r>
              <a:rPr lang="zh-CN" altLang="en-US" sz="2400" dirty="0">
                <a:ea typeface="宋体" panose="02010600030101010101" pitchFamily="2" charset="-122"/>
              </a:rPr>
              <a:t>产品生命周期大幅缩短</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客户需求多变，对产品质量与性能的要求越来越高</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技术发展迅猛</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价格竞争导致利润持续下滑</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关键人才短缺</a:t>
            </a:r>
            <a:endParaRPr lang="zh-CN" altLang="en-US" sz="2400" dirty="0">
              <a:ea typeface="宋体" panose="02010600030101010101" pitchFamily="2" charset="-122"/>
            </a:endParaRPr>
          </a:p>
          <a:p>
            <a:pPr marL="1146175" lvl="1" eaLnBrk="1" hangingPunct="1">
              <a:lnSpc>
                <a:spcPct val="100000"/>
              </a:lnSpc>
            </a:pPr>
            <a:r>
              <a:rPr lang="en-US" altLang="zh-CN" sz="2400" dirty="0">
                <a:ea typeface="宋体" panose="02010600030101010101" pitchFamily="2" charset="-122"/>
              </a:rPr>
              <a:t>……</a:t>
            </a:r>
            <a:endParaRPr lang="en-US" altLang="zh-CN" sz="2400" dirty="0">
              <a:ea typeface="宋体" panose="02010600030101010101" pitchFamily="2" charset="-122"/>
            </a:endParaRPr>
          </a:p>
        </p:txBody>
      </p:sp>
      <p:pic>
        <p:nvPicPr>
          <p:cNvPr id="30724" name="Picture 4" descr="j0233085"/>
          <p:cNvPicPr>
            <a:picLocks noChangeAspect="1"/>
          </p:cNvPicPr>
          <p:nvPr/>
        </p:nvPicPr>
        <p:blipFill>
          <a:blip r:embed="rId1"/>
          <a:stretch>
            <a:fillRect/>
          </a:stretch>
        </p:blipFill>
        <p:spPr>
          <a:xfrm>
            <a:off x="539750" y="4220528"/>
            <a:ext cx="7739063" cy="23733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95715">
                                            <p:txEl>
                                              <p:charRg st="6" end="17"/>
                                            </p:txEl>
                                          </p:spTgt>
                                        </p:tgtEl>
                                        <p:attrNameLst>
                                          <p:attrName>style.visibility</p:attrName>
                                        </p:attrNameLst>
                                      </p:cBhvr>
                                      <p:to>
                                        <p:strVal val="visible"/>
                                      </p:to>
                                    </p:set>
                                    <p:animEffect transition="in" filter="blinds(horizontal)">
                                      <p:cBhvr>
                                        <p:cTn id="7" dur="500"/>
                                        <p:tgtEl>
                                          <p:spTgt spid="1395715">
                                            <p:txEl>
                                              <p:charRg st="6" end="1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95715">
                                            <p:txEl>
                                              <p:charRg st="17" end="40"/>
                                            </p:txEl>
                                          </p:spTgt>
                                        </p:tgtEl>
                                        <p:attrNameLst>
                                          <p:attrName>style.visibility</p:attrName>
                                        </p:attrNameLst>
                                      </p:cBhvr>
                                      <p:to>
                                        <p:strVal val="visible"/>
                                      </p:to>
                                    </p:set>
                                    <p:animEffect transition="in" filter="blinds(horizontal)">
                                      <p:cBhvr>
                                        <p:cTn id="10" dur="500"/>
                                        <p:tgtEl>
                                          <p:spTgt spid="1395715">
                                            <p:txEl>
                                              <p:charRg st="17" end="4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395715">
                                            <p:txEl>
                                              <p:charRg st="40" end="47"/>
                                            </p:txEl>
                                          </p:spTgt>
                                        </p:tgtEl>
                                        <p:attrNameLst>
                                          <p:attrName>style.visibility</p:attrName>
                                        </p:attrNameLst>
                                      </p:cBhvr>
                                      <p:to>
                                        <p:strVal val="visible"/>
                                      </p:to>
                                    </p:set>
                                    <p:animEffect transition="in" filter="blinds(horizontal)">
                                      <p:cBhvr>
                                        <p:cTn id="13" dur="500"/>
                                        <p:tgtEl>
                                          <p:spTgt spid="1395715">
                                            <p:txEl>
                                              <p:charRg st="40" end="47"/>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395715">
                                            <p:txEl>
                                              <p:charRg st="47" end="60"/>
                                            </p:txEl>
                                          </p:spTgt>
                                        </p:tgtEl>
                                        <p:attrNameLst>
                                          <p:attrName>style.visibility</p:attrName>
                                        </p:attrNameLst>
                                      </p:cBhvr>
                                      <p:to>
                                        <p:strVal val="visible"/>
                                      </p:to>
                                    </p:set>
                                    <p:animEffect transition="in" filter="blinds(horizontal)">
                                      <p:cBhvr>
                                        <p:cTn id="16" dur="500"/>
                                        <p:tgtEl>
                                          <p:spTgt spid="1395715">
                                            <p:txEl>
                                              <p:charRg st="47" end="6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395715">
                                            <p:txEl>
                                              <p:charRg st="60" end="67"/>
                                            </p:txEl>
                                          </p:spTgt>
                                        </p:tgtEl>
                                        <p:attrNameLst>
                                          <p:attrName>style.visibility</p:attrName>
                                        </p:attrNameLst>
                                      </p:cBhvr>
                                      <p:to>
                                        <p:strVal val="visible"/>
                                      </p:to>
                                    </p:set>
                                    <p:animEffect transition="in" filter="blinds(horizontal)">
                                      <p:cBhvr>
                                        <p:cTn id="19" dur="500"/>
                                        <p:tgtEl>
                                          <p:spTgt spid="1395715">
                                            <p:txEl>
                                              <p:charRg st="60" end="6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395715">
                                            <p:txEl>
                                              <p:charRg st="67" end="70"/>
                                            </p:txEl>
                                          </p:spTgt>
                                        </p:tgtEl>
                                        <p:attrNameLst>
                                          <p:attrName>style.visibility</p:attrName>
                                        </p:attrNameLst>
                                      </p:cBhvr>
                                      <p:to>
                                        <p:strVal val="visible"/>
                                      </p:to>
                                    </p:set>
                                    <p:animEffect transition="in" filter="blinds(horizontal)">
                                      <p:cBhvr>
                                        <p:cTn id="22" dur="500"/>
                                        <p:tgtEl>
                                          <p:spTgt spid="1395715">
                                            <p:txEl>
                                              <p:charRg st="67"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2"/>
          <p:cNvSpPr/>
          <p:nvPr/>
        </p:nvSpPr>
        <p:spPr>
          <a:xfrm>
            <a:off x="107315" y="188595"/>
            <a:ext cx="5692775" cy="579438"/>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kumimoji="1" lang="zh-CN" altLang="en-US" sz="2800" kern="0" dirty="0">
                <a:solidFill>
                  <a:schemeClr val="tx1"/>
                </a:solidFill>
                <a:latin typeface="黑体" panose="02010609060101010101" pitchFamily="49" charset="-122"/>
                <a:ea typeface="+mj-ea"/>
                <a:cs typeface="+mj-cs"/>
              </a:rPr>
              <a:t>降低设计成本的工作模式</a:t>
            </a:r>
            <a:endParaRPr kumimoji="1" lang="zh-CN" altLang="en-US" sz="2800" kern="0" dirty="0">
              <a:solidFill>
                <a:schemeClr val="tx1"/>
              </a:solidFill>
              <a:latin typeface="黑体" panose="02010609060101010101" pitchFamily="49" charset="-122"/>
              <a:ea typeface="+mj-ea"/>
              <a:cs typeface="+mj-cs"/>
            </a:endParaRPr>
          </a:p>
        </p:txBody>
      </p:sp>
      <p:sp>
        <p:nvSpPr>
          <p:cNvPr id="252931" name="Rectangle 3"/>
          <p:cNvSpPr/>
          <p:nvPr/>
        </p:nvSpPr>
        <p:spPr>
          <a:xfrm>
            <a:off x="368300" y="1184275"/>
            <a:ext cx="8458200" cy="4897438"/>
          </a:xfrm>
          <a:prstGeom prst="rect">
            <a:avLst/>
          </a:prstGeom>
          <a:noFill/>
          <a:ln w="1270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42900" lvl="0" indent="-342900" eaLnBrk="1" hangingPunct="1">
              <a:lnSpc>
                <a:spcPct val="120000"/>
              </a:lnSpc>
              <a:buClrTx/>
              <a:buFontTx/>
              <a:buChar char="•"/>
            </a:pPr>
            <a:r>
              <a:rPr lang="zh-CN" altLang="en-US" b="0" dirty="0">
                <a:latin typeface="宋体" panose="02010600030101010101" pitchFamily="2" charset="-122"/>
                <a:ea typeface="宋体" panose="02010600030101010101" pitchFamily="2" charset="-122"/>
              </a:rPr>
              <a:t>重点关注</a:t>
            </a:r>
            <a:r>
              <a:rPr lang="en-US" altLang="zh-CN" b="0" dirty="0">
                <a:latin typeface="宋体" panose="02010600030101010101" pitchFamily="2" charset="-122"/>
                <a:ea typeface="宋体" panose="02010600030101010101" pitchFamily="2" charset="-122"/>
              </a:rPr>
              <a:t>BOM</a:t>
            </a:r>
            <a:r>
              <a:rPr lang="zh-CN" altLang="en-US" b="0" dirty="0">
                <a:latin typeface="宋体" panose="02010600030101010101" pitchFamily="2" charset="-122"/>
                <a:ea typeface="宋体" panose="02010600030101010101" pitchFamily="2" charset="-122"/>
              </a:rPr>
              <a:t>成本</a:t>
            </a:r>
            <a:endParaRPr lang="zh-CN" altLang="en-US" b="0" dirty="0">
              <a:latin typeface="宋体" panose="02010600030101010101" pitchFamily="2" charset="-122"/>
              <a:ea typeface="宋体" panose="02010600030101010101" pitchFamily="2" charset="-122"/>
            </a:endParaRPr>
          </a:p>
          <a:p>
            <a:pPr marL="342900" lvl="0" indent="-342900" algn="just">
              <a:lnSpc>
                <a:spcPct val="120000"/>
              </a:lnSpc>
              <a:buClrTx/>
              <a:buSzPct val="100000"/>
              <a:buFontTx/>
              <a:buChar char="•"/>
            </a:pPr>
            <a:r>
              <a:rPr lang="zh-CN" altLang="en-US" b="0" dirty="0">
                <a:latin typeface="宋体" panose="02010600030101010101" pitchFamily="2" charset="-122"/>
                <a:ea typeface="宋体" panose="02010600030101010101" pitchFamily="2" charset="-122"/>
              </a:rPr>
              <a:t>关注全流程的成本：</a:t>
            </a:r>
            <a:endParaRPr lang="zh-CN" altLang="en-US" b="0" dirty="0">
              <a:latin typeface="宋体" panose="02010600030101010101" pitchFamily="2" charset="-122"/>
              <a:ea typeface="宋体" panose="02010600030101010101" pitchFamily="2" charset="-122"/>
            </a:endParaRPr>
          </a:p>
          <a:p>
            <a:pPr marL="742950" lvl="1" indent="-285750" algn="just">
              <a:lnSpc>
                <a:spcPct val="120000"/>
              </a:lnSpc>
              <a:buClrTx/>
              <a:buSzPct val="100000"/>
              <a:buFontTx/>
              <a:buChar char="–"/>
            </a:pPr>
            <a:r>
              <a:rPr lang="zh-CN" altLang="en-US" sz="2400" dirty="0">
                <a:latin typeface="宋体" panose="02010600030101010101" pitchFamily="2" charset="-122"/>
                <a:ea typeface="宋体" panose="02010600030101010101" pitchFamily="2" charset="-122"/>
              </a:rPr>
              <a:t>提高产品质量，减少质量原因带来的维护成本的提高</a:t>
            </a:r>
            <a:endParaRPr lang="zh-CN" altLang="en-US" sz="2400" dirty="0">
              <a:latin typeface="宋体" panose="02010600030101010101" pitchFamily="2" charset="-122"/>
              <a:ea typeface="宋体" panose="02010600030101010101" pitchFamily="2" charset="-122"/>
            </a:endParaRPr>
          </a:p>
          <a:p>
            <a:pPr marL="742950" lvl="1" indent="-285750" algn="just">
              <a:lnSpc>
                <a:spcPct val="120000"/>
              </a:lnSpc>
              <a:buClrTx/>
              <a:buSzPct val="100000"/>
              <a:buFontTx/>
              <a:buChar char="–"/>
            </a:pPr>
            <a:r>
              <a:rPr lang="zh-CN" altLang="en-US" sz="2400" dirty="0">
                <a:latin typeface="宋体" panose="02010600030101010101" pitchFamily="2" charset="-122"/>
                <a:ea typeface="宋体" panose="02010600030101010101" pitchFamily="2" charset="-122"/>
              </a:rPr>
              <a:t>关注制造成本：</a:t>
            </a:r>
            <a:endParaRPr lang="zh-CN" altLang="en-US" sz="2400" dirty="0">
              <a:latin typeface="宋体" panose="02010600030101010101" pitchFamily="2" charset="-122"/>
              <a:ea typeface="宋体" panose="02010600030101010101" pitchFamily="2" charset="-122"/>
            </a:endParaRPr>
          </a:p>
          <a:p>
            <a:pPr marL="1143000" lvl="2" indent="-228600" algn="just">
              <a:lnSpc>
                <a:spcPct val="120000"/>
              </a:lnSpc>
              <a:buClrTx/>
              <a:buSzPct val="100000"/>
              <a:buFontTx/>
              <a:buChar char="–"/>
            </a:pPr>
            <a:r>
              <a:rPr lang="zh-CN" altLang="en-US" dirty="0">
                <a:latin typeface="宋体" panose="02010600030101010101" pitchFamily="2" charset="-122"/>
                <a:ea typeface="宋体" panose="02010600030101010101" pitchFamily="2" charset="-122"/>
              </a:rPr>
              <a:t>核心手段：</a:t>
            </a:r>
            <a:r>
              <a:rPr lang="en-US" altLang="zh-CN" dirty="0">
                <a:latin typeface="宋体" panose="02010600030101010101" pitchFamily="2" charset="-122"/>
                <a:ea typeface="宋体" panose="02010600030101010101" pitchFamily="2" charset="-122"/>
              </a:rPr>
              <a:t>DFM</a:t>
            </a:r>
            <a:r>
              <a:rPr lang="zh-CN" altLang="en-US" dirty="0">
                <a:latin typeface="宋体" panose="02010600030101010101" pitchFamily="2" charset="-122"/>
                <a:ea typeface="宋体" panose="02010600030101010101" pitchFamily="2" charset="-122"/>
              </a:rPr>
              <a:t>工艺设计，提高可制造性和直通率</a:t>
            </a:r>
            <a:endParaRPr lang="zh-CN" altLang="en-US" dirty="0">
              <a:latin typeface="宋体" panose="02010600030101010101" pitchFamily="2" charset="-122"/>
              <a:ea typeface="宋体" panose="02010600030101010101" pitchFamily="2" charset="-122"/>
            </a:endParaRPr>
          </a:p>
          <a:p>
            <a:pPr marL="742950" lvl="1" indent="-285750" algn="just">
              <a:lnSpc>
                <a:spcPct val="120000"/>
              </a:lnSpc>
              <a:buClrTx/>
              <a:buSzPct val="100000"/>
              <a:buFontTx/>
              <a:buChar char="–"/>
            </a:pPr>
            <a:r>
              <a:rPr lang="zh-CN" altLang="en-US" sz="2400" dirty="0">
                <a:latin typeface="宋体" panose="02010600030101010101" pitchFamily="2" charset="-122"/>
                <a:ea typeface="宋体" panose="02010600030101010101" pitchFamily="2" charset="-122"/>
              </a:rPr>
              <a:t>关注销售：</a:t>
            </a:r>
            <a:endParaRPr lang="zh-CN" altLang="en-US" sz="2400" dirty="0">
              <a:latin typeface="宋体" panose="02010600030101010101" pitchFamily="2" charset="-122"/>
              <a:ea typeface="宋体" panose="02010600030101010101" pitchFamily="2" charset="-122"/>
            </a:endParaRPr>
          </a:p>
          <a:p>
            <a:pPr marL="1143000" lvl="2" indent="-228600" algn="just">
              <a:lnSpc>
                <a:spcPct val="120000"/>
              </a:lnSpc>
              <a:buClrTx/>
              <a:buSzPct val="100000"/>
              <a:buFontTx/>
              <a:buChar char="–"/>
            </a:pPr>
            <a:r>
              <a:rPr lang="zh-CN" altLang="en-US" dirty="0">
                <a:latin typeface="宋体" panose="02010600030101010101" pitchFamily="2" charset="-122"/>
                <a:ea typeface="宋体" panose="02010600030101010101" pitchFamily="2" charset="-122"/>
              </a:rPr>
              <a:t>提供的是</a:t>
            </a:r>
            <a:r>
              <a:rPr lang="en-US" altLang="zh-CN" dirty="0">
                <a:latin typeface="宋体" panose="02010600030101010101" pitchFamily="2" charset="-122"/>
                <a:ea typeface="宋体" panose="02010600030101010101" pitchFamily="2" charset="-122"/>
              </a:rPr>
              <a:t>SOLUTION</a:t>
            </a:r>
            <a:r>
              <a:rPr lang="zh-CN" altLang="en-US" dirty="0">
                <a:latin typeface="宋体" panose="02010600030101010101" pitchFamily="2" charset="-122"/>
                <a:ea typeface="宋体" panose="02010600030101010101" pitchFamily="2" charset="-122"/>
              </a:rPr>
              <a:t>，而不是一个单一产品</a:t>
            </a:r>
            <a:endParaRPr lang="zh-CN" altLang="en-US" dirty="0">
              <a:latin typeface="宋体" panose="02010600030101010101" pitchFamily="2" charset="-122"/>
              <a:ea typeface="宋体" panose="02010600030101010101" pitchFamily="2" charset="-122"/>
            </a:endParaRPr>
          </a:p>
          <a:p>
            <a:pPr marL="1143000" lvl="2" indent="-228600" algn="just">
              <a:lnSpc>
                <a:spcPct val="120000"/>
              </a:lnSpc>
              <a:buClrTx/>
              <a:buSzPct val="100000"/>
              <a:buFontTx/>
              <a:buChar char="–"/>
            </a:pPr>
            <a:r>
              <a:rPr lang="zh-CN" altLang="en-US" dirty="0">
                <a:latin typeface="宋体" panose="02010600030101010101" pitchFamily="2" charset="-122"/>
                <a:ea typeface="宋体" panose="02010600030101010101" pitchFamily="2" charset="-122"/>
              </a:rPr>
              <a:t>本产品与在用设备的关联度</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Rectangle 2"/>
          <p:cNvSpPr/>
          <p:nvPr/>
        </p:nvSpPr>
        <p:spPr>
          <a:xfrm>
            <a:off x="723900" y="1695450"/>
            <a:ext cx="7848600" cy="43259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50000"/>
              </a:spcBef>
              <a:buClrTx/>
              <a:buFontTx/>
              <a:buChar char="•"/>
            </a:pPr>
            <a:r>
              <a:rPr lang="zh-CN" altLang="en-US" sz="2000" b="0" dirty="0">
                <a:latin typeface="宋体" panose="02010600030101010101" pitchFamily="2" charset="-122"/>
                <a:ea typeface="宋体" panose="02010600030101010101" pitchFamily="2" charset="-122"/>
              </a:rPr>
              <a:t>减少零件数量</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通过减少</a:t>
            </a:r>
            <a:r>
              <a:rPr lang="en-US" altLang="zh-CN" sz="2000" b="0" dirty="0">
                <a:latin typeface="宋体" panose="02010600030101010101" pitchFamily="2" charset="-122"/>
                <a:ea typeface="宋体" panose="02010600030101010101" pitchFamily="2" charset="-122"/>
              </a:rPr>
              <a:t>50</a:t>
            </a:r>
            <a:r>
              <a:rPr lang="zh-CN" altLang="en-US" sz="2000" b="0" dirty="0">
                <a:latin typeface="宋体" panose="02010600030101010101" pitchFamily="2" charset="-122"/>
                <a:ea typeface="宋体" panose="02010600030101010101" pitchFamily="2" charset="-122"/>
              </a:rPr>
              <a:t>％的零件数量，可以减少 </a:t>
            </a:r>
            <a:r>
              <a:rPr lang="en-US" altLang="zh-CN" sz="2000" b="0" dirty="0">
                <a:latin typeface="宋体" panose="02010600030101010101" pitchFamily="2" charset="-122"/>
                <a:ea typeface="宋体" panose="02010600030101010101" pitchFamily="2" charset="-122"/>
              </a:rPr>
              <a:t>3</a:t>
            </a:r>
            <a:r>
              <a:rPr lang="zh-CN" altLang="en-US" sz="2000" b="0" dirty="0">
                <a:latin typeface="宋体" panose="02010600030101010101" pitchFamily="2" charset="-122"/>
                <a:ea typeface="宋体" panose="02010600030101010101" pitchFamily="2" charset="-122"/>
              </a:rPr>
              <a:t>％的基本制造成本（</a:t>
            </a:r>
            <a:r>
              <a:rPr lang="en-US" altLang="zh-CN" sz="2000" b="0" dirty="0">
                <a:latin typeface="宋体" panose="02010600030101010101" pitchFamily="2" charset="-122"/>
                <a:ea typeface="宋体" panose="02010600030101010101" pitchFamily="2" charset="-122"/>
              </a:rPr>
              <a:t>BMC</a:t>
            </a:r>
            <a:r>
              <a:rPr lang="zh-CN" altLang="en-US" sz="2000" b="0" dirty="0">
                <a:latin typeface="宋体" panose="02010600030101010101" pitchFamily="2" charset="-122"/>
                <a:ea typeface="宋体" panose="02010600030101010101" pitchFamily="2" charset="-122"/>
              </a:rPr>
              <a:t>）</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zh-CN" altLang="en-US" sz="2000" b="0" dirty="0">
                <a:latin typeface="宋体" panose="02010600030101010101" pitchFamily="2" charset="-122"/>
                <a:ea typeface="宋体" panose="02010600030101010101" pitchFamily="2" charset="-122"/>
              </a:rPr>
              <a:t> 	 	</a:t>
            </a: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批量采购协议（更多的采购量）</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zh-CN" altLang="en-US" sz="2000" b="0" dirty="0">
                <a:latin typeface="宋体" panose="02010600030101010101" pitchFamily="2" charset="-122"/>
                <a:ea typeface="宋体" panose="02010600030101010101" pitchFamily="2" charset="-122"/>
              </a:rPr>
              <a:t> 	 	</a:t>
            </a: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制造运作效率（库存、废料等） </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Char char="•"/>
            </a:pPr>
            <a:r>
              <a:rPr lang="zh-CN" altLang="en-US" sz="2000" b="0" dirty="0">
                <a:latin typeface="宋体" panose="02010600030101010101" pitchFamily="2" charset="-122"/>
                <a:ea typeface="宋体" panose="02010600030101010101" pitchFamily="2" charset="-122"/>
              </a:rPr>
              <a:t>行业标准零件与特殊要求的零件</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通过减少唯一零件，可以减少</a:t>
            </a:r>
            <a:r>
              <a:rPr lang="en-US" altLang="zh-CN" sz="2000" b="0" dirty="0">
                <a:latin typeface="宋体" panose="02010600030101010101" pitchFamily="2" charset="-122"/>
                <a:ea typeface="宋体" panose="02010600030101010101" pitchFamily="2" charset="-122"/>
              </a:rPr>
              <a:t>15</a:t>
            </a:r>
            <a:r>
              <a:rPr lang="zh-CN" altLang="en-US" sz="2000" b="0" dirty="0">
                <a:latin typeface="宋体" panose="02010600030101010101" pitchFamily="2" charset="-122"/>
                <a:ea typeface="宋体" panose="02010600030101010101" pitchFamily="2" charset="-122"/>
              </a:rPr>
              <a:t>％的</a:t>
            </a:r>
            <a:r>
              <a:rPr lang="en-US" altLang="zh-CN" sz="2000" b="0" dirty="0">
                <a:latin typeface="宋体" panose="02010600030101010101" pitchFamily="2" charset="-122"/>
                <a:ea typeface="宋体" panose="02010600030101010101" pitchFamily="2" charset="-122"/>
              </a:rPr>
              <a:t>BMC</a:t>
            </a:r>
            <a:endParaRPr lang="en-US" altLang="zh-CN"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en-US" altLang="zh-CN" sz="2000" b="0" dirty="0">
                <a:latin typeface="宋体" panose="02010600030101010101" pitchFamily="2" charset="-122"/>
                <a:ea typeface="宋体" panose="02010600030101010101" pitchFamily="2" charset="-122"/>
              </a:rPr>
              <a:t> 	 	-- </a:t>
            </a:r>
            <a:r>
              <a:rPr lang="zh-CN" altLang="en-US" sz="2000" b="0" dirty="0">
                <a:latin typeface="宋体" panose="02010600030101010101" pitchFamily="2" charset="-122"/>
                <a:ea typeface="宋体" panose="02010600030101010101" pitchFamily="2" charset="-122"/>
              </a:rPr>
              <a:t>定制零件的价格（验证、制造流程、测试）</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zh-CN" altLang="en-US" sz="2000" b="0" dirty="0">
                <a:latin typeface="宋体" panose="02010600030101010101" pitchFamily="2" charset="-122"/>
                <a:ea typeface="宋体" panose="02010600030101010101" pitchFamily="2" charset="-122"/>
              </a:rPr>
              <a:t> 	 	</a:t>
            </a: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采购效率（数量、内部成本）</a:t>
            </a:r>
            <a:endParaRPr lang="zh-CN" altLang="en-US" sz="2000" b="0" dirty="0">
              <a:latin typeface="宋体" panose="02010600030101010101" pitchFamily="2" charset="-122"/>
              <a:ea typeface="宋体" panose="02010600030101010101" pitchFamily="2" charset="-122"/>
            </a:endParaRPr>
          </a:p>
          <a:p>
            <a:pPr marL="0" lvl="0" indent="0" eaLnBrk="1" hangingPunct="1">
              <a:lnSpc>
                <a:spcPct val="110000"/>
              </a:lnSpc>
              <a:spcBef>
                <a:spcPct val="50000"/>
              </a:spcBef>
              <a:buClrTx/>
              <a:buFontTx/>
              <a:buNone/>
            </a:pPr>
            <a:r>
              <a:rPr lang="zh-CN" altLang="en-US" sz="2000" b="0" dirty="0">
                <a:latin typeface="宋体" panose="02010600030101010101" pitchFamily="2" charset="-122"/>
                <a:ea typeface="宋体" panose="02010600030101010101" pitchFamily="2" charset="-122"/>
              </a:rPr>
              <a:t> 	 	</a:t>
            </a:r>
            <a:r>
              <a:rPr lang="en-US" altLang="zh-CN" sz="2000" b="0" dirty="0">
                <a:latin typeface="宋体" panose="02010600030101010101" pitchFamily="2" charset="-122"/>
                <a:ea typeface="宋体" panose="02010600030101010101" pitchFamily="2" charset="-122"/>
              </a:rPr>
              <a:t>-- </a:t>
            </a:r>
            <a:r>
              <a:rPr lang="zh-CN" altLang="en-US" sz="2000" b="0" dirty="0">
                <a:latin typeface="宋体" panose="02010600030101010101" pitchFamily="2" charset="-122"/>
                <a:ea typeface="宋体" panose="02010600030101010101" pitchFamily="2" charset="-122"/>
              </a:rPr>
              <a:t>制造运作效率（库存、废料等） </a:t>
            </a:r>
            <a:endParaRPr lang="zh-CN" altLang="en-US" sz="2000" b="0" dirty="0">
              <a:latin typeface="宋体" panose="02010600030101010101" pitchFamily="2" charset="-122"/>
              <a:ea typeface="宋体" panose="02010600030101010101" pitchFamily="2" charset="-122"/>
            </a:endParaRPr>
          </a:p>
        </p:txBody>
      </p:sp>
      <p:sp>
        <p:nvSpPr>
          <p:cNvPr id="254979" name="Text Box 3"/>
          <p:cNvSpPr txBox="1"/>
          <p:nvPr/>
        </p:nvSpPr>
        <p:spPr>
          <a:xfrm>
            <a:off x="381000" y="1171575"/>
            <a:ext cx="7804150" cy="457200"/>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b="0" dirty="0">
                <a:latin typeface="Times New Roman" panose="02020603050405020304" pitchFamily="18" charset="0"/>
                <a:ea typeface="黑体" panose="02010609060101010101" pitchFamily="49" charset="-122"/>
              </a:rPr>
              <a:t>标准零件的使用可以极大地降低下游制造和服务的成本：</a:t>
            </a:r>
            <a:endParaRPr lang="zh-CN" altLang="en-US" b="0" dirty="0">
              <a:latin typeface="Times New Roman" panose="02020603050405020304" pitchFamily="18" charset="0"/>
              <a:ea typeface="黑体" panose="02010609060101010101" pitchFamily="49" charset="-122"/>
            </a:endParaRPr>
          </a:p>
        </p:txBody>
      </p:sp>
      <p:sp>
        <p:nvSpPr>
          <p:cNvPr id="254980" name="Text Box 4"/>
          <p:cNvSpPr txBox="1"/>
          <p:nvPr/>
        </p:nvSpPr>
        <p:spPr>
          <a:xfrm>
            <a:off x="106998" y="116840"/>
            <a:ext cx="7086600" cy="579438"/>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kumimoji="1" lang="zh-CN" altLang="en-US" sz="2800" kern="0" dirty="0">
                <a:solidFill>
                  <a:schemeClr val="tx1"/>
                </a:solidFill>
                <a:latin typeface="黑体" panose="02010609060101010101" pitchFamily="49" charset="-122"/>
                <a:ea typeface="+mj-ea"/>
                <a:cs typeface="+mj-cs"/>
              </a:rPr>
              <a:t>采用标准件/共用件</a:t>
            </a:r>
            <a:endParaRPr kumimoji="1" lang="zh-CN" altLang="en-US" sz="2800" kern="0" dirty="0">
              <a:solidFill>
                <a:schemeClr val="tx1"/>
              </a:solidFill>
              <a:latin typeface="黑体" panose="02010609060101010101" pitchFamily="49" charset="-122"/>
              <a:ea typeface="+mj-ea"/>
              <a:cs typeface="+mj-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257027" name="Rectangle 3"/>
          <p:cNvSpPr>
            <a:spLocks noGrp="1"/>
          </p:cNvSpPr>
          <p:nvPr>
            <p:ph idx="1"/>
          </p:nvPr>
        </p:nvSpPr>
        <p:spPr>
          <a:xfrm>
            <a:off x="812483" y="98044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1800" dirty="0"/>
              <a:t>项目管理的基本概念</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项目组织结构</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项目目标管理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项目需求管理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产品开发流程回顾 </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项目计划制定</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项目计划控制</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质量与成本管理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风险管理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项目沟通管理</a:t>
            </a:r>
            <a:endParaRPr lang="zh-CN" altLang="en-US" sz="1800" dirty="0"/>
          </a:p>
        </p:txBody>
      </p:sp>
      <p:pic>
        <p:nvPicPr>
          <p:cNvPr id="257028"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468313" y="4868863"/>
            <a:ext cx="344487" cy="327025"/>
          </a:xfrm>
          <a:prstGeom prst="rect">
            <a:avLst/>
          </a:prstGeom>
          <a:noFill/>
          <a:ln w="9525">
            <a:noFill/>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风险不可管理？</a:t>
            </a:r>
            <a:endParaRPr lang="zh-CN" altLang="en-US" sz="2800" dirty="0">
              <a:latin typeface="黑体" panose="02010609060101010101" pitchFamily="49" charset="-122"/>
            </a:endParaRPr>
          </a:p>
        </p:txBody>
      </p:sp>
      <p:graphicFrame>
        <p:nvGraphicFramePr>
          <p:cNvPr id="259075" name="Object 3"/>
          <p:cNvGraphicFramePr>
            <a:graphicFrameLocks noChangeAspect="1"/>
          </p:cNvGraphicFramePr>
          <p:nvPr/>
        </p:nvGraphicFramePr>
        <p:xfrm>
          <a:off x="2743200" y="2362200"/>
          <a:ext cx="3736975" cy="2203450"/>
        </p:xfrm>
        <a:graphic>
          <a:graphicData uri="http://schemas.openxmlformats.org/presentationml/2006/ole">
            <mc:AlternateContent xmlns:mc="http://schemas.openxmlformats.org/markup-compatibility/2006">
              <mc:Choice xmlns:v="urn:schemas-microsoft-com:vml" Requires="v">
                <p:oleObj spid="_x0000_s3129" name="" r:id="rId1" imgW="5003800" imgH="2203450" progId="FLW3Drawing">
                  <p:embed/>
                </p:oleObj>
              </mc:Choice>
              <mc:Fallback>
                <p:oleObj name="" r:id="rId1" imgW="5003800" imgH="2203450" progId="FLW3Drawing">
                  <p:embed/>
                  <p:pic>
                    <p:nvPicPr>
                      <p:cNvPr id="0" name="图片 3128"/>
                      <p:cNvPicPr/>
                      <p:nvPr/>
                    </p:nvPicPr>
                    <p:blipFill>
                      <a:blip r:embed="rId2"/>
                      <a:stretch>
                        <a:fillRect/>
                      </a:stretch>
                    </p:blipFill>
                    <p:spPr>
                      <a:xfrm>
                        <a:off x="2743200" y="2362200"/>
                        <a:ext cx="3736975" cy="2203450"/>
                      </a:xfrm>
                      <a:prstGeom prst="rect">
                        <a:avLst/>
                      </a:prstGeom>
                      <a:noFill/>
                      <a:ln w="38100">
                        <a:noFill/>
                        <a:miter/>
                      </a:ln>
                    </p:spPr>
                  </p:pic>
                </p:oleObj>
              </mc:Fallback>
            </mc:AlternateContent>
          </a:graphicData>
        </a:graphic>
      </p:graphicFrame>
      <p:sp>
        <p:nvSpPr>
          <p:cNvPr id="259076" name="AutoShape 4"/>
          <p:cNvSpPr/>
          <p:nvPr/>
        </p:nvSpPr>
        <p:spPr>
          <a:xfrm>
            <a:off x="6011863" y="1196975"/>
            <a:ext cx="2590800" cy="1371600"/>
          </a:xfrm>
          <a:prstGeom prst="cloudCallout">
            <a:avLst>
              <a:gd name="adj1" fmla="val -53005"/>
              <a:gd name="adj2" fmla="val 54630"/>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300" b="0" dirty="0">
                <a:solidFill>
                  <a:srgbClr val="000000"/>
                </a:solidFill>
                <a:latin typeface="Times New Roman" panose="02020603050405020304" pitchFamily="18" charset="0"/>
                <a:ea typeface="楷体_GB2312" pitchFamily="49" charset="-122"/>
              </a:rPr>
              <a:t>PM</a:t>
            </a:r>
            <a:r>
              <a:rPr lang="zh-CN" altLang="en-US" sz="1300" b="0" dirty="0">
                <a:solidFill>
                  <a:srgbClr val="000000"/>
                </a:solidFill>
                <a:latin typeface="Times New Roman" panose="02020603050405020304" pitchFamily="18" charset="0"/>
                <a:ea typeface="楷体_GB2312" pitchFamily="49" charset="-122"/>
              </a:rPr>
              <a:t>：项目根本不可控，一天到晚都在忙于突发事件。今天老总说还要抽调</a:t>
            </a:r>
            <a:r>
              <a:rPr lang="en-US" altLang="zh-CN" sz="1300" b="0" dirty="0">
                <a:solidFill>
                  <a:srgbClr val="000000"/>
                </a:solidFill>
                <a:latin typeface="Times New Roman" panose="02020603050405020304" pitchFamily="18" charset="0"/>
                <a:ea typeface="楷体_GB2312" pitchFamily="49" charset="-122"/>
              </a:rPr>
              <a:t>3</a:t>
            </a:r>
            <a:r>
              <a:rPr lang="zh-CN" altLang="en-US" sz="1300" b="0" dirty="0">
                <a:solidFill>
                  <a:srgbClr val="000000"/>
                </a:solidFill>
                <a:latin typeface="Times New Roman" panose="02020603050405020304" pitchFamily="18" charset="0"/>
                <a:ea typeface="楷体_GB2312" pitchFamily="49" charset="-122"/>
              </a:rPr>
              <a:t>个人去支援别的项目。</a:t>
            </a:r>
            <a:endParaRPr lang="zh-CN" altLang="en-US" sz="1300" b="0" dirty="0">
              <a:solidFill>
                <a:srgbClr val="000000"/>
              </a:solidFill>
              <a:latin typeface="Times New Roman" panose="02020603050405020304" pitchFamily="18" charset="0"/>
              <a:ea typeface="楷体_GB2312" pitchFamily="49" charset="-122"/>
            </a:endParaRPr>
          </a:p>
        </p:txBody>
      </p:sp>
      <p:sp>
        <p:nvSpPr>
          <p:cNvPr id="259077" name="AutoShape 5"/>
          <p:cNvSpPr/>
          <p:nvPr/>
        </p:nvSpPr>
        <p:spPr>
          <a:xfrm>
            <a:off x="755650" y="1125538"/>
            <a:ext cx="2590800" cy="1371600"/>
          </a:xfrm>
          <a:prstGeom prst="cloudCallout">
            <a:avLst>
              <a:gd name="adj1" fmla="val 72306"/>
              <a:gd name="adj2" fmla="val 65625"/>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300" b="0" dirty="0">
                <a:solidFill>
                  <a:srgbClr val="000000"/>
                </a:solidFill>
                <a:latin typeface="Times New Roman" panose="02020603050405020304" pitchFamily="18" charset="0"/>
                <a:ea typeface="楷体_GB2312" pitchFamily="49" charset="-122"/>
              </a:rPr>
              <a:t>采购人员：供应商无法准时供货，我们没有后备供应商。只能等待他们供货。</a:t>
            </a:r>
            <a:endParaRPr lang="zh-CN" altLang="en-US" sz="1300" b="0" dirty="0">
              <a:solidFill>
                <a:srgbClr val="000000"/>
              </a:solidFill>
              <a:latin typeface="Times New Roman" panose="02020603050405020304" pitchFamily="18" charset="0"/>
              <a:ea typeface="楷体_GB2312" pitchFamily="49" charset="-122"/>
            </a:endParaRPr>
          </a:p>
        </p:txBody>
      </p:sp>
      <p:sp>
        <p:nvSpPr>
          <p:cNvPr id="259078" name="AutoShape 6"/>
          <p:cNvSpPr/>
          <p:nvPr/>
        </p:nvSpPr>
        <p:spPr>
          <a:xfrm>
            <a:off x="6019800" y="4495800"/>
            <a:ext cx="2590800" cy="1371600"/>
          </a:xfrm>
          <a:prstGeom prst="cloudCallout">
            <a:avLst>
              <a:gd name="adj1" fmla="val -31616"/>
              <a:gd name="adj2" fmla="val -99769"/>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300" b="0" dirty="0">
                <a:solidFill>
                  <a:srgbClr val="000000"/>
                </a:solidFill>
                <a:latin typeface="Times New Roman" panose="02020603050405020304" pitchFamily="18" charset="0"/>
                <a:ea typeface="楷体_GB2312" pitchFamily="49" charset="-122"/>
              </a:rPr>
              <a:t>市场人员：你们怎么搞的嘛？这么慢！</a:t>
            </a:r>
            <a:r>
              <a:rPr lang="en-US" altLang="zh-CN" sz="1300" b="0" dirty="0">
                <a:solidFill>
                  <a:srgbClr val="000000"/>
                </a:solidFill>
                <a:latin typeface="Times New Roman" panose="02020603050405020304" pitchFamily="18" charset="0"/>
                <a:ea typeface="楷体_GB2312" pitchFamily="49" charset="-122"/>
              </a:rPr>
              <a:t>Andeway</a:t>
            </a:r>
            <a:r>
              <a:rPr lang="zh-CN" altLang="en-US" sz="1300" b="0" dirty="0">
                <a:solidFill>
                  <a:srgbClr val="000000"/>
                </a:solidFill>
                <a:latin typeface="Times New Roman" panose="02020603050405020304" pitchFamily="18" charset="0"/>
                <a:ea typeface="楷体_GB2312" pitchFamily="49" charset="-122"/>
              </a:rPr>
              <a:t>已经推出新产品了，我们的计划被全部打乱了。</a:t>
            </a:r>
            <a:endParaRPr lang="zh-CN" altLang="en-US" sz="1300" b="0" dirty="0">
              <a:solidFill>
                <a:srgbClr val="000000"/>
              </a:solidFill>
              <a:latin typeface="Times New Roman" panose="02020603050405020304" pitchFamily="18" charset="0"/>
              <a:ea typeface="楷体_GB2312" pitchFamily="49" charset="-122"/>
            </a:endParaRPr>
          </a:p>
        </p:txBody>
      </p:sp>
      <p:sp>
        <p:nvSpPr>
          <p:cNvPr id="259079" name="AutoShape 7"/>
          <p:cNvSpPr/>
          <p:nvPr/>
        </p:nvSpPr>
        <p:spPr>
          <a:xfrm>
            <a:off x="533400" y="4419600"/>
            <a:ext cx="2667000" cy="1371600"/>
          </a:xfrm>
          <a:prstGeom prst="cloudCallout">
            <a:avLst>
              <a:gd name="adj1" fmla="val 42681"/>
              <a:gd name="adj2" fmla="val -92130"/>
            </a:avLst>
          </a:prstGeom>
          <a:solidFill>
            <a:srgbClr val="FFFF00"/>
          </a:solidFill>
          <a:ln w="9525" cap="flat" cmpd="sng">
            <a:solidFill>
              <a:schemeClr val="tx1"/>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300" b="0" dirty="0">
                <a:solidFill>
                  <a:srgbClr val="000000"/>
                </a:solidFill>
                <a:latin typeface="Times New Roman" panose="02020603050405020304" pitchFamily="18" charset="0"/>
                <a:ea typeface="楷体_GB2312" pitchFamily="49" charset="-122"/>
              </a:rPr>
              <a:t>RD</a:t>
            </a:r>
            <a:r>
              <a:rPr lang="zh-CN" altLang="en-US" sz="1300" b="0" dirty="0">
                <a:solidFill>
                  <a:srgbClr val="000000"/>
                </a:solidFill>
                <a:latin typeface="Times New Roman" panose="02020603050405020304" pitchFamily="18" charset="0"/>
                <a:ea typeface="楷体_GB2312" pitchFamily="49" charset="-122"/>
              </a:rPr>
              <a:t>人员：没有办法，我们的进度只能</a:t>
            </a:r>
            <a:r>
              <a:rPr lang="en-US" altLang="zh-CN" sz="1300" b="0" dirty="0">
                <a:solidFill>
                  <a:srgbClr val="000000"/>
                </a:solidFill>
                <a:latin typeface="Times New Roman" panose="02020603050405020304" pitchFamily="18" charset="0"/>
                <a:ea typeface="楷体_GB2312" pitchFamily="49" charset="-122"/>
              </a:rPr>
              <a:t>Delay</a:t>
            </a:r>
            <a:r>
              <a:rPr lang="zh-CN" altLang="en-US" sz="1300" b="0" dirty="0">
                <a:solidFill>
                  <a:srgbClr val="000000"/>
                </a:solidFill>
                <a:latin typeface="Times New Roman" panose="02020603050405020304" pitchFamily="18" charset="0"/>
                <a:ea typeface="楷体_GB2312" pitchFamily="49" charset="-122"/>
              </a:rPr>
              <a:t>了。原以为没有问题的算法现在无法采用，只能重写。</a:t>
            </a:r>
            <a:endParaRPr lang="zh-CN" altLang="en-US" sz="1300" b="0" dirty="0">
              <a:solidFill>
                <a:srgbClr val="000000"/>
              </a:solidFill>
              <a:latin typeface="Times New Roman" panose="02020603050405020304" pitchFamily="18" charset="0"/>
              <a:ea typeface="楷体_GB2312" pitchFamily="49"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Rectangle 2"/>
          <p:cNvSpPr>
            <a:spLocks noGrp="1"/>
          </p:cNvSpPr>
          <p:nvPr>
            <p:ph type="title"/>
          </p:nvPr>
        </p:nvSpPr>
        <p:spPr>
          <a:xfrm>
            <a:off x="107315" y="116840"/>
            <a:ext cx="5246688" cy="557213"/>
          </a:xfrm>
        </p:spPr>
        <p:txBody>
          <a:bodyPr vert="horz" wrap="square" lIns="91440" tIns="45720" rIns="91440" bIns="45720" anchor="ctr" anchorCtr="0"/>
          <a:p>
            <a:pPr eaLnBrk="1" hangingPunct="1"/>
            <a:r>
              <a:rPr lang="zh-CN" altLang="en-US" sz="2800" dirty="0">
                <a:latin typeface="黑体" panose="02010609060101010101" pitchFamily="49" charset="-122"/>
              </a:rPr>
              <a:t>风险概念</a:t>
            </a:r>
            <a:endParaRPr lang="zh-CN" altLang="en-US" sz="2800" dirty="0">
              <a:latin typeface="黑体" panose="02010609060101010101" pitchFamily="49" charset="-122"/>
            </a:endParaRPr>
          </a:p>
        </p:txBody>
      </p:sp>
      <p:sp>
        <p:nvSpPr>
          <p:cNvPr id="261123" name="Rectangle 3"/>
          <p:cNvSpPr>
            <a:spLocks noGrp="1"/>
          </p:cNvSpPr>
          <p:nvPr>
            <p:ph idx="1"/>
          </p:nvPr>
        </p:nvSpPr>
        <p:spPr>
          <a:xfrm>
            <a:off x="0" y="1079500"/>
            <a:ext cx="9144000" cy="6165850"/>
          </a:xfrm>
        </p:spPr>
        <p:txBody>
          <a:bodyPr vert="horz" wrap="square" lIns="91440" tIns="45720" rIns="91440" bIns="45720" anchor="t" anchorCtr="0"/>
          <a:p>
            <a:pPr eaLnBrk="1" hangingPunct="1"/>
            <a:r>
              <a:rPr lang="zh-CN" altLang="en-US" sz="2000" dirty="0"/>
              <a:t>风险（</a:t>
            </a:r>
            <a:r>
              <a:rPr lang="en-US" altLang="zh-CN" sz="2000" dirty="0"/>
              <a:t>Risk</a:t>
            </a:r>
            <a:r>
              <a:rPr lang="zh-CN" altLang="en-US" sz="2000" dirty="0"/>
              <a:t>）</a:t>
            </a:r>
            <a:endParaRPr lang="zh-CN" altLang="en-US" sz="2000" dirty="0"/>
          </a:p>
          <a:p>
            <a:pPr lvl="1" eaLnBrk="1" hangingPunct="1"/>
            <a:r>
              <a:rPr lang="zh-CN" altLang="en-US" sz="1800" dirty="0">
                <a:latin typeface="宋体" panose="02010600030101010101" pitchFamily="2" charset="-122"/>
                <a:ea typeface="宋体" panose="02010600030101010101" pitchFamily="2" charset="-122"/>
              </a:rPr>
              <a:t>是可能发生的、潜在的事件。</a:t>
            </a:r>
            <a:endParaRPr lang="zh-CN" altLang="en-US" sz="1800" dirty="0">
              <a:latin typeface="宋体" panose="02010600030101010101" pitchFamily="2" charset="-122"/>
              <a:ea typeface="宋体" panose="02010600030101010101" pitchFamily="2" charset="-122"/>
            </a:endParaRPr>
          </a:p>
          <a:p>
            <a:pPr eaLnBrk="1" hangingPunct="1"/>
            <a:r>
              <a:rPr lang="zh-CN" altLang="en-US" sz="2000" dirty="0"/>
              <a:t>风险的两个关键要素</a:t>
            </a:r>
            <a:endParaRPr lang="zh-CN" altLang="en-US" sz="2000" dirty="0"/>
          </a:p>
          <a:p>
            <a:pPr lvl="1" eaLnBrk="1" hangingPunct="1"/>
            <a:r>
              <a:rPr lang="zh-CN" altLang="en-US" sz="1800" dirty="0">
                <a:latin typeface="宋体" panose="02010600030101010101" pitchFamily="2" charset="-122"/>
                <a:ea typeface="宋体" panose="02010600030101010101" pitchFamily="2" charset="-122"/>
              </a:rPr>
              <a:t>风险的发生具有随机性</a:t>
            </a:r>
            <a:endParaRPr lang="zh-CN" altLang="en-US" sz="18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一旦发生，对项目的影响是有害的或负面的</a:t>
            </a:r>
            <a:endParaRPr lang="zh-CN" altLang="en-US" sz="1800" dirty="0">
              <a:latin typeface="宋体" panose="02010600030101010101" pitchFamily="2" charset="-122"/>
              <a:ea typeface="宋体" panose="02010600030101010101" pitchFamily="2" charset="-122"/>
            </a:endParaRPr>
          </a:p>
          <a:p>
            <a:pPr eaLnBrk="1" hangingPunct="1"/>
            <a:endParaRPr lang="zh-CN" altLang="en-US" sz="2000" dirty="0">
              <a:latin typeface="宋体" panose="02010600030101010101" pitchFamily="2" charset="-122"/>
              <a:ea typeface="宋体" panose="02010600030101010101" pitchFamily="2" charset="-122"/>
            </a:endParaRPr>
          </a:p>
          <a:p>
            <a:pPr eaLnBrk="1" hangingPunct="1"/>
            <a:r>
              <a:rPr lang="zh-CN" altLang="en-US" sz="2000" dirty="0"/>
              <a:t>风险管理</a:t>
            </a:r>
            <a:endParaRPr lang="zh-CN" altLang="en-US" sz="2000" dirty="0"/>
          </a:p>
          <a:p>
            <a:pPr lvl="1" eaLnBrk="1" hangingPunct="1"/>
            <a:r>
              <a:rPr lang="zh-CN" altLang="en-US" sz="1800" dirty="0">
                <a:latin typeface="宋体" panose="02010600030101010101" pitchFamily="2" charset="-122"/>
                <a:ea typeface="宋体" panose="02010600030101010101" pitchFamily="2" charset="-122"/>
              </a:rPr>
              <a:t>就是对项目风险进行识别，并对已识别的项目风险进行评估、计划和控制的项目管理过程。</a:t>
            </a:r>
            <a:endParaRPr lang="zh-CN" altLang="en-US" sz="1800" dirty="0">
              <a:latin typeface="宋体" panose="02010600030101010101" pitchFamily="2" charset="-122"/>
              <a:ea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Rectangle 2"/>
          <p:cNvSpPr>
            <a:spLocks noGrp="1"/>
          </p:cNvSpPr>
          <p:nvPr>
            <p:ph type="title"/>
          </p:nvPr>
        </p:nvSpPr>
        <p:spPr>
          <a:xfrm>
            <a:off x="107315" y="116523"/>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风险及其影响</a:t>
            </a:r>
            <a:endParaRPr lang="zh-CN" altLang="en-US" sz="2800" dirty="0">
              <a:latin typeface="黑体" panose="02010609060101010101" pitchFamily="49" charset="-122"/>
            </a:endParaRPr>
          </a:p>
        </p:txBody>
      </p:sp>
      <p:graphicFrame>
        <p:nvGraphicFramePr>
          <p:cNvPr id="263171" name="Object 3"/>
          <p:cNvGraphicFramePr>
            <a:graphicFrameLocks noChangeAspect="1"/>
          </p:cNvGraphicFramePr>
          <p:nvPr/>
        </p:nvGraphicFramePr>
        <p:xfrm>
          <a:off x="838200" y="1125538"/>
          <a:ext cx="7467600" cy="5122862"/>
        </p:xfrm>
        <a:graphic>
          <a:graphicData uri="http://schemas.openxmlformats.org/presentationml/2006/ole">
            <mc:AlternateContent xmlns:mc="http://schemas.openxmlformats.org/markup-compatibility/2006">
              <mc:Choice xmlns:v="urn:schemas-microsoft-com:vml" Requires="v">
                <p:oleObj spid="_x0000_s3130" name="" r:id="rId1" imgW="5757545" imgH="4177030" progId="Visio.Drawing.11">
                  <p:embed/>
                </p:oleObj>
              </mc:Choice>
              <mc:Fallback>
                <p:oleObj name="" r:id="rId1" imgW="5757545" imgH="4177030" progId="Visio.Drawing.11">
                  <p:embed/>
                  <p:pic>
                    <p:nvPicPr>
                      <p:cNvPr id="0" name="图片 3129"/>
                      <p:cNvPicPr/>
                      <p:nvPr/>
                    </p:nvPicPr>
                    <p:blipFill>
                      <a:blip r:embed="rId2"/>
                      <a:stretch>
                        <a:fillRect/>
                      </a:stretch>
                    </p:blipFill>
                    <p:spPr>
                      <a:xfrm>
                        <a:off x="838200" y="1125538"/>
                        <a:ext cx="7467600" cy="5122862"/>
                      </a:xfrm>
                      <a:prstGeom prst="rect">
                        <a:avLst/>
                      </a:prstGeom>
                      <a:noFill/>
                      <a:ln w="38100">
                        <a:noFill/>
                        <a:miter/>
                      </a:ln>
                    </p:spPr>
                  </p:pic>
                </p:oleObj>
              </mc:Fallback>
            </mc:AlternateContent>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风险管理</a:t>
            </a:r>
            <a:r>
              <a:rPr lang="en-US" altLang="zh-CN" sz="2800" dirty="0">
                <a:latin typeface="黑体" panose="02010609060101010101" pitchFamily="49" charset="-122"/>
              </a:rPr>
              <a:t>4</a:t>
            </a:r>
            <a:r>
              <a:rPr lang="zh-CN" altLang="en-US" sz="2800" dirty="0">
                <a:latin typeface="黑体" panose="02010609060101010101" pitchFamily="49" charset="-122"/>
              </a:rPr>
              <a:t>个步骤</a:t>
            </a:r>
            <a:endParaRPr lang="zh-CN" altLang="en-US" sz="2800" dirty="0">
              <a:latin typeface="黑体" panose="02010609060101010101" pitchFamily="49" charset="-122"/>
            </a:endParaRPr>
          </a:p>
        </p:txBody>
      </p:sp>
      <p:sp>
        <p:nvSpPr>
          <p:cNvPr id="265219" name="Freeform 3"/>
          <p:cNvSpPr>
            <a:spLocks noChangeAspect="1"/>
          </p:cNvSpPr>
          <p:nvPr/>
        </p:nvSpPr>
        <p:spPr>
          <a:xfrm>
            <a:off x="4459288" y="1144588"/>
            <a:ext cx="2398712" cy="2762250"/>
          </a:xfrm>
          <a:custGeom>
            <a:avLst/>
            <a:gdLst>
              <a:gd name="txL" fmla="*/ 0 w 1260"/>
              <a:gd name="txT" fmla="*/ 0 h 1451"/>
              <a:gd name="txR" fmla="*/ 1260 w 1260"/>
              <a:gd name="txB" fmla="*/ 1451 h 14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Lst>
            <a:rect l="txL" t="txT" r="txR" b="tx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hlink">
              <a:alpha val="100000"/>
            </a:schemeClr>
          </a:solidFill>
          <a:ln w="6350" cap="flat" cmpd="sng">
            <a:solidFill>
              <a:schemeClr val="tx1">
                <a:alpha val="100000"/>
              </a:schemeClr>
            </a:solidFill>
            <a:prstDash val="solid"/>
            <a:round/>
            <a:headEnd type="none" w="med" len="med"/>
            <a:tailEnd type="none" w="med" len="med"/>
          </a:ln>
        </p:spPr>
        <p:txBody>
          <a:bodyPr/>
          <a:p>
            <a:endParaRPr lang="zh-CN" altLang="en-US"/>
          </a:p>
        </p:txBody>
      </p:sp>
      <p:sp>
        <p:nvSpPr>
          <p:cNvPr id="265220" name="Freeform 4"/>
          <p:cNvSpPr>
            <a:spLocks noChangeAspect="1"/>
          </p:cNvSpPr>
          <p:nvPr/>
        </p:nvSpPr>
        <p:spPr>
          <a:xfrm>
            <a:off x="1981200" y="1146175"/>
            <a:ext cx="2724150" cy="2524125"/>
          </a:xfrm>
          <a:custGeom>
            <a:avLst/>
            <a:gdLst>
              <a:gd name="txL" fmla="*/ 0 w 1431"/>
              <a:gd name="txT" fmla="*/ 0 h 1325"/>
              <a:gd name="txR" fmla="*/ 1431 w 1431"/>
              <a:gd name="txB" fmla="*/ 1325 h 1325"/>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2">
              <a:alpha val="100000"/>
            </a:schemeClr>
          </a:solidFill>
          <a:ln w="6350" cap="flat" cmpd="sng">
            <a:solidFill>
              <a:schemeClr val="tx1">
                <a:alpha val="100000"/>
              </a:schemeClr>
            </a:solidFill>
            <a:prstDash val="solid"/>
            <a:round/>
            <a:headEnd type="none" w="med" len="med"/>
            <a:tailEnd type="none" w="med" len="med"/>
          </a:ln>
        </p:spPr>
        <p:txBody>
          <a:bodyPr/>
          <a:p>
            <a:endParaRPr lang="zh-CN" altLang="en-US"/>
          </a:p>
        </p:txBody>
      </p:sp>
      <p:sp>
        <p:nvSpPr>
          <p:cNvPr id="265221" name="Freeform 5"/>
          <p:cNvSpPr>
            <a:spLocks noChangeAspect="1"/>
          </p:cNvSpPr>
          <p:nvPr/>
        </p:nvSpPr>
        <p:spPr>
          <a:xfrm>
            <a:off x="1981200" y="3424238"/>
            <a:ext cx="2465388" cy="2597150"/>
          </a:xfrm>
          <a:custGeom>
            <a:avLst/>
            <a:gdLst>
              <a:gd name="txL" fmla="*/ 0 w 1295"/>
              <a:gd name="txT" fmla="*/ 0 h 1364"/>
              <a:gd name="txR" fmla="*/ 1295 w 1295"/>
              <a:gd name="txB" fmla="*/ 1364 h 136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FFFF00">
              <a:alpha val="100000"/>
            </a:srgbClr>
          </a:solidFill>
          <a:ln w="6350" cap="flat" cmpd="sng">
            <a:solidFill>
              <a:schemeClr val="tx1">
                <a:alpha val="100000"/>
              </a:schemeClr>
            </a:solidFill>
            <a:prstDash val="solid"/>
            <a:round/>
            <a:headEnd type="none" w="med" len="med"/>
            <a:tailEnd type="none" w="med" len="med"/>
          </a:ln>
        </p:spPr>
        <p:txBody>
          <a:bodyPr/>
          <a:p>
            <a:endParaRPr lang="zh-CN" altLang="en-US"/>
          </a:p>
        </p:txBody>
      </p:sp>
      <p:sp>
        <p:nvSpPr>
          <p:cNvPr id="265222" name="Freeform 6"/>
          <p:cNvSpPr>
            <a:spLocks noChangeAspect="1"/>
          </p:cNvSpPr>
          <p:nvPr/>
        </p:nvSpPr>
        <p:spPr>
          <a:xfrm>
            <a:off x="4217988" y="3670300"/>
            <a:ext cx="2635250" cy="2346325"/>
          </a:xfrm>
          <a:custGeom>
            <a:avLst/>
            <a:gdLst>
              <a:gd name="txL" fmla="*/ 0 w 1385"/>
              <a:gd name="txT" fmla="*/ 0 h 1233"/>
              <a:gd name="txR" fmla="*/ 1385 w 1385"/>
              <a:gd name="txB" fmla="*/ 1233 h 1233"/>
            </a:gdLst>
            <a:ahLst/>
            <a:cxnLst>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folHlink">
              <a:alpha val="100000"/>
            </a:schemeClr>
          </a:solidFill>
          <a:ln w="6350" cap="flat" cmpd="sng">
            <a:solidFill>
              <a:schemeClr val="tx1">
                <a:alpha val="100000"/>
              </a:schemeClr>
            </a:solidFill>
            <a:prstDash val="solid"/>
            <a:round/>
            <a:headEnd type="none" w="med" len="med"/>
            <a:tailEnd type="none" w="med" len="med"/>
          </a:ln>
        </p:spPr>
        <p:txBody>
          <a:bodyPr/>
          <a:p>
            <a:endParaRPr lang="zh-CN" altLang="en-US"/>
          </a:p>
        </p:txBody>
      </p:sp>
      <p:sp>
        <p:nvSpPr>
          <p:cNvPr id="265223" name="Text Box 7"/>
          <p:cNvSpPr txBox="1"/>
          <p:nvPr/>
        </p:nvSpPr>
        <p:spPr>
          <a:xfrm>
            <a:off x="2184400" y="2058988"/>
            <a:ext cx="1930400" cy="5191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800" b="0" dirty="0">
                <a:solidFill>
                  <a:schemeClr val="bg1"/>
                </a:solidFill>
                <a:ea typeface="黑体" panose="02010609060101010101" pitchFamily="49" charset="-122"/>
              </a:rPr>
              <a:t>风险识别</a:t>
            </a:r>
            <a:endParaRPr lang="zh-CN" altLang="en-US" sz="2800" b="0" dirty="0">
              <a:solidFill>
                <a:schemeClr val="bg1"/>
              </a:solidFill>
              <a:ea typeface="黑体" panose="02010609060101010101" pitchFamily="49" charset="-122"/>
            </a:endParaRPr>
          </a:p>
        </p:txBody>
      </p:sp>
      <p:sp>
        <p:nvSpPr>
          <p:cNvPr id="265224" name="Text Box 8"/>
          <p:cNvSpPr txBox="1"/>
          <p:nvPr/>
        </p:nvSpPr>
        <p:spPr>
          <a:xfrm>
            <a:off x="4927600" y="2378075"/>
            <a:ext cx="1930400" cy="51911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800" b="0" dirty="0">
                <a:solidFill>
                  <a:schemeClr val="bg1"/>
                </a:solidFill>
                <a:ea typeface="黑体" panose="02010609060101010101" pitchFamily="49" charset="-122"/>
              </a:rPr>
              <a:t>风险评估</a:t>
            </a:r>
            <a:endParaRPr lang="zh-CN" altLang="en-US" sz="2800" b="0" dirty="0">
              <a:solidFill>
                <a:schemeClr val="bg1"/>
              </a:solidFill>
              <a:ea typeface="黑体" panose="02010609060101010101" pitchFamily="49" charset="-122"/>
            </a:endParaRPr>
          </a:p>
        </p:txBody>
      </p:sp>
      <p:sp>
        <p:nvSpPr>
          <p:cNvPr id="265225" name="Text Box 9"/>
          <p:cNvSpPr txBox="1"/>
          <p:nvPr/>
        </p:nvSpPr>
        <p:spPr>
          <a:xfrm>
            <a:off x="4648200" y="4740275"/>
            <a:ext cx="1930400" cy="94615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800" b="0" dirty="0">
                <a:ea typeface="黑体" panose="02010609060101010101" pitchFamily="49" charset="-122"/>
              </a:rPr>
              <a:t>风险响应计划</a:t>
            </a:r>
            <a:endParaRPr lang="zh-CN" altLang="en-US" sz="2800" b="0" dirty="0">
              <a:ea typeface="黑体" panose="02010609060101010101" pitchFamily="49" charset="-122"/>
            </a:endParaRPr>
          </a:p>
        </p:txBody>
      </p:sp>
      <p:sp>
        <p:nvSpPr>
          <p:cNvPr id="265226" name="Text Box 10"/>
          <p:cNvSpPr txBox="1"/>
          <p:nvPr/>
        </p:nvSpPr>
        <p:spPr>
          <a:xfrm>
            <a:off x="2032000" y="4573588"/>
            <a:ext cx="1930400" cy="5191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800" b="0" dirty="0">
                <a:ea typeface="黑体" panose="02010609060101010101" pitchFamily="49" charset="-122"/>
              </a:rPr>
              <a:t>风险监控</a:t>
            </a:r>
            <a:endParaRPr lang="zh-CN" altLang="en-US" sz="2800" b="0" dirty="0">
              <a:ea typeface="黑体" panose="02010609060101010101" pitchFamily="49" charset="-122"/>
            </a:endParaRPr>
          </a:p>
        </p:txBody>
      </p:sp>
      <p:grpSp>
        <p:nvGrpSpPr>
          <p:cNvPr id="265227" name="Group 11"/>
          <p:cNvGrpSpPr/>
          <p:nvPr/>
        </p:nvGrpSpPr>
        <p:grpSpPr>
          <a:xfrm>
            <a:off x="3914775" y="2973388"/>
            <a:ext cx="1066800" cy="1373187"/>
            <a:chOff x="2466" y="1776"/>
            <a:chExt cx="672" cy="865"/>
          </a:xfrm>
        </p:grpSpPr>
        <p:pic>
          <p:nvPicPr>
            <p:cNvPr id="265228" name="Picture 12" descr="三人-讨论"/>
            <p:cNvPicPr>
              <a:picLocks noChangeAspect="1"/>
            </p:cNvPicPr>
            <p:nvPr/>
          </p:nvPicPr>
          <p:blipFill>
            <a:blip r:embed="rId1">
              <a:clrChange>
                <a:clrFrom>
                  <a:srgbClr val="FFFFFF"/>
                </a:clrFrom>
                <a:clrTo>
                  <a:srgbClr val="FFFFFF">
                    <a:alpha val="0"/>
                  </a:srgbClr>
                </a:clrTo>
              </a:clrChange>
            </a:blip>
            <a:stretch>
              <a:fillRect/>
            </a:stretch>
          </p:blipFill>
          <p:spPr>
            <a:xfrm>
              <a:off x="2496" y="1776"/>
              <a:ext cx="624" cy="453"/>
            </a:xfrm>
            <a:prstGeom prst="rect">
              <a:avLst/>
            </a:prstGeom>
            <a:noFill/>
            <a:ln w="9525">
              <a:noFill/>
            </a:ln>
          </p:spPr>
        </p:pic>
        <p:sp>
          <p:nvSpPr>
            <p:cNvPr id="265229" name="Text Box 13"/>
            <p:cNvSpPr txBox="1"/>
            <p:nvPr/>
          </p:nvSpPr>
          <p:spPr>
            <a:xfrm>
              <a:off x="2466" y="2199"/>
              <a:ext cx="672" cy="44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latin typeface="Times New Roman" panose="02020603050405020304" pitchFamily="18" charset="0"/>
                  <a:ea typeface="黑体" panose="02010609060101010101" pitchFamily="49" charset="-122"/>
                </a:rPr>
                <a:t>项目团队</a:t>
              </a:r>
              <a:endParaRPr lang="zh-CN" altLang="en-US" sz="2000" b="0" dirty="0">
                <a:latin typeface="Times New Roman" panose="02020603050405020304" pitchFamily="18" charset="0"/>
                <a:ea typeface="黑体" panose="02010609060101010101" pitchFamily="49" charset="-122"/>
              </a:endParaRPr>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风险识别</a:t>
            </a:r>
            <a:endParaRPr lang="zh-CN" altLang="en-US" sz="2800" dirty="0">
              <a:latin typeface="黑体" panose="02010609060101010101" pitchFamily="49" charset="-122"/>
            </a:endParaRPr>
          </a:p>
        </p:txBody>
      </p:sp>
      <p:sp>
        <p:nvSpPr>
          <p:cNvPr id="267267" name="Rectangle 3"/>
          <p:cNvSpPr>
            <a:spLocks noGrp="1"/>
          </p:cNvSpPr>
          <p:nvPr>
            <p:ph idx="1"/>
          </p:nvPr>
        </p:nvSpPr>
        <p:spPr>
          <a:xfrm>
            <a:off x="0" y="1962150"/>
            <a:ext cx="9144000" cy="4770438"/>
          </a:xfrm>
        </p:spPr>
        <p:txBody>
          <a:bodyPr vert="horz" wrap="square" lIns="91440" tIns="45720" rIns="91440" bIns="45720" anchor="t" anchorCtr="0"/>
          <a:p>
            <a:pPr eaLnBrk="1" hangingPunct="1"/>
            <a:r>
              <a:rPr lang="zh-CN" altLang="en-US" sz="2000" dirty="0">
                <a:latin typeface="宋体" panose="02010600030101010101" pitchFamily="2" charset="-122"/>
                <a:ea typeface="宋体" panose="02010600030101010101" pitchFamily="2" charset="-122"/>
              </a:rPr>
              <a:t>标识风险的常用方法</a:t>
            </a:r>
            <a:endParaRPr lang="zh-CN" altLang="en-US" sz="20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访谈、调查</a:t>
            </a:r>
            <a:endParaRPr lang="zh-CN" altLang="en-US" sz="18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头脑风暴（</a:t>
            </a:r>
            <a:r>
              <a:rPr lang="en-US" altLang="zh-CN" sz="1800" dirty="0">
                <a:latin typeface="宋体" panose="02010600030101010101" pitchFamily="2" charset="-122"/>
                <a:ea typeface="宋体" panose="02010600030101010101" pitchFamily="2" charset="-122"/>
              </a:rPr>
              <a:t>Brainstorming</a:t>
            </a:r>
            <a:r>
              <a:rPr lang="zh-CN" altLang="en-US" sz="1800" dirty="0">
                <a:latin typeface="宋体" panose="02010600030101010101" pitchFamily="2" charset="-122"/>
                <a:ea typeface="宋体" panose="02010600030101010101" pitchFamily="2" charset="-122"/>
              </a:rPr>
              <a:t>）</a:t>
            </a:r>
            <a:endParaRPr lang="zh-CN" altLang="en-US" sz="18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专题讨论会（</a:t>
            </a:r>
            <a:r>
              <a:rPr lang="en-US" altLang="zh-CN" sz="1800" dirty="0">
                <a:latin typeface="宋体" panose="02010600030101010101" pitchFamily="2" charset="-122"/>
                <a:ea typeface="宋体" panose="02010600030101010101" pitchFamily="2" charset="-122"/>
              </a:rPr>
              <a:t>Workshop</a:t>
            </a:r>
            <a:r>
              <a:rPr lang="zh-CN" altLang="en-US" sz="1800" dirty="0">
                <a:latin typeface="宋体" panose="02010600030101010101" pitchFamily="2" charset="-122"/>
                <a:ea typeface="宋体" panose="02010600030101010101" pitchFamily="2" charset="-122"/>
              </a:rPr>
              <a:t>）</a:t>
            </a:r>
            <a:endParaRPr lang="zh-CN" altLang="en-US" sz="18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历史经验数据、风险数据库</a:t>
            </a:r>
            <a:r>
              <a:rPr lang="en-US" altLang="zh-CN" sz="1800" dirty="0">
                <a:latin typeface="宋体" panose="02010600030101010101" pitchFamily="2" charset="-122"/>
                <a:ea typeface="宋体" panose="02010600030101010101" pitchFamily="2" charset="-122"/>
              </a:rPr>
              <a:t>RDB</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Historical Information</a:t>
            </a:r>
            <a:r>
              <a:rPr lang="zh-CN" altLang="en-US" sz="1800" dirty="0">
                <a:latin typeface="宋体" panose="02010600030101010101" pitchFamily="2" charset="-122"/>
                <a:ea typeface="宋体" panose="02010600030101010101" pitchFamily="2" charset="-122"/>
              </a:rPr>
              <a:t>）</a:t>
            </a:r>
            <a:endParaRPr lang="zh-CN" altLang="en-US" sz="1800" dirty="0">
              <a:latin typeface="宋体" panose="02010600030101010101" pitchFamily="2" charset="-122"/>
              <a:ea typeface="宋体" panose="02010600030101010101" pitchFamily="2" charset="-122"/>
            </a:endParaRPr>
          </a:p>
          <a:p>
            <a:pPr lvl="1" eaLnBrk="1" hangingPunct="1"/>
            <a:r>
              <a:rPr lang="zh-CN" altLang="en-US" sz="1800" dirty="0">
                <a:latin typeface="宋体" panose="02010600030101010101" pitchFamily="2" charset="-122"/>
                <a:ea typeface="宋体" panose="02010600030101010101" pitchFamily="2" charset="-122"/>
              </a:rPr>
              <a:t>专家建议法（ </a:t>
            </a:r>
            <a:r>
              <a:rPr lang="en-US" altLang="zh-CN" sz="1800" dirty="0">
                <a:latin typeface="宋体" panose="02010600030101010101" pitchFamily="2" charset="-122"/>
                <a:ea typeface="宋体" panose="02010600030101010101" pitchFamily="2" charset="-122"/>
              </a:rPr>
              <a:t>SMEs </a:t>
            </a:r>
            <a:r>
              <a:rPr lang="zh-CN" altLang="en-US" sz="1800" dirty="0">
                <a:latin typeface="宋体" panose="02010600030101010101" pitchFamily="2" charset="-122"/>
                <a:ea typeface="宋体" panose="02010600030101010101" pitchFamily="2" charset="-122"/>
              </a:rPr>
              <a:t>：</a:t>
            </a:r>
            <a:r>
              <a:rPr lang="en-US" altLang="zh-CN" sz="1800" dirty="0">
                <a:latin typeface="宋体" panose="02010600030101010101" pitchFamily="2" charset="-122"/>
                <a:ea typeface="宋体" panose="02010600030101010101" pitchFamily="2" charset="-122"/>
              </a:rPr>
              <a:t>Subject Matter Experts</a:t>
            </a:r>
            <a:r>
              <a:rPr lang="zh-CN" altLang="en-US" sz="1800" dirty="0">
                <a:latin typeface="宋体" panose="02010600030101010101" pitchFamily="2" charset="-122"/>
                <a:ea typeface="宋体" panose="02010600030101010101" pitchFamily="2" charset="-122"/>
              </a:rPr>
              <a:t>）</a:t>
            </a:r>
            <a:endParaRPr lang="zh-CN" altLang="en-US" sz="1800" dirty="0">
              <a:latin typeface="宋体" panose="02010600030101010101" pitchFamily="2" charset="-122"/>
              <a:ea typeface="宋体" panose="02010600030101010101" pitchFamily="2" charset="-122"/>
            </a:endParaRPr>
          </a:p>
        </p:txBody>
      </p:sp>
      <p:grpSp>
        <p:nvGrpSpPr>
          <p:cNvPr id="267268" name="Group 4"/>
          <p:cNvGrpSpPr/>
          <p:nvPr/>
        </p:nvGrpSpPr>
        <p:grpSpPr>
          <a:xfrm>
            <a:off x="914400" y="1098550"/>
            <a:ext cx="7467600" cy="890588"/>
            <a:chOff x="576" y="558"/>
            <a:chExt cx="4704" cy="561"/>
          </a:xfrm>
        </p:grpSpPr>
        <p:sp>
          <p:nvSpPr>
            <p:cNvPr id="267269" name="Text Box 5"/>
            <p:cNvSpPr txBox="1"/>
            <p:nvPr/>
          </p:nvSpPr>
          <p:spPr>
            <a:xfrm>
              <a:off x="624" y="599"/>
              <a:ext cx="4656" cy="520"/>
            </a:xfrm>
            <a:prstGeom prst="rect">
              <a:avLst/>
            </a:prstGeom>
            <a:solidFill>
              <a:srgbClr val="969696"/>
            </a:solidFill>
            <a:ln w="19050">
              <a:noFill/>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buClr>
                  <a:srgbClr val="FF6600"/>
                </a:buClr>
                <a:buSzPct val="90000"/>
                <a:buNone/>
              </a:pPr>
              <a:endParaRPr lang="zh-CN" altLang="zh-CN" sz="1800" b="0" dirty="0">
                <a:latin typeface="宋体" panose="02010600030101010101" pitchFamily="2" charset="-122"/>
                <a:ea typeface="宋体" panose="02010600030101010101" pitchFamily="2" charset="-122"/>
              </a:endParaRPr>
            </a:p>
          </p:txBody>
        </p:sp>
        <p:sp>
          <p:nvSpPr>
            <p:cNvPr id="267270" name="Text Box 6"/>
            <p:cNvSpPr txBox="1"/>
            <p:nvPr/>
          </p:nvSpPr>
          <p:spPr>
            <a:xfrm>
              <a:off x="576" y="558"/>
              <a:ext cx="4656" cy="520"/>
            </a:xfrm>
            <a:prstGeom prst="rect">
              <a:avLst/>
            </a:prstGeom>
            <a:solidFill>
              <a:srgbClr val="FFFF66"/>
            </a:solidFill>
            <a:ln w="19050" cap="flat" cmpd="sng">
              <a:solidFill>
                <a:srgbClr val="FFCC00"/>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571500" lvl="0" indent="0" eaLnBrk="1" hangingPunct="1">
                <a:lnSpc>
                  <a:spcPct val="130000"/>
                </a:lnSpc>
                <a:buClr>
                  <a:srgbClr val="FF6600"/>
                </a:buClr>
                <a:buSzPct val="90000"/>
                <a:buNone/>
              </a:pPr>
              <a:r>
                <a:rPr lang="zh-CN" altLang="en-US" sz="1800" b="0" dirty="0">
                  <a:solidFill>
                    <a:srgbClr val="000000"/>
                  </a:solidFill>
                  <a:latin typeface="宋体" panose="02010600030101010101" pitchFamily="2" charset="-122"/>
                  <a:ea typeface="宋体" panose="02010600030101010101" pitchFamily="2" charset="-122"/>
                </a:rPr>
                <a:t>确定项目有哪些风险。分析风险产生的各种原因或影响因素，以确定风险来源， 识别风险触发器，定义风险 。</a:t>
              </a:r>
              <a:endParaRPr lang="zh-CN" altLang="en-US" sz="1800" b="0" dirty="0">
                <a:latin typeface="宋体" panose="02010600030101010101" pitchFamily="2" charset="-122"/>
                <a:ea typeface="宋体" panose="02010600030101010101" pitchFamily="2" charset="-122"/>
              </a:endParaRPr>
            </a:p>
          </p:txBody>
        </p:sp>
        <p:grpSp>
          <p:nvGrpSpPr>
            <p:cNvPr id="267271" name="Group 7"/>
            <p:cNvGrpSpPr/>
            <p:nvPr/>
          </p:nvGrpSpPr>
          <p:grpSpPr>
            <a:xfrm>
              <a:off x="621" y="678"/>
              <a:ext cx="340" cy="288"/>
              <a:chOff x="620" y="624"/>
              <a:chExt cx="388" cy="385"/>
            </a:xfrm>
          </p:grpSpPr>
          <p:sp>
            <p:nvSpPr>
              <p:cNvPr id="267272" name="Freeform 8"/>
              <p:cNvSpPr/>
              <p:nvPr/>
            </p:nvSpPr>
            <p:spPr>
              <a:xfrm>
                <a:off x="620" y="624"/>
                <a:ext cx="388" cy="385"/>
              </a:xfrm>
              <a:custGeom>
                <a:avLst/>
                <a:gdLst>
                  <a:gd name="txL" fmla="*/ 0 w 388"/>
                  <a:gd name="txT" fmla="*/ 0 h 385"/>
                  <a:gd name="txR" fmla="*/ 388 w 388"/>
                  <a:gd name="txB" fmla="*/ 385 h 385"/>
                </a:gdLst>
                <a:ahLst/>
                <a:cxnLst>
                  <a:cxn ang="0">
                    <a:pos x="149" y="0"/>
                  </a:cxn>
                  <a:cxn ang="0">
                    <a:pos x="141" y="163"/>
                  </a:cxn>
                  <a:cxn ang="0">
                    <a:pos x="0" y="240"/>
                  </a:cxn>
                  <a:cxn ang="0">
                    <a:pos x="132" y="257"/>
                  </a:cxn>
                  <a:cxn ang="0">
                    <a:pos x="143" y="385"/>
                  </a:cxn>
                  <a:cxn ang="0">
                    <a:pos x="214" y="283"/>
                  </a:cxn>
                  <a:cxn ang="0">
                    <a:pos x="341" y="347"/>
                  </a:cxn>
                  <a:cxn ang="0">
                    <a:pos x="273" y="218"/>
                  </a:cxn>
                  <a:cxn ang="0">
                    <a:pos x="388" y="144"/>
                  </a:cxn>
                  <a:cxn ang="0">
                    <a:pos x="231" y="135"/>
                  </a:cxn>
                  <a:cxn ang="0">
                    <a:pos x="149" y="0"/>
                  </a:cxn>
                </a:cxnLst>
                <a:rect l="txL" t="txT" r="txR" b="txB"/>
                <a:pathLst>
                  <a:path w="388" h="385">
                    <a:moveTo>
                      <a:pt x="149" y="0"/>
                    </a:moveTo>
                    <a:lnTo>
                      <a:pt x="141" y="163"/>
                    </a:lnTo>
                    <a:lnTo>
                      <a:pt x="0" y="240"/>
                    </a:lnTo>
                    <a:lnTo>
                      <a:pt x="132" y="257"/>
                    </a:lnTo>
                    <a:lnTo>
                      <a:pt x="143" y="385"/>
                    </a:lnTo>
                    <a:lnTo>
                      <a:pt x="214" y="283"/>
                    </a:lnTo>
                    <a:lnTo>
                      <a:pt x="341" y="347"/>
                    </a:lnTo>
                    <a:lnTo>
                      <a:pt x="273" y="218"/>
                    </a:lnTo>
                    <a:lnTo>
                      <a:pt x="388" y="144"/>
                    </a:lnTo>
                    <a:lnTo>
                      <a:pt x="231" y="135"/>
                    </a:lnTo>
                    <a:lnTo>
                      <a:pt x="149" y="0"/>
                    </a:lnTo>
                    <a:close/>
                  </a:path>
                </a:pathLst>
              </a:custGeom>
              <a:solidFill>
                <a:srgbClr val="000000">
                  <a:alpha val="100000"/>
                </a:srgbClr>
              </a:solidFill>
              <a:ln w="9525">
                <a:noFill/>
              </a:ln>
            </p:spPr>
            <p:txBody>
              <a:bodyPr/>
              <a:p>
                <a:endParaRPr lang="zh-CN" altLang="en-US"/>
              </a:p>
            </p:txBody>
          </p:sp>
          <p:sp>
            <p:nvSpPr>
              <p:cNvPr id="267273" name="Freeform 9"/>
              <p:cNvSpPr/>
              <p:nvPr/>
            </p:nvSpPr>
            <p:spPr>
              <a:xfrm>
                <a:off x="670" y="672"/>
                <a:ext cx="281" cy="281"/>
              </a:xfrm>
              <a:custGeom>
                <a:avLst/>
                <a:gdLst>
                  <a:gd name="txL" fmla="*/ 0 w 281"/>
                  <a:gd name="txT" fmla="*/ 0 h 281"/>
                  <a:gd name="txR" fmla="*/ 281 w 281"/>
                  <a:gd name="txB" fmla="*/ 281 h 281"/>
                </a:gdLst>
                <a:ahLst/>
                <a:cxnLst>
                  <a:cxn ang="0">
                    <a:pos x="108" y="0"/>
                  </a:cxn>
                  <a:cxn ang="0">
                    <a:pos x="102" y="119"/>
                  </a:cxn>
                  <a:cxn ang="0">
                    <a:pos x="0" y="176"/>
                  </a:cxn>
                  <a:cxn ang="0">
                    <a:pos x="96" y="188"/>
                  </a:cxn>
                  <a:cxn ang="0">
                    <a:pos x="103" y="281"/>
                  </a:cxn>
                  <a:cxn ang="0">
                    <a:pos x="155" y="207"/>
                  </a:cxn>
                  <a:cxn ang="0">
                    <a:pos x="248" y="253"/>
                  </a:cxn>
                  <a:cxn ang="0">
                    <a:pos x="199" y="160"/>
                  </a:cxn>
                  <a:cxn ang="0">
                    <a:pos x="281" y="105"/>
                  </a:cxn>
                  <a:cxn ang="0">
                    <a:pos x="168" y="99"/>
                  </a:cxn>
                  <a:cxn ang="0">
                    <a:pos x="108" y="0"/>
                  </a:cxn>
                </a:cxnLst>
                <a:rect l="txL" t="txT" r="txR" b="txB"/>
                <a:pathLst>
                  <a:path w="281" h="281">
                    <a:moveTo>
                      <a:pt x="108" y="0"/>
                    </a:moveTo>
                    <a:lnTo>
                      <a:pt x="102" y="119"/>
                    </a:lnTo>
                    <a:lnTo>
                      <a:pt x="0" y="176"/>
                    </a:lnTo>
                    <a:lnTo>
                      <a:pt x="96" y="188"/>
                    </a:lnTo>
                    <a:lnTo>
                      <a:pt x="103" y="281"/>
                    </a:lnTo>
                    <a:lnTo>
                      <a:pt x="155" y="207"/>
                    </a:lnTo>
                    <a:lnTo>
                      <a:pt x="248" y="253"/>
                    </a:lnTo>
                    <a:lnTo>
                      <a:pt x="199" y="160"/>
                    </a:lnTo>
                    <a:lnTo>
                      <a:pt x="281" y="105"/>
                    </a:lnTo>
                    <a:lnTo>
                      <a:pt x="168" y="99"/>
                    </a:lnTo>
                    <a:lnTo>
                      <a:pt x="108" y="0"/>
                    </a:lnTo>
                    <a:close/>
                  </a:path>
                </a:pathLst>
              </a:custGeom>
              <a:solidFill>
                <a:srgbClr val="FF1919">
                  <a:alpha val="100000"/>
                </a:srgbClr>
              </a:solidFill>
              <a:ln w="9525">
                <a:noFill/>
              </a:ln>
            </p:spPr>
            <p:txBody>
              <a:bodyPr/>
              <a:p>
                <a:endParaRPr lang="zh-CN" altLang="en-US"/>
              </a:p>
            </p:txBody>
          </p:sp>
        </p:grpSp>
      </p:gr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风险来源</a:t>
            </a:r>
            <a:endParaRPr lang="zh-CN" altLang="en-US" sz="2800" dirty="0">
              <a:latin typeface="黑体" panose="02010609060101010101" pitchFamily="49" charset="-122"/>
            </a:endParaRPr>
          </a:p>
        </p:txBody>
      </p:sp>
      <p:sp>
        <p:nvSpPr>
          <p:cNvPr id="269315" name="Rectangle 3"/>
          <p:cNvSpPr>
            <a:spLocks noGrp="1"/>
          </p:cNvSpPr>
          <p:nvPr>
            <p:ph idx="1"/>
          </p:nvPr>
        </p:nvSpPr>
        <p:spPr>
          <a:xfrm>
            <a:off x="0" y="1079500"/>
            <a:ext cx="9144000" cy="6165850"/>
          </a:xfrm>
        </p:spPr>
        <p:txBody>
          <a:bodyPr vert="horz" wrap="square" lIns="91440" tIns="45720" rIns="91440" bIns="45720" anchor="t" anchorCtr="0"/>
          <a:p>
            <a:pPr eaLnBrk="1" hangingPunct="1"/>
            <a:r>
              <a:rPr lang="zh-CN" altLang="en-US" dirty="0">
                <a:latin typeface="宋体" panose="02010600030101010101" pitchFamily="2" charset="-122"/>
                <a:ea typeface="宋体" panose="02010600030101010101" pitchFamily="2" charset="-122"/>
              </a:rPr>
              <a:t>市场突变</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客户需求变化</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技术不成熟</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竞争对手行为</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合作伙伴</a:t>
            </a:r>
            <a:r>
              <a:rPr lang="en-US" altLang="zh-CN" dirty="0">
                <a:latin typeface="宋体" panose="02010600030101010101" pitchFamily="2" charset="-122"/>
                <a:ea typeface="宋体" panose="02010600030101010101" pitchFamily="2" charset="-122"/>
              </a:rPr>
              <a:t>/</a:t>
            </a:r>
            <a:r>
              <a:rPr lang="zh-CN" altLang="en-US" dirty="0">
                <a:latin typeface="宋体" panose="02010600030101010101" pitchFamily="2" charset="-122"/>
                <a:ea typeface="宋体" panose="02010600030101010101" pitchFamily="2" charset="-122"/>
              </a:rPr>
              <a:t>供应商事件</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资源冲突</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资金困难</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风险评估</a:t>
            </a:r>
            <a:endParaRPr lang="zh-CN" altLang="en-US" sz="2800" dirty="0">
              <a:latin typeface="黑体" panose="02010609060101010101" pitchFamily="49" charset="-122"/>
            </a:endParaRPr>
          </a:p>
        </p:txBody>
      </p:sp>
      <p:grpSp>
        <p:nvGrpSpPr>
          <p:cNvPr id="271363" name="Group 3"/>
          <p:cNvGrpSpPr/>
          <p:nvPr/>
        </p:nvGrpSpPr>
        <p:grpSpPr>
          <a:xfrm>
            <a:off x="468313" y="1196975"/>
            <a:ext cx="8001000" cy="890588"/>
            <a:chOff x="576" y="558"/>
            <a:chExt cx="4704" cy="561"/>
          </a:xfrm>
        </p:grpSpPr>
        <p:sp>
          <p:nvSpPr>
            <p:cNvPr id="271365" name="Text Box 4"/>
            <p:cNvSpPr txBox="1"/>
            <p:nvPr/>
          </p:nvSpPr>
          <p:spPr>
            <a:xfrm>
              <a:off x="624" y="599"/>
              <a:ext cx="4656" cy="520"/>
            </a:xfrm>
            <a:prstGeom prst="rect">
              <a:avLst/>
            </a:prstGeom>
            <a:solidFill>
              <a:srgbClr val="969696"/>
            </a:solidFill>
            <a:ln w="1905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buClr>
                  <a:srgbClr val="FF6600"/>
                </a:buClr>
                <a:buSzPct val="90000"/>
                <a:buNone/>
              </a:pPr>
              <a:endParaRPr lang="zh-CN" altLang="zh-CN" sz="1800" b="0" dirty="0">
                <a:ea typeface="楷体_GB2312" pitchFamily="49" charset="-122"/>
              </a:endParaRPr>
            </a:p>
          </p:txBody>
        </p:sp>
        <p:sp>
          <p:nvSpPr>
            <p:cNvPr id="271366" name="Text Box 5"/>
            <p:cNvSpPr txBox="1"/>
            <p:nvPr/>
          </p:nvSpPr>
          <p:spPr>
            <a:xfrm>
              <a:off x="576" y="558"/>
              <a:ext cx="4656" cy="520"/>
            </a:xfrm>
            <a:prstGeom prst="rect">
              <a:avLst/>
            </a:prstGeom>
            <a:solidFill>
              <a:srgbClr val="FFFF66"/>
            </a:solidFill>
            <a:ln w="19050" cap="flat" cmpd="sng">
              <a:solidFill>
                <a:srgbClr val="FFCC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571500" lvl="0" indent="0" eaLnBrk="1" hangingPunct="1">
                <a:lnSpc>
                  <a:spcPct val="130000"/>
                </a:lnSpc>
                <a:buClr>
                  <a:srgbClr val="FF6600"/>
                </a:buClr>
                <a:buSzPct val="90000"/>
                <a:buNone/>
              </a:pPr>
              <a:r>
                <a:rPr lang="zh-CN" altLang="en-US" sz="1800" b="0" dirty="0">
                  <a:ea typeface="楷体_GB2312" pitchFamily="49" charset="-122"/>
                </a:rPr>
                <a:t>比较风险的大小，确定风险的性质。通过对识别的风险进行定性、定量的分析，包括发生的概率、影响的严重性等，进行风险优先级排序。</a:t>
              </a:r>
              <a:endParaRPr lang="zh-CN" altLang="en-US" sz="1800" b="0" dirty="0">
                <a:ea typeface="楷体_GB2312" pitchFamily="49" charset="-122"/>
              </a:endParaRPr>
            </a:p>
          </p:txBody>
        </p:sp>
        <p:grpSp>
          <p:nvGrpSpPr>
            <p:cNvPr id="271367" name="Group 6"/>
            <p:cNvGrpSpPr/>
            <p:nvPr/>
          </p:nvGrpSpPr>
          <p:grpSpPr>
            <a:xfrm>
              <a:off x="621" y="678"/>
              <a:ext cx="340" cy="288"/>
              <a:chOff x="620" y="624"/>
              <a:chExt cx="388" cy="385"/>
            </a:xfrm>
          </p:grpSpPr>
          <p:sp>
            <p:nvSpPr>
              <p:cNvPr id="271368" name="Freeform 7"/>
              <p:cNvSpPr/>
              <p:nvPr/>
            </p:nvSpPr>
            <p:spPr>
              <a:xfrm>
                <a:off x="620" y="624"/>
                <a:ext cx="388" cy="385"/>
              </a:xfrm>
              <a:custGeom>
                <a:avLst/>
                <a:gdLst>
                  <a:gd name="txL" fmla="*/ 0 w 388"/>
                  <a:gd name="txT" fmla="*/ 0 h 385"/>
                  <a:gd name="txR" fmla="*/ 388 w 388"/>
                  <a:gd name="txB" fmla="*/ 385 h 385"/>
                </a:gdLst>
                <a:ahLst/>
                <a:cxnLst>
                  <a:cxn ang="0">
                    <a:pos x="149" y="0"/>
                  </a:cxn>
                  <a:cxn ang="0">
                    <a:pos x="141" y="163"/>
                  </a:cxn>
                  <a:cxn ang="0">
                    <a:pos x="0" y="240"/>
                  </a:cxn>
                  <a:cxn ang="0">
                    <a:pos x="132" y="257"/>
                  </a:cxn>
                  <a:cxn ang="0">
                    <a:pos x="143" y="385"/>
                  </a:cxn>
                  <a:cxn ang="0">
                    <a:pos x="214" y="283"/>
                  </a:cxn>
                  <a:cxn ang="0">
                    <a:pos x="341" y="347"/>
                  </a:cxn>
                  <a:cxn ang="0">
                    <a:pos x="273" y="218"/>
                  </a:cxn>
                  <a:cxn ang="0">
                    <a:pos x="388" y="144"/>
                  </a:cxn>
                  <a:cxn ang="0">
                    <a:pos x="231" y="135"/>
                  </a:cxn>
                  <a:cxn ang="0">
                    <a:pos x="149" y="0"/>
                  </a:cxn>
                </a:cxnLst>
                <a:rect l="txL" t="txT" r="txR" b="txB"/>
                <a:pathLst>
                  <a:path w="388" h="385">
                    <a:moveTo>
                      <a:pt x="149" y="0"/>
                    </a:moveTo>
                    <a:lnTo>
                      <a:pt x="141" y="163"/>
                    </a:lnTo>
                    <a:lnTo>
                      <a:pt x="0" y="240"/>
                    </a:lnTo>
                    <a:lnTo>
                      <a:pt x="132" y="257"/>
                    </a:lnTo>
                    <a:lnTo>
                      <a:pt x="143" y="385"/>
                    </a:lnTo>
                    <a:lnTo>
                      <a:pt x="214" y="283"/>
                    </a:lnTo>
                    <a:lnTo>
                      <a:pt x="341" y="347"/>
                    </a:lnTo>
                    <a:lnTo>
                      <a:pt x="273" y="218"/>
                    </a:lnTo>
                    <a:lnTo>
                      <a:pt x="388" y="144"/>
                    </a:lnTo>
                    <a:lnTo>
                      <a:pt x="231" y="135"/>
                    </a:lnTo>
                    <a:lnTo>
                      <a:pt x="149" y="0"/>
                    </a:lnTo>
                    <a:close/>
                  </a:path>
                </a:pathLst>
              </a:custGeom>
              <a:solidFill>
                <a:srgbClr val="000000">
                  <a:alpha val="100000"/>
                </a:srgbClr>
              </a:solidFill>
              <a:ln w="9525">
                <a:noFill/>
              </a:ln>
            </p:spPr>
            <p:txBody>
              <a:bodyPr/>
              <a:p>
                <a:endParaRPr lang="zh-CN" altLang="en-US"/>
              </a:p>
            </p:txBody>
          </p:sp>
          <p:sp>
            <p:nvSpPr>
              <p:cNvPr id="271369" name="Freeform 8"/>
              <p:cNvSpPr/>
              <p:nvPr/>
            </p:nvSpPr>
            <p:spPr>
              <a:xfrm>
                <a:off x="670" y="672"/>
                <a:ext cx="281" cy="281"/>
              </a:xfrm>
              <a:custGeom>
                <a:avLst/>
                <a:gdLst>
                  <a:gd name="txL" fmla="*/ 0 w 281"/>
                  <a:gd name="txT" fmla="*/ 0 h 281"/>
                  <a:gd name="txR" fmla="*/ 281 w 281"/>
                  <a:gd name="txB" fmla="*/ 281 h 281"/>
                </a:gdLst>
                <a:ahLst/>
                <a:cxnLst>
                  <a:cxn ang="0">
                    <a:pos x="108" y="0"/>
                  </a:cxn>
                  <a:cxn ang="0">
                    <a:pos x="102" y="119"/>
                  </a:cxn>
                  <a:cxn ang="0">
                    <a:pos x="0" y="176"/>
                  </a:cxn>
                  <a:cxn ang="0">
                    <a:pos x="96" y="188"/>
                  </a:cxn>
                  <a:cxn ang="0">
                    <a:pos x="103" y="281"/>
                  </a:cxn>
                  <a:cxn ang="0">
                    <a:pos x="155" y="207"/>
                  </a:cxn>
                  <a:cxn ang="0">
                    <a:pos x="248" y="253"/>
                  </a:cxn>
                  <a:cxn ang="0">
                    <a:pos x="199" y="160"/>
                  </a:cxn>
                  <a:cxn ang="0">
                    <a:pos x="281" y="105"/>
                  </a:cxn>
                  <a:cxn ang="0">
                    <a:pos x="168" y="99"/>
                  </a:cxn>
                  <a:cxn ang="0">
                    <a:pos x="108" y="0"/>
                  </a:cxn>
                </a:cxnLst>
                <a:rect l="txL" t="txT" r="txR" b="txB"/>
                <a:pathLst>
                  <a:path w="281" h="281">
                    <a:moveTo>
                      <a:pt x="108" y="0"/>
                    </a:moveTo>
                    <a:lnTo>
                      <a:pt x="102" y="119"/>
                    </a:lnTo>
                    <a:lnTo>
                      <a:pt x="0" y="176"/>
                    </a:lnTo>
                    <a:lnTo>
                      <a:pt x="96" y="188"/>
                    </a:lnTo>
                    <a:lnTo>
                      <a:pt x="103" y="281"/>
                    </a:lnTo>
                    <a:lnTo>
                      <a:pt x="155" y="207"/>
                    </a:lnTo>
                    <a:lnTo>
                      <a:pt x="248" y="253"/>
                    </a:lnTo>
                    <a:lnTo>
                      <a:pt x="199" y="160"/>
                    </a:lnTo>
                    <a:lnTo>
                      <a:pt x="281" y="105"/>
                    </a:lnTo>
                    <a:lnTo>
                      <a:pt x="168" y="99"/>
                    </a:lnTo>
                    <a:lnTo>
                      <a:pt x="108" y="0"/>
                    </a:lnTo>
                    <a:close/>
                  </a:path>
                </a:pathLst>
              </a:custGeom>
              <a:solidFill>
                <a:srgbClr val="FF1919">
                  <a:alpha val="100000"/>
                </a:srgbClr>
              </a:solidFill>
              <a:ln w="9525">
                <a:noFill/>
              </a:ln>
            </p:spPr>
            <p:txBody>
              <a:bodyPr/>
              <a:p>
                <a:endParaRPr lang="zh-CN" altLang="en-US"/>
              </a:p>
            </p:txBody>
          </p:sp>
        </p:grpSp>
      </p:grpSp>
      <p:sp>
        <p:nvSpPr>
          <p:cNvPr id="271364" name="Rectangle 9"/>
          <p:cNvSpPr>
            <a:spLocks noGrp="1"/>
          </p:cNvSpPr>
          <p:nvPr>
            <p:ph idx="1"/>
          </p:nvPr>
        </p:nvSpPr>
        <p:spPr>
          <a:xfrm>
            <a:off x="685800" y="2133600"/>
            <a:ext cx="7620000" cy="4068763"/>
          </a:xfrm>
        </p:spPr>
        <p:txBody>
          <a:bodyPr vert="horz" wrap="square" lIns="91440" tIns="45720" rIns="91440" bIns="45720" anchor="t" anchorCtr="0"/>
          <a:p>
            <a:pPr eaLnBrk="1" hangingPunct="1"/>
            <a:r>
              <a:rPr lang="zh-CN" altLang="en-US" sz="3200" dirty="0"/>
              <a:t>风险评估维度</a:t>
            </a:r>
            <a:endParaRPr lang="zh-CN" altLang="en-US" sz="3200" dirty="0"/>
          </a:p>
          <a:p>
            <a:pPr lvl="1" eaLnBrk="1" hangingPunct="1"/>
            <a:r>
              <a:rPr lang="zh-CN" altLang="en-US" sz="2800" dirty="0">
                <a:latin typeface="宋体" panose="02010600030101010101" pitchFamily="2" charset="-122"/>
                <a:ea typeface="宋体" panose="02010600030101010101" pitchFamily="2" charset="-122"/>
              </a:rPr>
              <a:t>发生概率（</a:t>
            </a:r>
            <a:r>
              <a:rPr lang="en-US" altLang="zh-CN" sz="2800" dirty="0">
                <a:latin typeface="宋体" panose="02010600030101010101" pitchFamily="2" charset="-122"/>
                <a:ea typeface="宋体" panose="02010600030101010101" pitchFamily="2" charset="-122"/>
              </a:rPr>
              <a:t>Risk Probability</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pPr lvl="1" eaLnBrk="1" hangingPunct="1"/>
            <a:r>
              <a:rPr lang="zh-CN" altLang="en-US" sz="2800" dirty="0">
                <a:latin typeface="宋体" panose="02010600030101010101" pitchFamily="2" charset="-122"/>
                <a:ea typeface="宋体" panose="02010600030101010101" pitchFamily="2" charset="-122"/>
              </a:rPr>
              <a:t>得失量（影响程度）（</a:t>
            </a:r>
            <a:r>
              <a:rPr lang="en-US" altLang="zh-CN" sz="2800" dirty="0">
                <a:latin typeface="宋体" panose="02010600030101010101" pitchFamily="2" charset="-122"/>
                <a:ea typeface="宋体" panose="02010600030101010101" pitchFamily="2" charset="-122"/>
              </a:rPr>
              <a:t>Amount at stake</a:t>
            </a:r>
            <a:r>
              <a:rPr lang="zh-CN" altLang="en-US" sz="2800" dirty="0">
                <a:latin typeface="宋体" panose="02010600030101010101" pitchFamily="2" charset="-122"/>
                <a:ea typeface="宋体" panose="02010600030101010101" pitchFamily="2" charset="-122"/>
              </a:rPr>
              <a:t>）</a:t>
            </a:r>
            <a:endParaRPr lang="zh-CN" altLang="en-US" sz="2800" dirty="0">
              <a:latin typeface="宋体" panose="02010600030101010101" pitchFamily="2" charset="-122"/>
              <a:ea typeface="宋体" panose="02010600030101010101" pitchFamily="2" charset="-122"/>
            </a:endParaRPr>
          </a:p>
          <a:p>
            <a:pPr lvl="1" eaLnBrk="1" hangingPunct="1"/>
            <a:r>
              <a:rPr lang="zh-CN" altLang="en-US" sz="2800" dirty="0">
                <a:latin typeface="宋体" panose="02010600030101010101" pitchFamily="2" charset="-122"/>
                <a:ea typeface="宋体" panose="02010600030101010101" pitchFamily="2" charset="-122"/>
              </a:rPr>
              <a:t>风险影响（</a:t>
            </a:r>
            <a:r>
              <a:rPr lang="en-US" altLang="zh-CN" sz="2800" dirty="0">
                <a:latin typeface="宋体" panose="02010600030101010101" pitchFamily="2" charset="-122"/>
                <a:ea typeface="宋体" panose="02010600030101010101" pitchFamily="2" charset="-122"/>
              </a:rPr>
              <a:t>Risk Impact</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 </a:t>
            </a:r>
            <a:r>
              <a:rPr lang="zh-CN" altLang="en-US" sz="2800" dirty="0">
                <a:latin typeface="宋体" panose="02010600030101010101" pitchFamily="2" charset="-122"/>
                <a:ea typeface="宋体" panose="02010600030101010101" pitchFamily="2" charset="-122"/>
              </a:rPr>
              <a:t>发生概率平</a:t>
            </a:r>
            <a:r>
              <a:rPr lang="en-US" altLang="zh-CN" sz="2800" dirty="0">
                <a:latin typeface="宋体" panose="02010600030101010101" pitchFamily="2" charset="-122"/>
                <a:ea typeface="宋体" panose="02010600030101010101" pitchFamily="2" charset="-122"/>
              </a:rPr>
              <a:t>P * </a:t>
            </a:r>
            <a:r>
              <a:rPr lang="zh-CN" altLang="en-US" sz="2800" dirty="0">
                <a:latin typeface="宋体" panose="02010600030101010101" pitchFamily="2" charset="-122"/>
                <a:ea typeface="宋体" panose="02010600030101010101" pitchFamily="2" charset="-122"/>
              </a:rPr>
              <a:t>得失量</a:t>
            </a:r>
            <a:r>
              <a:rPr lang="en-US" altLang="zh-CN" sz="2800" dirty="0">
                <a:latin typeface="宋体" panose="02010600030101010101" pitchFamily="2" charset="-122"/>
                <a:ea typeface="宋体" panose="02010600030101010101" pitchFamily="2" charset="-122"/>
              </a:rPr>
              <a:t>A</a:t>
            </a:r>
            <a:endParaRPr lang="en-US" altLang="zh-CN" sz="2800" dirty="0">
              <a:latin typeface="宋体" panose="02010600030101010101" pitchFamily="2" charset="-122"/>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p:cNvSpPr>
          <p:nvPr>
            <p:ph type="title"/>
          </p:nvPr>
        </p:nvSpPr>
        <p:spPr>
          <a:xfrm>
            <a:off x="130175" y="144145"/>
            <a:ext cx="7885113" cy="620713"/>
          </a:xfrm>
        </p:spPr>
        <p:txBody>
          <a:bodyPr vert="horz" wrap="square" lIns="91440" tIns="45720" rIns="91440" bIns="45720" anchor="ctr" anchorCtr="0"/>
          <a:p>
            <a:pPr eaLnBrk="1" hangingPunct="1"/>
            <a:r>
              <a:rPr lang="zh-CN" altLang="en-US" sz="2800" dirty="0">
                <a:latin typeface="黑体" panose="02010609060101010101" pitchFamily="49" charset="-122"/>
              </a:rPr>
              <a:t>讨论：企业研发项目管理存在的问题</a:t>
            </a:r>
            <a:endParaRPr lang="zh-CN" altLang="en-US" sz="2800" dirty="0">
              <a:latin typeface="黑体" panose="02010609060101010101" pitchFamily="49" charset="-122"/>
            </a:endParaRPr>
          </a:p>
        </p:txBody>
      </p:sp>
      <p:sp>
        <p:nvSpPr>
          <p:cNvPr id="781315" name="Rectangle 3"/>
          <p:cNvSpPr>
            <a:spLocks noGrp="1"/>
          </p:cNvSpPr>
          <p:nvPr>
            <p:ph idx="1"/>
          </p:nvPr>
        </p:nvSpPr>
        <p:spPr>
          <a:xfrm>
            <a:off x="395288" y="765175"/>
            <a:ext cx="7620000" cy="4895850"/>
          </a:xfrm>
        </p:spPr>
        <p:txBody>
          <a:bodyPr vert="horz" wrap="square" lIns="91440" tIns="45720" rIns="91440" bIns="45720" anchor="t" anchorCtr="0"/>
          <a:p>
            <a:pPr marL="476250" indent="-387350" eaLnBrk="1" hangingPunct="1">
              <a:lnSpc>
                <a:spcPct val="100000"/>
              </a:lnSpc>
            </a:pPr>
            <a:r>
              <a:rPr lang="zh-CN" altLang="en-US" sz="2400" dirty="0">
                <a:ea typeface="宋体" panose="02010600030101010101" pitchFamily="2" charset="-122"/>
              </a:rPr>
              <a:t>内部问题</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项目目标</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项目组织</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产品开发流程</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计划</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控制</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质量与成本管理</a:t>
            </a:r>
            <a:endParaRPr lang="zh-CN" altLang="en-US" sz="2400" dirty="0">
              <a:ea typeface="宋体" panose="02010600030101010101" pitchFamily="2" charset="-122"/>
            </a:endParaRPr>
          </a:p>
          <a:p>
            <a:pPr marL="1146175" lvl="1" eaLnBrk="1" hangingPunct="1">
              <a:lnSpc>
                <a:spcPct val="100000"/>
              </a:lnSpc>
            </a:pPr>
            <a:r>
              <a:rPr lang="zh-CN" altLang="en-US" sz="2400" dirty="0">
                <a:ea typeface="宋体" panose="02010600030101010101" pitchFamily="2" charset="-122"/>
              </a:rPr>
              <a:t>风险管理</a:t>
            </a:r>
            <a:endParaRPr lang="zh-CN" altLang="en-US" sz="2400" dirty="0">
              <a:ea typeface="宋体" panose="02010600030101010101" pitchFamily="2" charset="-122"/>
            </a:endParaRPr>
          </a:p>
          <a:p>
            <a:pPr marL="1146175" lvl="1" eaLnBrk="1" hangingPunct="1">
              <a:lnSpc>
                <a:spcPct val="100000"/>
              </a:lnSpc>
            </a:pPr>
            <a:r>
              <a:rPr lang="en-US" altLang="zh-CN" sz="2400" dirty="0">
                <a:ea typeface="宋体" panose="02010600030101010101" pitchFamily="2" charset="-122"/>
              </a:rPr>
              <a:t>……</a:t>
            </a:r>
            <a:endParaRPr lang="en-US" altLang="zh-CN" sz="2400" dirty="0">
              <a:ea typeface="宋体" panose="02010600030101010101" pitchFamily="2" charset="-122"/>
            </a:endParaRPr>
          </a:p>
        </p:txBody>
      </p:sp>
      <p:pic>
        <p:nvPicPr>
          <p:cNvPr id="32772" name="Picture 7" descr="j0233085"/>
          <p:cNvPicPr>
            <a:picLocks noChangeAspect="1"/>
          </p:cNvPicPr>
          <p:nvPr/>
        </p:nvPicPr>
        <p:blipFill>
          <a:blip r:embed="rId1"/>
          <a:stretch>
            <a:fillRect/>
          </a:stretch>
        </p:blipFill>
        <p:spPr>
          <a:xfrm>
            <a:off x="3420110" y="4077335"/>
            <a:ext cx="5417820" cy="237363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81315">
                                            <p:txEl>
                                              <p:charRg st="5" end="10"/>
                                            </p:txEl>
                                          </p:spTgt>
                                        </p:tgtEl>
                                        <p:attrNameLst>
                                          <p:attrName>style.visibility</p:attrName>
                                        </p:attrNameLst>
                                      </p:cBhvr>
                                      <p:to>
                                        <p:strVal val="visible"/>
                                      </p:to>
                                    </p:set>
                                    <p:animEffect transition="in" filter="blinds(horizontal)">
                                      <p:cBhvr>
                                        <p:cTn id="7" dur="500"/>
                                        <p:tgtEl>
                                          <p:spTgt spid="781315">
                                            <p:txEl>
                                              <p:charRg st="5" end="1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81315">
                                            <p:txEl>
                                              <p:charRg st="10" end="15"/>
                                            </p:txEl>
                                          </p:spTgt>
                                        </p:tgtEl>
                                        <p:attrNameLst>
                                          <p:attrName>style.visibility</p:attrName>
                                        </p:attrNameLst>
                                      </p:cBhvr>
                                      <p:to>
                                        <p:strVal val="visible"/>
                                      </p:to>
                                    </p:set>
                                    <p:animEffect transition="in" filter="blinds(horizontal)">
                                      <p:cBhvr>
                                        <p:cTn id="10" dur="500"/>
                                        <p:tgtEl>
                                          <p:spTgt spid="781315">
                                            <p:txEl>
                                              <p:charRg st="10" end="1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81315">
                                            <p:txEl>
                                              <p:charRg st="15" end="22"/>
                                            </p:txEl>
                                          </p:spTgt>
                                        </p:tgtEl>
                                        <p:attrNameLst>
                                          <p:attrName>style.visibility</p:attrName>
                                        </p:attrNameLst>
                                      </p:cBhvr>
                                      <p:to>
                                        <p:strVal val="visible"/>
                                      </p:to>
                                    </p:set>
                                    <p:animEffect transition="in" filter="blinds(horizontal)">
                                      <p:cBhvr>
                                        <p:cTn id="13" dur="500"/>
                                        <p:tgtEl>
                                          <p:spTgt spid="781315">
                                            <p:txEl>
                                              <p:charRg st="15" end="2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781315">
                                            <p:txEl>
                                              <p:charRg st="22" end="25"/>
                                            </p:txEl>
                                          </p:spTgt>
                                        </p:tgtEl>
                                        <p:attrNameLst>
                                          <p:attrName>style.visibility</p:attrName>
                                        </p:attrNameLst>
                                      </p:cBhvr>
                                      <p:to>
                                        <p:strVal val="visible"/>
                                      </p:to>
                                    </p:set>
                                    <p:animEffect transition="in" filter="blinds(horizontal)">
                                      <p:cBhvr>
                                        <p:cTn id="16" dur="500"/>
                                        <p:tgtEl>
                                          <p:spTgt spid="781315">
                                            <p:txEl>
                                              <p:charRg st="22" end="2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781315">
                                            <p:txEl>
                                              <p:charRg st="25" end="28"/>
                                            </p:txEl>
                                          </p:spTgt>
                                        </p:tgtEl>
                                        <p:attrNameLst>
                                          <p:attrName>style.visibility</p:attrName>
                                        </p:attrNameLst>
                                      </p:cBhvr>
                                      <p:to>
                                        <p:strVal val="visible"/>
                                      </p:to>
                                    </p:set>
                                    <p:animEffect transition="in" filter="blinds(horizontal)">
                                      <p:cBhvr>
                                        <p:cTn id="19" dur="500"/>
                                        <p:tgtEl>
                                          <p:spTgt spid="781315">
                                            <p:txEl>
                                              <p:charRg st="25" end="2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781315">
                                            <p:txEl>
                                              <p:charRg st="28" end="36"/>
                                            </p:txEl>
                                          </p:spTgt>
                                        </p:tgtEl>
                                        <p:attrNameLst>
                                          <p:attrName>style.visibility</p:attrName>
                                        </p:attrNameLst>
                                      </p:cBhvr>
                                      <p:to>
                                        <p:strVal val="visible"/>
                                      </p:to>
                                    </p:set>
                                    <p:animEffect transition="in" filter="blinds(horizontal)">
                                      <p:cBhvr>
                                        <p:cTn id="22" dur="500"/>
                                        <p:tgtEl>
                                          <p:spTgt spid="781315">
                                            <p:txEl>
                                              <p:charRg st="28" end="3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781315">
                                            <p:txEl>
                                              <p:charRg st="36" end="41"/>
                                            </p:txEl>
                                          </p:spTgt>
                                        </p:tgtEl>
                                        <p:attrNameLst>
                                          <p:attrName>style.visibility</p:attrName>
                                        </p:attrNameLst>
                                      </p:cBhvr>
                                      <p:to>
                                        <p:strVal val="visible"/>
                                      </p:to>
                                    </p:set>
                                    <p:animEffect transition="in" filter="blinds(horizontal)">
                                      <p:cBhvr>
                                        <p:cTn id="25" dur="500"/>
                                        <p:tgtEl>
                                          <p:spTgt spid="781315">
                                            <p:txEl>
                                              <p:charRg st="36" end="4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781315">
                                            <p:txEl>
                                              <p:charRg st="41" end="44"/>
                                            </p:txEl>
                                          </p:spTgt>
                                        </p:tgtEl>
                                        <p:attrNameLst>
                                          <p:attrName>style.visibility</p:attrName>
                                        </p:attrNameLst>
                                      </p:cBhvr>
                                      <p:to>
                                        <p:strVal val="visible"/>
                                      </p:to>
                                    </p:set>
                                    <p:animEffect transition="in" filter="blinds(horizontal)">
                                      <p:cBhvr>
                                        <p:cTn id="28" dur="500"/>
                                        <p:tgtEl>
                                          <p:spTgt spid="781315">
                                            <p:txEl>
                                              <p:charRg st="41"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确定风险等级（定性）</a:t>
            </a:r>
            <a:endParaRPr lang="zh-CN" altLang="en-US" sz="2800" dirty="0">
              <a:latin typeface="黑体" panose="02010609060101010101" pitchFamily="49" charset="-122"/>
            </a:endParaRPr>
          </a:p>
        </p:txBody>
      </p:sp>
      <p:graphicFrame>
        <p:nvGraphicFramePr>
          <p:cNvPr id="1368067" name="Group 3"/>
          <p:cNvGraphicFramePr>
            <a:graphicFrameLocks noGrp="1"/>
          </p:cNvGraphicFramePr>
          <p:nvPr/>
        </p:nvGraphicFramePr>
        <p:xfrm>
          <a:off x="1524000" y="1793875"/>
          <a:ext cx="6096000" cy="3784600"/>
        </p:xfrm>
        <a:graphic>
          <a:graphicData uri="http://schemas.openxmlformats.org/drawingml/2006/table">
            <a:tbl>
              <a:tblPr/>
              <a:tblGrid>
                <a:gridCol w="2032000"/>
                <a:gridCol w="2032000"/>
                <a:gridCol w="2032000"/>
              </a:tblGrid>
              <a:tr h="12604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M</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H</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H</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263650">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L</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M</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H</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1260475">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L</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L</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lvl1pPr algn="l" eaLnBrk="0" hangingPunct="0">
                        <a:lnSpc>
                          <a:spcPct val="150000"/>
                        </a:lnSpc>
                        <a:spcBef>
                          <a:spcPct val="20000"/>
                        </a:spcBef>
                        <a:buClr>
                          <a:schemeClr val="tx1"/>
                        </a:buClr>
                        <a:buFont typeface="Wingdings" panose="05000000000000000000" pitchFamily="2" charset="2"/>
                        <a:defRPr sz="2000" b="1">
                          <a:solidFill>
                            <a:schemeClr val="tx1"/>
                          </a:solidFill>
                          <a:latin typeface="Arial" panose="020B0604020202020204" pitchFamily="34" charset="0"/>
                          <a:ea typeface="微软雅黑" panose="020B0503020204020204" pitchFamily="34" charset="-122"/>
                        </a:defRPr>
                      </a:lvl1pPr>
                      <a:lvl2pPr marL="742950" indent="-285750" algn="l" eaLnBrk="0" hangingPunct="0">
                        <a:lnSpc>
                          <a:spcPct val="150000"/>
                        </a:lnSpc>
                        <a:spcBef>
                          <a:spcPct val="20000"/>
                        </a:spcBef>
                        <a:buClr>
                          <a:schemeClr val="tx1"/>
                        </a:buClr>
                        <a:buFont typeface="Wingdings" panose="05000000000000000000" pitchFamily="2" charset="2"/>
                        <a:defRPr>
                          <a:solidFill>
                            <a:schemeClr val="tx1"/>
                          </a:solidFill>
                          <a:latin typeface="Arial" panose="020B0604020202020204" pitchFamily="34" charset="0"/>
                          <a:ea typeface="微软雅黑" panose="020B0503020204020204" pitchFamily="34" charset="-122"/>
                        </a:defRPr>
                      </a:lvl2pPr>
                      <a:lvl3pPr marL="1143000" indent="-228600" algn="l" eaLnBrk="0" hangingPunct="0">
                        <a:spcBef>
                          <a:spcPct val="20000"/>
                        </a:spcBef>
                        <a:buClr>
                          <a:schemeClr val="tx1"/>
                        </a:buClr>
                        <a:buFont typeface="Wingdings" panose="05000000000000000000" pitchFamily="2" charset="2"/>
                        <a:defRPr sz="2000">
                          <a:solidFill>
                            <a:schemeClr val="tx1"/>
                          </a:solidFill>
                          <a:latin typeface="Arial" panose="020B0604020202020204" pitchFamily="34" charset="0"/>
                          <a:ea typeface="微软雅黑" panose="020B0503020204020204" pitchFamily="34" charset="-122"/>
                        </a:defRPr>
                      </a:lvl3pPr>
                      <a:lvl4pPr marL="1600200" indent="-228600" algn="l" eaLnBrk="0" hangingPunct="0">
                        <a:spcBef>
                          <a:spcPct val="20000"/>
                        </a:spcBef>
                        <a:buClr>
                          <a:schemeClr val="tx1"/>
                        </a:buClr>
                        <a:buFont typeface="Wingdings" panose="05000000000000000000" pitchFamily="2" charset="2"/>
                        <a:defRPr sz="1400">
                          <a:solidFill>
                            <a:schemeClr val="tx1"/>
                          </a:solidFill>
                          <a:latin typeface="Arial" panose="020B0604020202020204" pitchFamily="34" charset="0"/>
                          <a:ea typeface="微软雅黑" panose="020B0503020204020204" pitchFamily="34" charset="-122"/>
                        </a:defRPr>
                      </a:lvl4pPr>
                      <a:lvl5pPr marL="2057400" indent="-228600" algn="l" eaLnBrk="0" hangingPunct="0">
                        <a:spcBef>
                          <a:spcPct val="20000"/>
                        </a:spcBef>
                        <a:defRPr sz="1200">
                          <a:solidFill>
                            <a:schemeClr val="tx1"/>
                          </a:solidFill>
                          <a:latin typeface="宋体" panose="02010600030101010101" pitchFamily="2" charset="-122"/>
                          <a:ea typeface="宋体" panose="02010600030101010101" pitchFamily="2" charset="-122"/>
                        </a:defRPr>
                      </a:lvl5pPr>
                      <a:lvl6pPr marL="25146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6pPr>
                      <a:lvl7pPr marL="29718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7pPr>
                      <a:lvl8pPr marL="34290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8pPr>
                      <a:lvl9pPr marL="3886200" indent="-228600" eaLnBrk="0" fontAlgn="base" hangingPunct="0">
                        <a:spcBef>
                          <a:spcPct val="20000"/>
                        </a:spcBef>
                        <a:spcAft>
                          <a:spcPct val="0"/>
                        </a:spcAft>
                        <a:defRPr sz="1200">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M</a:t>
                      </a:r>
                      <a:endParaRPr kumimoji="0" lang="en-US" altLang="zh-CN" sz="28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273429" name="Line 21"/>
          <p:cNvSpPr/>
          <p:nvPr/>
        </p:nvSpPr>
        <p:spPr>
          <a:xfrm flipV="1">
            <a:off x="1533525" y="1235075"/>
            <a:ext cx="0" cy="4343400"/>
          </a:xfrm>
          <a:prstGeom prst="line">
            <a:avLst/>
          </a:prstGeom>
          <a:ln w="28575" cap="flat" cmpd="sng">
            <a:solidFill>
              <a:schemeClr val="tx1"/>
            </a:solidFill>
            <a:prstDash val="solid"/>
            <a:headEnd type="none" w="med" len="med"/>
            <a:tailEnd type="triangle" w="med" len="med"/>
          </a:ln>
        </p:spPr>
      </p:sp>
      <p:sp>
        <p:nvSpPr>
          <p:cNvPr id="273430" name="Line 22"/>
          <p:cNvSpPr/>
          <p:nvPr/>
        </p:nvSpPr>
        <p:spPr>
          <a:xfrm>
            <a:off x="1524000" y="5578475"/>
            <a:ext cx="6705600" cy="0"/>
          </a:xfrm>
          <a:prstGeom prst="line">
            <a:avLst/>
          </a:prstGeom>
          <a:ln w="28575" cap="flat" cmpd="sng">
            <a:solidFill>
              <a:schemeClr val="tx1"/>
            </a:solidFill>
            <a:prstDash val="solid"/>
            <a:headEnd type="none" w="med" len="med"/>
            <a:tailEnd type="triangle" w="med" len="med"/>
          </a:ln>
        </p:spPr>
      </p:sp>
      <p:sp>
        <p:nvSpPr>
          <p:cNvPr id="273431" name="Text Box 23"/>
          <p:cNvSpPr txBox="1"/>
          <p:nvPr/>
        </p:nvSpPr>
        <p:spPr>
          <a:xfrm>
            <a:off x="7848600" y="5654675"/>
            <a:ext cx="1143000" cy="36671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800" b="0" dirty="0">
                <a:latin typeface="黑体" panose="02010609060101010101" pitchFamily="49" charset="-122"/>
                <a:ea typeface="黑体" panose="02010609060101010101" pitchFamily="49" charset="-122"/>
              </a:rPr>
              <a:t>概率</a:t>
            </a:r>
            <a:r>
              <a:rPr lang="en-US" altLang="zh-CN" sz="1800" b="0" dirty="0">
                <a:latin typeface="黑体" panose="02010609060101010101" pitchFamily="49" charset="-122"/>
                <a:ea typeface="黑体" panose="02010609060101010101" pitchFamily="49" charset="-122"/>
              </a:rPr>
              <a:t>P</a:t>
            </a:r>
            <a:endParaRPr lang="en-US" altLang="zh-CN" sz="1800" b="0" dirty="0">
              <a:latin typeface="黑体" panose="02010609060101010101" pitchFamily="49" charset="-122"/>
              <a:ea typeface="黑体" panose="02010609060101010101" pitchFamily="49" charset="-122"/>
            </a:endParaRPr>
          </a:p>
        </p:txBody>
      </p:sp>
      <p:sp>
        <p:nvSpPr>
          <p:cNvPr id="273432" name="Text Box 24"/>
          <p:cNvSpPr txBox="1"/>
          <p:nvPr/>
        </p:nvSpPr>
        <p:spPr>
          <a:xfrm>
            <a:off x="152400" y="1187450"/>
            <a:ext cx="1447800" cy="779463"/>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黑体" panose="02010609060101010101" pitchFamily="49" charset="-122"/>
                <a:ea typeface="黑体" panose="02010609060101010101" pitchFamily="49" charset="-122"/>
              </a:rPr>
              <a:t>得失量</a:t>
            </a:r>
            <a:r>
              <a:rPr lang="en-US" altLang="zh-CN" sz="1800" b="0" dirty="0">
                <a:latin typeface="黑体" panose="02010609060101010101" pitchFamily="49" charset="-122"/>
                <a:ea typeface="黑体" panose="02010609060101010101" pitchFamily="49" charset="-122"/>
              </a:rPr>
              <a:t>A</a:t>
            </a:r>
            <a:endParaRPr lang="en-US" altLang="zh-CN" sz="1800" b="0" dirty="0">
              <a:latin typeface="黑体" panose="02010609060101010101" pitchFamily="49" charset="-122"/>
              <a:ea typeface="黑体" panose="02010609060101010101" pitchFamily="49" charset="-122"/>
            </a:endParaRPr>
          </a:p>
          <a:p>
            <a:pPr marL="0" lvl="0" indent="0" algn="ctr" eaLnBrk="1" hangingPunct="1">
              <a:lnSpc>
                <a:spcPct val="100000"/>
              </a:lnSpc>
              <a:spcBef>
                <a:spcPct val="50000"/>
              </a:spcBef>
              <a:buClrTx/>
              <a:buFontTx/>
              <a:buNone/>
            </a:pPr>
            <a:r>
              <a:rPr lang="en-US" altLang="zh-CN" sz="1800" b="0" dirty="0">
                <a:latin typeface="黑体" panose="02010609060101010101" pitchFamily="49" charset="-122"/>
                <a:ea typeface="黑体" panose="02010609060101010101" pitchFamily="49" charset="-122"/>
              </a:rPr>
              <a:t>(</a:t>
            </a:r>
            <a:r>
              <a:rPr lang="zh-CN" altLang="en-US" sz="1800" b="0" dirty="0">
                <a:latin typeface="黑体" panose="02010609060101010101" pitchFamily="49" charset="-122"/>
                <a:ea typeface="黑体" panose="02010609060101010101" pitchFamily="49" charset="-122"/>
              </a:rPr>
              <a:t>影响程度）</a:t>
            </a:r>
            <a:endParaRPr lang="zh-CN" altLang="en-US" sz="1800" b="0" dirty="0">
              <a:latin typeface="黑体" panose="02010609060101010101" pitchFamily="49" charset="-122"/>
              <a:ea typeface="黑体" panose="02010609060101010101" pitchFamily="49" charset="-122"/>
            </a:endParaRPr>
          </a:p>
        </p:txBody>
      </p:sp>
      <p:sp>
        <p:nvSpPr>
          <p:cNvPr id="273433" name="Text Box 25"/>
          <p:cNvSpPr txBox="1"/>
          <p:nvPr/>
        </p:nvSpPr>
        <p:spPr>
          <a:xfrm>
            <a:off x="1066800" y="1768475"/>
            <a:ext cx="381000" cy="3810000"/>
          </a:xfrm>
          <a:prstGeom prst="rect">
            <a:avLst/>
          </a:prstGeom>
          <a:noFill/>
          <a:ln w="1905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endParaRPr lang="en-US" altLang="zh-CN" sz="2000" b="0" dirty="0">
              <a:ea typeface="楷体_GB2312" pitchFamily="49" charset="-122"/>
            </a:endParaRPr>
          </a:p>
          <a:p>
            <a:pPr marL="0" lvl="0" indent="0" algn="ctr" eaLnBrk="1" hangingPunct="1">
              <a:lnSpc>
                <a:spcPct val="100000"/>
              </a:lnSpc>
              <a:spcBef>
                <a:spcPct val="50000"/>
              </a:spcBef>
              <a:buClrTx/>
              <a:buFontTx/>
              <a:buNone/>
            </a:pPr>
            <a:endParaRPr lang="en-US" altLang="zh-CN" sz="2000" b="0" dirty="0">
              <a:ea typeface="楷体_GB2312" pitchFamily="49" charset="-122"/>
            </a:endParaRPr>
          </a:p>
          <a:p>
            <a:pPr marL="0" lvl="0" indent="0" algn="ctr" eaLnBrk="1" hangingPunct="1">
              <a:lnSpc>
                <a:spcPct val="100000"/>
              </a:lnSpc>
              <a:spcBef>
                <a:spcPct val="50000"/>
              </a:spcBef>
              <a:buClrTx/>
              <a:buFontTx/>
              <a:buNone/>
            </a:pPr>
            <a:r>
              <a:rPr lang="zh-CN" altLang="en-US" sz="2000" b="0" dirty="0">
                <a:ea typeface="楷体_GB2312" pitchFamily="49" charset="-122"/>
              </a:rPr>
              <a:t>高</a:t>
            </a:r>
            <a:endParaRPr lang="zh-CN" altLang="en-US" sz="2000" b="0" dirty="0">
              <a:ea typeface="楷体_GB2312" pitchFamily="49" charset="-122"/>
            </a:endParaRPr>
          </a:p>
          <a:p>
            <a:pPr marL="0" lvl="0" indent="0" algn="ctr" eaLnBrk="1" hangingPunct="1">
              <a:lnSpc>
                <a:spcPct val="100000"/>
              </a:lnSpc>
              <a:spcBef>
                <a:spcPct val="50000"/>
              </a:spcBef>
              <a:buClrTx/>
              <a:buFontTx/>
              <a:buNone/>
            </a:pPr>
            <a:endParaRPr lang="zh-CN" altLang="en-US" sz="2000" b="0" dirty="0">
              <a:ea typeface="楷体_GB2312" pitchFamily="49" charset="-122"/>
            </a:endParaRPr>
          </a:p>
          <a:p>
            <a:pPr marL="0" lvl="0" indent="0" algn="ctr" eaLnBrk="1" hangingPunct="1">
              <a:lnSpc>
                <a:spcPct val="100000"/>
              </a:lnSpc>
              <a:spcBef>
                <a:spcPct val="50000"/>
              </a:spcBef>
              <a:buClrTx/>
              <a:buFontTx/>
              <a:buNone/>
            </a:pPr>
            <a:endParaRPr lang="zh-CN" altLang="en-US" sz="2000" b="0" dirty="0">
              <a:ea typeface="楷体_GB2312" pitchFamily="49" charset="-122"/>
            </a:endParaRPr>
          </a:p>
          <a:p>
            <a:pPr marL="0" lvl="0" indent="0" algn="ctr" eaLnBrk="1" hangingPunct="1">
              <a:lnSpc>
                <a:spcPct val="100000"/>
              </a:lnSpc>
              <a:spcBef>
                <a:spcPct val="50000"/>
              </a:spcBef>
              <a:buClrTx/>
              <a:buFontTx/>
              <a:buNone/>
            </a:pPr>
            <a:r>
              <a:rPr lang="zh-CN" altLang="en-US" sz="2000" b="0" dirty="0">
                <a:ea typeface="楷体_GB2312" pitchFamily="49" charset="-122"/>
              </a:rPr>
              <a:t>中</a:t>
            </a:r>
            <a:endParaRPr lang="zh-CN" altLang="en-US" sz="2000" b="0" dirty="0">
              <a:ea typeface="楷体_GB2312" pitchFamily="49" charset="-122"/>
            </a:endParaRPr>
          </a:p>
          <a:p>
            <a:pPr marL="0" lvl="0" indent="0" algn="ctr" eaLnBrk="1" hangingPunct="1">
              <a:lnSpc>
                <a:spcPct val="100000"/>
              </a:lnSpc>
              <a:spcBef>
                <a:spcPct val="50000"/>
              </a:spcBef>
              <a:buClrTx/>
              <a:buFontTx/>
              <a:buNone/>
            </a:pPr>
            <a:endParaRPr lang="zh-CN" altLang="en-US" sz="2000" b="0" dirty="0">
              <a:ea typeface="楷体_GB2312" pitchFamily="49" charset="-122"/>
            </a:endParaRPr>
          </a:p>
          <a:p>
            <a:pPr marL="0" lvl="0" indent="0" algn="ctr" eaLnBrk="1" hangingPunct="1">
              <a:lnSpc>
                <a:spcPct val="100000"/>
              </a:lnSpc>
              <a:spcBef>
                <a:spcPct val="50000"/>
              </a:spcBef>
              <a:buClrTx/>
              <a:buFontTx/>
              <a:buNone/>
            </a:pPr>
            <a:endParaRPr lang="zh-CN" altLang="en-US" sz="2000" b="0" dirty="0">
              <a:ea typeface="楷体_GB2312" pitchFamily="49" charset="-122"/>
            </a:endParaRPr>
          </a:p>
          <a:p>
            <a:pPr marL="0" lvl="0" indent="0" algn="ctr" eaLnBrk="1" hangingPunct="1">
              <a:lnSpc>
                <a:spcPct val="100000"/>
              </a:lnSpc>
              <a:spcBef>
                <a:spcPct val="50000"/>
              </a:spcBef>
              <a:buClrTx/>
              <a:buFontTx/>
              <a:buNone/>
            </a:pPr>
            <a:r>
              <a:rPr lang="zh-CN" altLang="en-US" sz="2000" b="0" dirty="0">
                <a:ea typeface="楷体_GB2312" pitchFamily="49" charset="-122"/>
              </a:rPr>
              <a:t>低</a:t>
            </a:r>
            <a:endParaRPr lang="zh-CN" altLang="en-US" sz="2000" b="0" dirty="0">
              <a:ea typeface="楷体_GB2312" pitchFamily="49" charset="-122"/>
            </a:endParaRPr>
          </a:p>
        </p:txBody>
      </p:sp>
      <p:sp>
        <p:nvSpPr>
          <p:cNvPr id="273434" name="Text Box 26"/>
          <p:cNvSpPr txBox="1"/>
          <p:nvPr/>
        </p:nvSpPr>
        <p:spPr>
          <a:xfrm>
            <a:off x="1524000" y="5668963"/>
            <a:ext cx="6096000" cy="304800"/>
          </a:xfrm>
          <a:prstGeom prst="rect">
            <a:avLst/>
          </a:prstGeom>
          <a:noFill/>
          <a:ln w="1905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ea typeface="楷体_GB2312" pitchFamily="49" charset="-122"/>
              </a:rPr>
              <a:t>低		中		高</a:t>
            </a:r>
            <a:endParaRPr lang="zh-CN" altLang="en-US" sz="2000" b="0" dirty="0">
              <a:ea typeface="楷体_GB2312" pitchFamily="49"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风险响应计划</a:t>
            </a:r>
            <a:endParaRPr lang="zh-CN" altLang="en-US" sz="2800" dirty="0">
              <a:latin typeface="黑体" panose="02010609060101010101" pitchFamily="49" charset="-122"/>
            </a:endParaRPr>
          </a:p>
        </p:txBody>
      </p:sp>
      <p:grpSp>
        <p:nvGrpSpPr>
          <p:cNvPr id="275459" name="Group 3"/>
          <p:cNvGrpSpPr/>
          <p:nvPr/>
        </p:nvGrpSpPr>
        <p:grpSpPr>
          <a:xfrm>
            <a:off x="900113" y="1125538"/>
            <a:ext cx="7620000" cy="890587"/>
            <a:chOff x="576" y="558"/>
            <a:chExt cx="4704" cy="561"/>
          </a:xfrm>
        </p:grpSpPr>
        <p:sp>
          <p:nvSpPr>
            <p:cNvPr id="275461" name="Text Box 4"/>
            <p:cNvSpPr txBox="1"/>
            <p:nvPr/>
          </p:nvSpPr>
          <p:spPr>
            <a:xfrm>
              <a:off x="624" y="599"/>
              <a:ext cx="4656" cy="520"/>
            </a:xfrm>
            <a:prstGeom prst="rect">
              <a:avLst/>
            </a:prstGeom>
            <a:solidFill>
              <a:srgbClr val="969696"/>
            </a:solidFill>
            <a:ln w="1905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buClr>
                  <a:srgbClr val="FF6600"/>
                </a:buClr>
                <a:buSzPct val="90000"/>
                <a:buNone/>
              </a:pPr>
              <a:endParaRPr lang="zh-CN" altLang="zh-CN" sz="1600" b="0" dirty="0">
                <a:ea typeface="楷体_GB2312" pitchFamily="49" charset="-122"/>
              </a:endParaRPr>
            </a:p>
          </p:txBody>
        </p:sp>
        <p:sp>
          <p:nvSpPr>
            <p:cNvPr id="275462" name="Text Box 5"/>
            <p:cNvSpPr txBox="1"/>
            <p:nvPr/>
          </p:nvSpPr>
          <p:spPr>
            <a:xfrm>
              <a:off x="576" y="558"/>
              <a:ext cx="4656" cy="520"/>
            </a:xfrm>
            <a:prstGeom prst="rect">
              <a:avLst/>
            </a:prstGeom>
            <a:solidFill>
              <a:srgbClr val="FFFF66"/>
            </a:solidFill>
            <a:ln w="19050" cap="flat" cmpd="sng">
              <a:solidFill>
                <a:srgbClr val="FFCC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571500" lvl="0" indent="0" eaLnBrk="1" hangingPunct="1">
                <a:lnSpc>
                  <a:spcPct val="130000"/>
                </a:lnSpc>
                <a:buClr>
                  <a:srgbClr val="FF6600"/>
                </a:buClr>
                <a:buSzPct val="90000"/>
                <a:buNone/>
              </a:pPr>
              <a:r>
                <a:rPr lang="zh-CN" altLang="en-US" sz="1600" b="0" dirty="0">
                  <a:ea typeface="楷体_GB2312" pitchFamily="49" charset="-122"/>
                </a:rPr>
                <a:t>制定风险响应的措施和实施步骤。按照风险的优先级，制定相应的措施，包括风险规避、转移、缓解、接受。</a:t>
              </a:r>
              <a:endParaRPr lang="zh-CN" altLang="en-US" sz="1600" b="0" dirty="0">
                <a:ea typeface="楷体_GB2312" pitchFamily="49" charset="-122"/>
              </a:endParaRPr>
            </a:p>
          </p:txBody>
        </p:sp>
        <p:grpSp>
          <p:nvGrpSpPr>
            <p:cNvPr id="275463" name="Group 6"/>
            <p:cNvGrpSpPr/>
            <p:nvPr/>
          </p:nvGrpSpPr>
          <p:grpSpPr>
            <a:xfrm>
              <a:off x="621" y="678"/>
              <a:ext cx="340" cy="288"/>
              <a:chOff x="620" y="624"/>
              <a:chExt cx="388" cy="385"/>
            </a:xfrm>
          </p:grpSpPr>
          <p:sp>
            <p:nvSpPr>
              <p:cNvPr id="275464" name="Freeform 7"/>
              <p:cNvSpPr/>
              <p:nvPr/>
            </p:nvSpPr>
            <p:spPr>
              <a:xfrm>
                <a:off x="620" y="624"/>
                <a:ext cx="388" cy="385"/>
              </a:xfrm>
              <a:custGeom>
                <a:avLst/>
                <a:gdLst>
                  <a:gd name="txL" fmla="*/ 0 w 388"/>
                  <a:gd name="txT" fmla="*/ 0 h 385"/>
                  <a:gd name="txR" fmla="*/ 388 w 388"/>
                  <a:gd name="txB" fmla="*/ 385 h 385"/>
                </a:gdLst>
                <a:ahLst/>
                <a:cxnLst>
                  <a:cxn ang="0">
                    <a:pos x="149" y="0"/>
                  </a:cxn>
                  <a:cxn ang="0">
                    <a:pos x="141" y="163"/>
                  </a:cxn>
                  <a:cxn ang="0">
                    <a:pos x="0" y="240"/>
                  </a:cxn>
                  <a:cxn ang="0">
                    <a:pos x="132" y="257"/>
                  </a:cxn>
                  <a:cxn ang="0">
                    <a:pos x="143" y="385"/>
                  </a:cxn>
                  <a:cxn ang="0">
                    <a:pos x="214" y="283"/>
                  </a:cxn>
                  <a:cxn ang="0">
                    <a:pos x="341" y="347"/>
                  </a:cxn>
                  <a:cxn ang="0">
                    <a:pos x="273" y="218"/>
                  </a:cxn>
                  <a:cxn ang="0">
                    <a:pos x="388" y="144"/>
                  </a:cxn>
                  <a:cxn ang="0">
                    <a:pos x="231" y="135"/>
                  </a:cxn>
                  <a:cxn ang="0">
                    <a:pos x="149" y="0"/>
                  </a:cxn>
                </a:cxnLst>
                <a:rect l="txL" t="txT" r="txR" b="txB"/>
                <a:pathLst>
                  <a:path w="388" h="385">
                    <a:moveTo>
                      <a:pt x="149" y="0"/>
                    </a:moveTo>
                    <a:lnTo>
                      <a:pt x="141" y="163"/>
                    </a:lnTo>
                    <a:lnTo>
                      <a:pt x="0" y="240"/>
                    </a:lnTo>
                    <a:lnTo>
                      <a:pt x="132" y="257"/>
                    </a:lnTo>
                    <a:lnTo>
                      <a:pt x="143" y="385"/>
                    </a:lnTo>
                    <a:lnTo>
                      <a:pt x="214" y="283"/>
                    </a:lnTo>
                    <a:lnTo>
                      <a:pt x="341" y="347"/>
                    </a:lnTo>
                    <a:lnTo>
                      <a:pt x="273" y="218"/>
                    </a:lnTo>
                    <a:lnTo>
                      <a:pt x="388" y="144"/>
                    </a:lnTo>
                    <a:lnTo>
                      <a:pt x="231" y="135"/>
                    </a:lnTo>
                    <a:lnTo>
                      <a:pt x="149" y="0"/>
                    </a:lnTo>
                    <a:close/>
                  </a:path>
                </a:pathLst>
              </a:custGeom>
              <a:solidFill>
                <a:srgbClr val="000000">
                  <a:alpha val="100000"/>
                </a:srgbClr>
              </a:solidFill>
              <a:ln w="9525">
                <a:noFill/>
              </a:ln>
            </p:spPr>
            <p:txBody>
              <a:bodyPr/>
              <a:p>
                <a:endParaRPr lang="zh-CN" altLang="en-US"/>
              </a:p>
            </p:txBody>
          </p:sp>
          <p:sp>
            <p:nvSpPr>
              <p:cNvPr id="275465" name="Freeform 8"/>
              <p:cNvSpPr/>
              <p:nvPr/>
            </p:nvSpPr>
            <p:spPr>
              <a:xfrm>
                <a:off x="670" y="672"/>
                <a:ext cx="281" cy="281"/>
              </a:xfrm>
              <a:custGeom>
                <a:avLst/>
                <a:gdLst>
                  <a:gd name="txL" fmla="*/ 0 w 281"/>
                  <a:gd name="txT" fmla="*/ 0 h 281"/>
                  <a:gd name="txR" fmla="*/ 281 w 281"/>
                  <a:gd name="txB" fmla="*/ 281 h 281"/>
                </a:gdLst>
                <a:ahLst/>
                <a:cxnLst>
                  <a:cxn ang="0">
                    <a:pos x="108" y="0"/>
                  </a:cxn>
                  <a:cxn ang="0">
                    <a:pos x="102" y="119"/>
                  </a:cxn>
                  <a:cxn ang="0">
                    <a:pos x="0" y="176"/>
                  </a:cxn>
                  <a:cxn ang="0">
                    <a:pos x="96" y="188"/>
                  </a:cxn>
                  <a:cxn ang="0">
                    <a:pos x="103" y="281"/>
                  </a:cxn>
                  <a:cxn ang="0">
                    <a:pos x="155" y="207"/>
                  </a:cxn>
                  <a:cxn ang="0">
                    <a:pos x="248" y="253"/>
                  </a:cxn>
                  <a:cxn ang="0">
                    <a:pos x="199" y="160"/>
                  </a:cxn>
                  <a:cxn ang="0">
                    <a:pos x="281" y="105"/>
                  </a:cxn>
                  <a:cxn ang="0">
                    <a:pos x="168" y="99"/>
                  </a:cxn>
                  <a:cxn ang="0">
                    <a:pos x="108" y="0"/>
                  </a:cxn>
                </a:cxnLst>
                <a:rect l="txL" t="txT" r="txR" b="txB"/>
                <a:pathLst>
                  <a:path w="281" h="281">
                    <a:moveTo>
                      <a:pt x="108" y="0"/>
                    </a:moveTo>
                    <a:lnTo>
                      <a:pt x="102" y="119"/>
                    </a:lnTo>
                    <a:lnTo>
                      <a:pt x="0" y="176"/>
                    </a:lnTo>
                    <a:lnTo>
                      <a:pt x="96" y="188"/>
                    </a:lnTo>
                    <a:lnTo>
                      <a:pt x="103" y="281"/>
                    </a:lnTo>
                    <a:lnTo>
                      <a:pt x="155" y="207"/>
                    </a:lnTo>
                    <a:lnTo>
                      <a:pt x="248" y="253"/>
                    </a:lnTo>
                    <a:lnTo>
                      <a:pt x="199" y="160"/>
                    </a:lnTo>
                    <a:lnTo>
                      <a:pt x="281" y="105"/>
                    </a:lnTo>
                    <a:lnTo>
                      <a:pt x="168" y="99"/>
                    </a:lnTo>
                    <a:lnTo>
                      <a:pt x="108" y="0"/>
                    </a:lnTo>
                    <a:close/>
                  </a:path>
                </a:pathLst>
              </a:custGeom>
              <a:solidFill>
                <a:srgbClr val="FF1919">
                  <a:alpha val="100000"/>
                </a:srgbClr>
              </a:solidFill>
              <a:ln w="9525">
                <a:noFill/>
              </a:ln>
            </p:spPr>
            <p:txBody>
              <a:bodyPr/>
              <a:p>
                <a:endParaRPr lang="zh-CN" altLang="en-US"/>
              </a:p>
            </p:txBody>
          </p:sp>
        </p:grpSp>
      </p:grpSp>
      <p:sp>
        <p:nvSpPr>
          <p:cNvPr id="275460" name="Rectangle 9"/>
          <p:cNvSpPr>
            <a:spLocks noGrp="1"/>
          </p:cNvSpPr>
          <p:nvPr>
            <p:ph idx="1"/>
          </p:nvPr>
        </p:nvSpPr>
        <p:spPr>
          <a:xfrm>
            <a:off x="0" y="1962150"/>
            <a:ext cx="9144000" cy="4770438"/>
          </a:xfrm>
        </p:spPr>
        <p:txBody>
          <a:bodyPr vert="horz" wrap="square" lIns="91440" tIns="45720" rIns="91440" bIns="45720" anchor="t" anchorCtr="0"/>
          <a:p>
            <a:pPr eaLnBrk="1" hangingPunct="1"/>
            <a:r>
              <a:rPr lang="zh-CN" altLang="en-US" sz="2800" dirty="0"/>
              <a:t>风险应对策略</a:t>
            </a:r>
            <a:endParaRPr lang="zh-CN" altLang="en-US" sz="2800" dirty="0"/>
          </a:p>
          <a:p>
            <a:pPr lvl="1" eaLnBrk="1" hangingPunct="1"/>
            <a:r>
              <a:rPr lang="zh-CN" altLang="en-US" sz="2400" dirty="0">
                <a:ea typeface="宋体" panose="02010600030101010101" pitchFamily="2" charset="-122"/>
              </a:rPr>
              <a:t>规避</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转移</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缓解</a:t>
            </a:r>
            <a:endParaRPr lang="zh-CN" altLang="en-US" sz="2400" dirty="0">
              <a:ea typeface="宋体" panose="02010600030101010101" pitchFamily="2" charset="-122"/>
            </a:endParaRPr>
          </a:p>
          <a:p>
            <a:pPr lvl="1" eaLnBrk="1" hangingPunct="1"/>
            <a:r>
              <a:rPr lang="zh-CN" altLang="en-US" sz="2400" dirty="0">
                <a:ea typeface="宋体" panose="02010600030101010101" pitchFamily="2" charset="-122"/>
              </a:rPr>
              <a:t>接受</a:t>
            </a:r>
            <a:endParaRPr lang="zh-CN" altLang="en-US" sz="2400" dirty="0">
              <a:ea typeface="宋体"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风险控制</a:t>
            </a:r>
            <a:r>
              <a:rPr lang="en-US" altLang="zh-CN" sz="2800" dirty="0">
                <a:latin typeface="黑体" panose="02010609060101010101" pitchFamily="49" charset="-122"/>
              </a:rPr>
              <a:t>/</a:t>
            </a:r>
            <a:r>
              <a:rPr lang="zh-CN" altLang="en-US" sz="2800" dirty="0">
                <a:latin typeface="黑体" panose="02010609060101010101" pitchFamily="49" charset="-122"/>
              </a:rPr>
              <a:t>监控</a:t>
            </a:r>
            <a:endParaRPr lang="zh-CN" altLang="en-US" sz="2800" dirty="0">
              <a:latin typeface="黑体" panose="02010609060101010101" pitchFamily="49" charset="-122"/>
            </a:endParaRPr>
          </a:p>
        </p:txBody>
      </p:sp>
      <p:sp>
        <p:nvSpPr>
          <p:cNvPr id="277507" name="Rectangle 3"/>
          <p:cNvSpPr>
            <a:spLocks noGrp="1"/>
          </p:cNvSpPr>
          <p:nvPr>
            <p:ph idx="1"/>
          </p:nvPr>
        </p:nvSpPr>
        <p:spPr>
          <a:xfrm>
            <a:off x="0" y="2085975"/>
            <a:ext cx="9144000" cy="4772025"/>
          </a:xfrm>
        </p:spPr>
        <p:txBody>
          <a:bodyPr vert="horz" wrap="square" lIns="91440" tIns="45720" rIns="91440" bIns="45720" anchor="t" anchorCtr="0"/>
          <a:p>
            <a:pPr eaLnBrk="1" hangingPunct="1"/>
            <a:r>
              <a:rPr lang="zh-CN" altLang="en-US" sz="2800" dirty="0"/>
              <a:t>风险控制</a:t>
            </a:r>
            <a:r>
              <a:rPr lang="zh-CN" altLang="en-US" sz="2800" dirty="0">
                <a:latin typeface="宋体" panose="02010600030101010101" pitchFamily="2" charset="-122"/>
                <a:ea typeface="宋体" panose="02010600030101010101" pitchFamily="2" charset="-122"/>
              </a:rPr>
              <a:t>（</a:t>
            </a:r>
            <a:r>
              <a:rPr lang="en-US" altLang="zh-CN" sz="2800" dirty="0">
                <a:latin typeface="宋体" panose="02010600030101010101" pitchFamily="2" charset="-122"/>
                <a:ea typeface="宋体" panose="02010600030101010101" pitchFamily="2" charset="-122"/>
              </a:rPr>
              <a:t>Risk Control</a:t>
            </a:r>
            <a:r>
              <a:rPr lang="zh-CN" altLang="en-US" sz="2800" dirty="0">
                <a:latin typeface="宋体" panose="02010600030101010101" pitchFamily="2" charset="-122"/>
                <a:ea typeface="宋体" panose="02010600030101010101" pitchFamily="2" charset="-122"/>
              </a:rPr>
              <a:t>）：就是对风险管理和响应计划进行监控并确保顺利实施的过程。</a:t>
            </a:r>
            <a:endParaRPr lang="zh-CN" altLang="en-US" sz="2800" dirty="0">
              <a:latin typeface="宋体" panose="02010600030101010101" pitchFamily="2" charset="-122"/>
              <a:ea typeface="宋体" panose="02010600030101010101" pitchFamily="2" charset="-122"/>
            </a:endParaRPr>
          </a:p>
          <a:p>
            <a:pPr lvl="1" eaLnBrk="1" hangingPunct="1"/>
            <a:r>
              <a:rPr lang="zh-CN" altLang="en-US" sz="2400" dirty="0">
                <a:latin typeface="宋体" panose="02010600030101010101" pitchFamily="2" charset="-122"/>
                <a:ea typeface="宋体" panose="02010600030101010101" pitchFamily="2" charset="-122"/>
              </a:rPr>
              <a:t>这是一个在产品生命周期内持续进行的活动，所以在风险控制过程中，必须注意识别新风险。</a:t>
            </a:r>
            <a:endParaRPr lang="zh-CN" altLang="en-US" sz="2400" dirty="0">
              <a:latin typeface="宋体" panose="02010600030101010101" pitchFamily="2" charset="-122"/>
              <a:ea typeface="宋体" panose="02010600030101010101" pitchFamily="2" charset="-122"/>
            </a:endParaRPr>
          </a:p>
          <a:p>
            <a:pPr eaLnBrk="1" hangingPunct="1"/>
            <a:endParaRPr lang="zh-CN" altLang="en-US" sz="2800" dirty="0">
              <a:latin typeface="宋体" panose="02010600030101010101" pitchFamily="2" charset="-122"/>
              <a:ea typeface="宋体" panose="02010600030101010101" pitchFamily="2" charset="-122"/>
            </a:endParaRPr>
          </a:p>
          <a:p>
            <a:pPr eaLnBrk="1" hangingPunct="1"/>
            <a:endParaRPr lang="en-US" altLang="zh-CN" sz="2800" dirty="0">
              <a:latin typeface="宋体" panose="02010600030101010101" pitchFamily="2" charset="-122"/>
              <a:ea typeface="宋体" panose="02010600030101010101" pitchFamily="2" charset="-122"/>
            </a:endParaRPr>
          </a:p>
        </p:txBody>
      </p:sp>
      <p:grpSp>
        <p:nvGrpSpPr>
          <p:cNvPr id="277508" name="Group 4"/>
          <p:cNvGrpSpPr/>
          <p:nvPr/>
        </p:nvGrpSpPr>
        <p:grpSpPr>
          <a:xfrm>
            <a:off x="914400" y="1169988"/>
            <a:ext cx="7620000" cy="890587"/>
            <a:chOff x="576" y="558"/>
            <a:chExt cx="4704" cy="561"/>
          </a:xfrm>
        </p:grpSpPr>
        <p:sp>
          <p:nvSpPr>
            <p:cNvPr id="277509" name="Text Box 5"/>
            <p:cNvSpPr txBox="1"/>
            <p:nvPr/>
          </p:nvSpPr>
          <p:spPr>
            <a:xfrm>
              <a:off x="624" y="599"/>
              <a:ext cx="4656" cy="520"/>
            </a:xfrm>
            <a:prstGeom prst="rect">
              <a:avLst/>
            </a:prstGeom>
            <a:solidFill>
              <a:srgbClr val="969696"/>
            </a:solidFill>
            <a:ln w="19050">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30000"/>
                </a:lnSpc>
                <a:buClr>
                  <a:srgbClr val="FF6600"/>
                </a:buClr>
                <a:buSzPct val="90000"/>
                <a:buNone/>
              </a:pPr>
              <a:endParaRPr lang="zh-CN" altLang="zh-CN" sz="1600" b="0" dirty="0">
                <a:ea typeface="楷体_GB2312" pitchFamily="49" charset="-122"/>
              </a:endParaRPr>
            </a:p>
          </p:txBody>
        </p:sp>
        <p:sp>
          <p:nvSpPr>
            <p:cNvPr id="277510" name="Text Box 6"/>
            <p:cNvSpPr txBox="1"/>
            <p:nvPr/>
          </p:nvSpPr>
          <p:spPr>
            <a:xfrm>
              <a:off x="576" y="558"/>
              <a:ext cx="4656" cy="520"/>
            </a:xfrm>
            <a:prstGeom prst="rect">
              <a:avLst/>
            </a:prstGeom>
            <a:solidFill>
              <a:srgbClr val="FFFF66"/>
            </a:solidFill>
            <a:ln w="19050" cap="flat" cmpd="sng">
              <a:solidFill>
                <a:srgbClr val="FFCC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571500" lvl="0" indent="0" eaLnBrk="1" hangingPunct="1">
                <a:lnSpc>
                  <a:spcPct val="130000"/>
                </a:lnSpc>
                <a:buClr>
                  <a:srgbClr val="FF6600"/>
                </a:buClr>
                <a:buSzPct val="90000"/>
                <a:buNone/>
              </a:pPr>
              <a:r>
                <a:rPr lang="zh-CN" altLang="en-US" sz="1600" b="0" dirty="0">
                  <a:ea typeface="楷体_GB2312" pitchFamily="49" charset="-122"/>
                </a:rPr>
                <a:t>监督、检查风险事件的发生情况以及风险措施的落实情况。通过对风险事件及其来源的控制和对风险落实情况的监督，确保风险措施有效。</a:t>
              </a:r>
              <a:endParaRPr lang="zh-CN" altLang="en-US" sz="1600" b="0" dirty="0">
                <a:ea typeface="楷体_GB2312" pitchFamily="49" charset="-122"/>
              </a:endParaRPr>
            </a:p>
          </p:txBody>
        </p:sp>
        <p:grpSp>
          <p:nvGrpSpPr>
            <p:cNvPr id="277511" name="Group 7"/>
            <p:cNvGrpSpPr/>
            <p:nvPr/>
          </p:nvGrpSpPr>
          <p:grpSpPr>
            <a:xfrm>
              <a:off x="621" y="678"/>
              <a:ext cx="340" cy="288"/>
              <a:chOff x="620" y="624"/>
              <a:chExt cx="388" cy="385"/>
            </a:xfrm>
          </p:grpSpPr>
          <p:sp>
            <p:nvSpPr>
              <p:cNvPr id="277512" name="Freeform 8"/>
              <p:cNvSpPr/>
              <p:nvPr/>
            </p:nvSpPr>
            <p:spPr>
              <a:xfrm>
                <a:off x="620" y="624"/>
                <a:ext cx="388" cy="385"/>
              </a:xfrm>
              <a:custGeom>
                <a:avLst/>
                <a:gdLst>
                  <a:gd name="txL" fmla="*/ 0 w 388"/>
                  <a:gd name="txT" fmla="*/ 0 h 385"/>
                  <a:gd name="txR" fmla="*/ 388 w 388"/>
                  <a:gd name="txB" fmla="*/ 385 h 385"/>
                </a:gdLst>
                <a:ahLst/>
                <a:cxnLst>
                  <a:cxn ang="0">
                    <a:pos x="149" y="0"/>
                  </a:cxn>
                  <a:cxn ang="0">
                    <a:pos x="141" y="163"/>
                  </a:cxn>
                  <a:cxn ang="0">
                    <a:pos x="0" y="240"/>
                  </a:cxn>
                  <a:cxn ang="0">
                    <a:pos x="132" y="257"/>
                  </a:cxn>
                  <a:cxn ang="0">
                    <a:pos x="143" y="385"/>
                  </a:cxn>
                  <a:cxn ang="0">
                    <a:pos x="214" y="283"/>
                  </a:cxn>
                  <a:cxn ang="0">
                    <a:pos x="341" y="347"/>
                  </a:cxn>
                  <a:cxn ang="0">
                    <a:pos x="273" y="218"/>
                  </a:cxn>
                  <a:cxn ang="0">
                    <a:pos x="388" y="144"/>
                  </a:cxn>
                  <a:cxn ang="0">
                    <a:pos x="231" y="135"/>
                  </a:cxn>
                  <a:cxn ang="0">
                    <a:pos x="149" y="0"/>
                  </a:cxn>
                </a:cxnLst>
                <a:rect l="txL" t="txT" r="txR" b="txB"/>
                <a:pathLst>
                  <a:path w="388" h="385">
                    <a:moveTo>
                      <a:pt x="149" y="0"/>
                    </a:moveTo>
                    <a:lnTo>
                      <a:pt x="141" y="163"/>
                    </a:lnTo>
                    <a:lnTo>
                      <a:pt x="0" y="240"/>
                    </a:lnTo>
                    <a:lnTo>
                      <a:pt x="132" y="257"/>
                    </a:lnTo>
                    <a:lnTo>
                      <a:pt x="143" y="385"/>
                    </a:lnTo>
                    <a:lnTo>
                      <a:pt x="214" y="283"/>
                    </a:lnTo>
                    <a:lnTo>
                      <a:pt x="341" y="347"/>
                    </a:lnTo>
                    <a:lnTo>
                      <a:pt x="273" y="218"/>
                    </a:lnTo>
                    <a:lnTo>
                      <a:pt x="388" y="144"/>
                    </a:lnTo>
                    <a:lnTo>
                      <a:pt x="231" y="135"/>
                    </a:lnTo>
                    <a:lnTo>
                      <a:pt x="149" y="0"/>
                    </a:lnTo>
                    <a:close/>
                  </a:path>
                </a:pathLst>
              </a:custGeom>
              <a:solidFill>
                <a:srgbClr val="000000">
                  <a:alpha val="100000"/>
                </a:srgbClr>
              </a:solidFill>
              <a:ln w="9525">
                <a:noFill/>
              </a:ln>
            </p:spPr>
            <p:txBody>
              <a:bodyPr/>
              <a:p>
                <a:endParaRPr lang="zh-CN" altLang="en-US"/>
              </a:p>
            </p:txBody>
          </p:sp>
          <p:sp>
            <p:nvSpPr>
              <p:cNvPr id="277513" name="Freeform 9"/>
              <p:cNvSpPr/>
              <p:nvPr/>
            </p:nvSpPr>
            <p:spPr>
              <a:xfrm>
                <a:off x="670" y="672"/>
                <a:ext cx="281" cy="281"/>
              </a:xfrm>
              <a:custGeom>
                <a:avLst/>
                <a:gdLst>
                  <a:gd name="txL" fmla="*/ 0 w 281"/>
                  <a:gd name="txT" fmla="*/ 0 h 281"/>
                  <a:gd name="txR" fmla="*/ 281 w 281"/>
                  <a:gd name="txB" fmla="*/ 281 h 281"/>
                </a:gdLst>
                <a:ahLst/>
                <a:cxnLst>
                  <a:cxn ang="0">
                    <a:pos x="108" y="0"/>
                  </a:cxn>
                  <a:cxn ang="0">
                    <a:pos x="102" y="119"/>
                  </a:cxn>
                  <a:cxn ang="0">
                    <a:pos x="0" y="176"/>
                  </a:cxn>
                  <a:cxn ang="0">
                    <a:pos x="96" y="188"/>
                  </a:cxn>
                  <a:cxn ang="0">
                    <a:pos x="103" y="281"/>
                  </a:cxn>
                  <a:cxn ang="0">
                    <a:pos x="155" y="207"/>
                  </a:cxn>
                  <a:cxn ang="0">
                    <a:pos x="248" y="253"/>
                  </a:cxn>
                  <a:cxn ang="0">
                    <a:pos x="199" y="160"/>
                  </a:cxn>
                  <a:cxn ang="0">
                    <a:pos x="281" y="105"/>
                  </a:cxn>
                  <a:cxn ang="0">
                    <a:pos x="168" y="99"/>
                  </a:cxn>
                  <a:cxn ang="0">
                    <a:pos x="108" y="0"/>
                  </a:cxn>
                </a:cxnLst>
                <a:rect l="txL" t="txT" r="txR" b="txB"/>
                <a:pathLst>
                  <a:path w="281" h="281">
                    <a:moveTo>
                      <a:pt x="108" y="0"/>
                    </a:moveTo>
                    <a:lnTo>
                      <a:pt x="102" y="119"/>
                    </a:lnTo>
                    <a:lnTo>
                      <a:pt x="0" y="176"/>
                    </a:lnTo>
                    <a:lnTo>
                      <a:pt x="96" y="188"/>
                    </a:lnTo>
                    <a:lnTo>
                      <a:pt x="103" y="281"/>
                    </a:lnTo>
                    <a:lnTo>
                      <a:pt x="155" y="207"/>
                    </a:lnTo>
                    <a:lnTo>
                      <a:pt x="248" y="253"/>
                    </a:lnTo>
                    <a:lnTo>
                      <a:pt x="199" y="160"/>
                    </a:lnTo>
                    <a:lnTo>
                      <a:pt x="281" y="105"/>
                    </a:lnTo>
                    <a:lnTo>
                      <a:pt x="168" y="99"/>
                    </a:lnTo>
                    <a:lnTo>
                      <a:pt x="108" y="0"/>
                    </a:lnTo>
                    <a:close/>
                  </a:path>
                </a:pathLst>
              </a:custGeom>
              <a:solidFill>
                <a:srgbClr val="FF1919">
                  <a:alpha val="100000"/>
                </a:srgbClr>
              </a:solidFill>
              <a:ln w="9525">
                <a:noFill/>
              </a:ln>
            </p:spPr>
            <p:txBody>
              <a:bodyPr/>
              <a:p>
                <a:endParaRPr lang="zh-CN" altLang="en-US"/>
              </a:p>
            </p:txBody>
          </p:sp>
        </p:gr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风险管理职责</a:t>
            </a:r>
            <a:endParaRPr lang="zh-CN" altLang="en-US" sz="2800" dirty="0">
              <a:latin typeface="黑体" panose="02010609060101010101" pitchFamily="49" charset="-122"/>
            </a:endParaRPr>
          </a:p>
        </p:txBody>
      </p:sp>
      <p:graphicFrame>
        <p:nvGraphicFramePr>
          <p:cNvPr id="1374243" name="Group 35"/>
          <p:cNvGraphicFramePr>
            <a:graphicFrameLocks noGrp="1"/>
          </p:cNvGraphicFramePr>
          <p:nvPr>
            <p:custDataLst>
              <p:tags r:id="rId1"/>
            </p:custDataLst>
          </p:nvPr>
        </p:nvGraphicFramePr>
        <p:xfrm>
          <a:off x="251460" y="938530"/>
          <a:ext cx="8458835" cy="5335905"/>
        </p:xfrm>
        <a:graphic>
          <a:graphicData uri="http://schemas.openxmlformats.org/drawingml/2006/table">
            <a:tbl>
              <a:tblPr/>
              <a:tblGrid>
                <a:gridCol w="2267585"/>
                <a:gridCol w="6191250"/>
              </a:tblGrid>
              <a:tr h="636270">
                <a:tc rowSpan="6">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LPDT</a:t>
                      </a:r>
                      <a:endPar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（项目经理）</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持续地组织风险识别，分析风险，并制定风险响应计划；</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180">
                <a:tc vMerge="1">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指派风险响应计划的责任人；</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1815">
                <a:tc vMerge="1">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安排项目例会审视风险响应计划，监控风险状态；</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vMerge="1">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当风险响应计划评审通过</a:t>
                      </a: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3</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个工作日内，归档所有风险和更新风险响应计划；</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vMerge="1">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在每个</a:t>
                      </a: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DCP</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向</a:t>
                      </a: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IPMT</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报告项目风险状态</a:t>
                      </a: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endPar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720">
                <a:tc vMerge="1">
                  <a:tcPr/>
                </a:tc>
                <a:tc>
                  <a:txBody>
                    <a:bodyPr/>
                    <a:lstStyle/>
                    <a:p>
                      <a:pPr marL="190500" marR="0" lvl="0" indent="-1905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关闭风险。</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PDT</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代表</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p>
                      <a:pPr marL="0" marR="0" lvl="0" indent="0" algn="ctr"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核心项目组成员</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识别风险，经</a:t>
                      </a:r>
                      <a:r>
                        <a:rPr kumimoji="0" lang="en-US" altLang="zh-CN"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PDT</a:t>
                      </a: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经理认可后进行归档。</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545">
                <a:tc>
                  <a:txBody>
                    <a:bodyPr/>
                    <a:lstStyle/>
                    <a:p>
                      <a:pPr marL="0" marR="0" lvl="0" indent="0" algn="ctr"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风险行动责任人</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
                          <a:schemeClr val="tx1"/>
                        </a:buClr>
                        <a:buSzTx/>
                        <a:buFont typeface="Wingdings" panose="05000000000000000000" pitchFamily="2" charset="2"/>
                        <a:buNone/>
                      </a:pPr>
                      <a:r>
                        <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rPr>
                        <a:t>监控风险；执行风险响应计划。</a:t>
                      </a:r>
                      <a:endParaRPr kumimoji="0" lang="zh-CN" altLang="en-US" sz="1900" b="1" i="0" u="none" strike="noStrike" cap="none" normalizeH="0" baseline="0">
                        <a:ln>
                          <a:noFill/>
                        </a:ln>
                        <a:solidFill>
                          <a:schemeClr val="tx1"/>
                        </a:solidFill>
                        <a:effectLst/>
                        <a:latin typeface="Arial" panose="020B0604020202020204" pitchFamily="34" charset="0"/>
                        <a:ea typeface="微软雅黑" panose="020B0503020204020204" pitchFamily="34" charset="-122"/>
                      </a:endParaRPr>
                    </a:p>
                  </a:txBody>
                  <a:tcPr marT="46996" marB="469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a:spLocks noGrp="1"/>
          </p:cNvSpPr>
          <p:nvPr>
            <p:ph type="title"/>
          </p:nvPr>
        </p:nvSpPr>
        <p:spPr>
          <a:xfrm>
            <a:off x="107315" y="116523"/>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风险管理跟踪表</a:t>
            </a:r>
            <a:endParaRPr lang="zh-CN" altLang="en-US" sz="2800" dirty="0">
              <a:latin typeface="黑体" panose="02010609060101010101" pitchFamily="49" charset="-122"/>
            </a:endParaRPr>
          </a:p>
        </p:txBody>
      </p:sp>
      <p:pic>
        <p:nvPicPr>
          <p:cNvPr id="281603" name="Picture 6"/>
          <p:cNvPicPr>
            <a:picLocks noChangeAspect="1"/>
          </p:cNvPicPr>
          <p:nvPr/>
        </p:nvPicPr>
        <p:blipFill>
          <a:blip r:embed="rId1"/>
          <a:stretch>
            <a:fillRect/>
          </a:stretch>
        </p:blipFill>
        <p:spPr>
          <a:xfrm>
            <a:off x="225425" y="1219200"/>
            <a:ext cx="8693150" cy="4657725"/>
          </a:xfrm>
          <a:prstGeom prst="rect">
            <a:avLst/>
          </a:prstGeom>
          <a:noFill/>
          <a:ln w="9525">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Grp="1"/>
          </p:cNvSpPr>
          <p:nvPr>
            <p:ph type="title"/>
          </p:nvPr>
        </p:nvSpPr>
        <p:spPr>
          <a:xfrm>
            <a:off x="107315" y="188595"/>
            <a:ext cx="5246688" cy="557213"/>
          </a:xfrm>
        </p:spPr>
        <p:txBody>
          <a:bodyPr vert="horz" wrap="square" lIns="91440" tIns="45720" rIns="91440" bIns="45720" anchor="ctr" anchorCtr="0"/>
          <a:p>
            <a:pPr eaLnBrk="1" hangingPunct="1"/>
            <a:r>
              <a:rPr lang="zh-CN" altLang="en-US" sz="2800" dirty="0">
                <a:latin typeface="黑体" panose="02010609060101010101" pitchFamily="49" charset="-122"/>
              </a:rPr>
              <a:t>风险管理计划</a:t>
            </a:r>
            <a:endParaRPr lang="zh-CN" altLang="en-US" sz="2800" dirty="0">
              <a:latin typeface="黑体" panose="02010609060101010101" pitchFamily="49" charset="-122"/>
            </a:endParaRPr>
          </a:p>
        </p:txBody>
      </p:sp>
      <p:grpSp>
        <p:nvGrpSpPr>
          <p:cNvPr id="283651" name="Group 3"/>
          <p:cNvGrpSpPr/>
          <p:nvPr/>
        </p:nvGrpSpPr>
        <p:grpSpPr>
          <a:xfrm>
            <a:off x="685800" y="1250950"/>
            <a:ext cx="7607300" cy="4483100"/>
            <a:chOff x="292" y="1012"/>
            <a:chExt cx="4792" cy="2824"/>
          </a:xfrm>
        </p:grpSpPr>
        <p:grpSp>
          <p:nvGrpSpPr>
            <p:cNvPr id="283652" name="Group 4"/>
            <p:cNvGrpSpPr/>
            <p:nvPr/>
          </p:nvGrpSpPr>
          <p:grpSpPr>
            <a:xfrm>
              <a:off x="292" y="1012"/>
              <a:ext cx="1577" cy="452"/>
              <a:chOff x="0" y="0"/>
              <a:chExt cx="1137" cy="384"/>
            </a:xfrm>
          </p:grpSpPr>
          <p:sp>
            <p:nvSpPr>
              <p:cNvPr id="283674" name="Rectangle 5"/>
              <p:cNvSpPr/>
              <p:nvPr/>
            </p:nvSpPr>
            <p:spPr>
              <a:xfrm>
                <a:off x="43" y="0"/>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b="0" dirty="0">
                    <a:latin typeface="宋体" panose="02010600030101010101" pitchFamily="2" charset="-122"/>
                    <a:ea typeface="宋体" panose="02010600030101010101" pitchFamily="2" charset="-122"/>
                  </a:rPr>
                  <a:t>项目</a:t>
                </a:r>
                <a:endParaRPr lang="zh-CN" altLang="en-US" sz="1600" b="0" dirty="0">
                  <a:latin typeface="宋体" panose="02010600030101010101" pitchFamily="2" charset="-122"/>
                  <a:ea typeface="宋体" panose="02010600030101010101" pitchFamily="2" charset="-122"/>
                </a:endParaRPr>
              </a:p>
              <a:p>
                <a:pPr marL="0" lvl="0" indent="0" algn="ctr">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75" name="Rectangle 6"/>
              <p:cNvSpPr/>
              <p:nvPr/>
            </p:nvSpPr>
            <p:spPr>
              <a:xfrm>
                <a:off x="0" y="0"/>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3" name="Group 7"/>
            <p:cNvGrpSpPr/>
            <p:nvPr/>
          </p:nvGrpSpPr>
          <p:grpSpPr>
            <a:xfrm>
              <a:off x="1869" y="1012"/>
              <a:ext cx="3215" cy="452"/>
              <a:chOff x="1137" y="0"/>
              <a:chExt cx="2318" cy="384"/>
            </a:xfrm>
          </p:grpSpPr>
          <p:sp>
            <p:nvSpPr>
              <p:cNvPr id="283672" name="Rectangle 8"/>
              <p:cNvSpPr/>
              <p:nvPr/>
            </p:nvSpPr>
            <p:spPr>
              <a:xfrm>
                <a:off x="1180" y="0"/>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b="0" dirty="0">
                    <a:latin typeface="宋体" panose="02010600030101010101" pitchFamily="2" charset="-122"/>
                    <a:ea typeface="宋体" panose="02010600030101010101" pitchFamily="2" charset="-122"/>
                  </a:rPr>
                  <a:t>注释</a:t>
                </a:r>
                <a:endParaRPr lang="zh-CN" altLang="en-US" sz="1600" b="0" dirty="0">
                  <a:latin typeface="宋体" panose="02010600030101010101" pitchFamily="2" charset="-122"/>
                  <a:ea typeface="宋体" panose="02010600030101010101" pitchFamily="2" charset="-122"/>
                </a:endParaRPr>
              </a:p>
              <a:p>
                <a:pPr marL="0" lvl="0" indent="0" algn="ctr">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73" name="Rectangle 9"/>
              <p:cNvSpPr/>
              <p:nvPr/>
            </p:nvSpPr>
            <p:spPr>
              <a:xfrm>
                <a:off x="1137" y="0"/>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4" name="Group 10"/>
            <p:cNvGrpSpPr/>
            <p:nvPr/>
          </p:nvGrpSpPr>
          <p:grpSpPr>
            <a:xfrm>
              <a:off x="292" y="1464"/>
              <a:ext cx="1577" cy="678"/>
              <a:chOff x="0" y="384"/>
              <a:chExt cx="1137" cy="576"/>
            </a:xfrm>
          </p:grpSpPr>
          <p:sp>
            <p:nvSpPr>
              <p:cNvPr id="283670" name="Rectangle 11"/>
              <p:cNvSpPr/>
              <p:nvPr/>
            </p:nvSpPr>
            <p:spPr>
              <a:xfrm>
                <a:off x="43" y="384"/>
                <a:ext cx="1051" cy="57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1 </a:t>
                </a:r>
                <a:r>
                  <a:rPr lang="zh-CN" altLang="en-US" sz="1600" b="0" dirty="0">
                    <a:latin typeface="宋体" panose="02010600030101010101" pitchFamily="2" charset="-122"/>
                    <a:ea typeface="宋体" panose="02010600030101010101" pitchFamily="2" charset="-122"/>
                  </a:rPr>
                  <a:t>介绍</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71" name="Rectangle 12"/>
              <p:cNvSpPr/>
              <p:nvPr/>
            </p:nvSpPr>
            <p:spPr>
              <a:xfrm>
                <a:off x="0" y="384"/>
                <a:ext cx="1137" cy="576"/>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5" name="Group 13"/>
            <p:cNvGrpSpPr/>
            <p:nvPr/>
          </p:nvGrpSpPr>
          <p:grpSpPr>
            <a:xfrm>
              <a:off x="1869" y="1464"/>
              <a:ext cx="3215" cy="678"/>
              <a:chOff x="1137" y="384"/>
              <a:chExt cx="2318" cy="576"/>
            </a:xfrm>
          </p:grpSpPr>
          <p:sp>
            <p:nvSpPr>
              <p:cNvPr id="283668" name="Rectangle 14"/>
              <p:cNvSpPr/>
              <p:nvPr/>
            </p:nvSpPr>
            <p:spPr>
              <a:xfrm>
                <a:off x="1180" y="384"/>
                <a:ext cx="2232" cy="57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描述风险管理计划的用途。风险管理计划陈述项目风险和危险性，项目过程中对风险的重新估计，风险征兆和减缓或规避的计划。</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69" name="Rectangle 15"/>
              <p:cNvSpPr/>
              <p:nvPr/>
            </p:nvSpPr>
            <p:spPr>
              <a:xfrm>
                <a:off x="1137" y="384"/>
                <a:ext cx="2318" cy="576"/>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6" name="Group 16"/>
            <p:cNvGrpSpPr/>
            <p:nvPr/>
          </p:nvGrpSpPr>
          <p:grpSpPr>
            <a:xfrm>
              <a:off x="292" y="2142"/>
              <a:ext cx="1577" cy="564"/>
              <a:chOff x="0" y="960"/>
              <a:chExt cx="1137" cy="480"/>
            </a:xfrm>
          </p:grpSpPr>
          <p:sp>
            <p:nvSpPr>
              <p:cNvPr id="283666" name="Rectangle 17"/>
              <p:cNvSpPr/>
              <p:nvPr/>
            </p:nvSpPr>
            <p:spPr>
              <a:xfrm>
                <a:off x="43" y="960"/>
                <a:ext cx="1051" cy="48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2 </a:t>
                </a:r>
                <a:r>
                  <a:rPr lang="zh-CN" altLang="en-US" sz="1600" b="0" dirty="0">
                    <a:latin typeface="宋体" panose="02010600030101010101" pitchFamily="2" charset="-122"/>
                    <a:ea typeface="宋体" panose="02010600030101010101" pitchFamily="2" charset="-122"/>
                  </a:rPr>
                  <a:t>项目风险</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67" name="Rectangle 18"/>
              <p:cNvSpPr/>
              <p:nvPr/>
            </p:nvSpPr>
            <p:spPr>
              <a:xfrm>
                <a:off x="0" y="960"/>
                <a:ext cx="1137" cy="48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7" name="Group 19"/>
            <p:cNvGrpSpPr/>
            <p:nvPr/>
          </p:nvGrpSpPr>
          <p:grpSpPr>
            <a:xfrm>
              <a:off x="1869" y="2142"/>
              <a:ext cx="3215" cy="564"/>
              <a:chOff x="1137" y="960"/>
              <a:chExt cx="2318" cy="480"/>
            </a:xfrm>
          </p:grpSpPr>
          <p:sp>
            <p:nvSpPr>
              <p:cNvPr id="283664" name="Rectangle 20"/>
              <p:cNvSpPr/>
              <p:nvPr/>
            </p:nvSpPr>
            <p:spPr>
              <a:xfrm>
                <a:off x="1180" y="960"/>
                <a:ext cx="2232" cy="48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描述项目风险的识别方法。如果使用检查表，那么应在附录中附上这个表格。列出有极高或高危害的风险。</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65" name="Rectangle 21"/>
              <p:cNvSpPr/>
              <p:nvPr/>
            </p:nvSpPr>
            <p:spPr>
              <a:xfrm>
                <a:off x="1137" y="960"/>
                <a:ext cx="2318" cy="48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8" name="Group 22"/>
            <p:cNvGrpSpPr/>
            <p:nvPr/>
          </p:nvGrpSpPr>
          <p:grpSpPr>
            <a:xfrm>
              <a:off x="292" y="2706"/>
              <a:ext cx="1577" cy="1130"/>
              <a:chOff x="0" y="1440"/>
              <a:chExt cx="1137" cy="960"/>
            </a:xfrm>
          </p:grpSpPr>
          <p:sp>
            <p:nvSpPr>
              <p:cNvPr id="283662" name="Rectangle 23"/>
              <p:cNvSpPr/>
              <p:nvPr/>
            </p:nvSpPr>
            <p:spPr>
              <a:xfrm>
                <a:off x="43" y="1440"/>
                <a:ext cx="1051" cy="96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3 </a:t>
                </a:r>
                <a:r>
                  <a:rPr lang="zh-CN" altLang="en-US" sz="1600" b="0" dirty="0">
                    <a:latin typeface="宋体" panose="02010600030101010101" pitchFamily="2" charset="-122"/>
                    <a:ea typeface="宋体" panose="02010600030101010101" pitchFamily="2" charset="-122"/>
                  </a:rPr>
                  <a:t>风险重估过程</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63" name="Rectangle 24"/>
              <p:cNvSpPr/>
              <p:nvPr/>
            </p:nvSpPr>
            <p:spPr>
              <a:xfrm>
                <a:off x="0" y="1440"/>
                <a:ext cx="1137" cy="96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3659" name="Group 25"/>
            <p:cNvGrpSpPr/>
            <p:nvPr/>
          </p:nvGrpSpPr>
          <p:grpSpPr>
            <a:xfrm>
              <a:off x="1869" y="2706"/>
              <a:ext cx="3215" cy="1130"/>
              <a:chOff x="1137" y="1440"/>
              <a:chExt cx="2318" cy="960"/>
            </a:xfrm>
          </p:grpSpPr>
          <p:sp>
            <p:nvSpPr>
              <p:cNvPr id="283660" name="Rectangle 26"/>
              <p:cNvSpPr/>
              <p:nvPr/>
            </p:nvSpPr>
            <p:spPr>
              <a:xfrm>
                <a:off x="1180" y="1440"/>
                <a:ext cx="2232" cy="96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描述项目过程中如何估计风险和风险状态值改变时的措施。评估程序可以包括以下步骤，如周期性的检查风险或召开关于风险的专门的项目团队的会议，会上逐一讨论每个风险发生可能性和影响力的变化。</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当风险发生变化或新风险发生时，要及时更新风险管理计划及相关内容，确保文件的阅读者能了解当前的风险，而不仅仅是项目前期识别的风险。</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3661" name="Rectangle 27"/>
              <p:cNvSpPr/>
              <p:nvPr/>
            </p:nvSpPr>
            <p:spPr>
              <a:xfrm>
                <a:off x="1137" y="1440"/>
                <a:ext cx="2318" cy="96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Rectangle 2"/>
          <p:cNvSpPr>
            <a:spLocks noGrp="1"/>
          </p:cNvSpPr>
          <p:nvPr>
            <p:ph type="title"/>
          </p:nvPr>
        </p:nvSpPr>
        <p:spPr>
          <a:xfrm>
            <a:off x="107315" y="127953"/>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风险管理计划（续）</a:t>
            </a:r>
            <a:endParaRPr lang="zh-CN" altLang="en-US" sz="2800" dirty="0">
              <a:latin typeface="黑体" panose="02010609060101010101" pitchFamily="49" charset="-122"/>
            </a:endParaRPr>
          </a:p>
        </p:txBody>
      </p:sp>
      <p:grpSp>
        <p:nvGrpSpPr>
          <p:cNvPr id="285699" name="Group 3"/>
          <p:cNvGrpSpPr/>
          <p:nvPr/>
        </p:nvGrpSpPr>
        <p:grpSpPr>
          <a:xfrm>
            <a:off x="1143000" y="1295400"/>
            <a:ext cx="7162800" cy="4576763"/>
            <a:chOff x="-3" y="-3"/>
            <a:chExt cx="3461" cy="3558"/>
          </a:xfrm>
        </p:grpSpPr>
        <p:grpSp>
          <p:nvGrpSpPr>
            <p:cNvPr id="285700" name="Group 4"/>
            <p:cNvGrpSpPr/>
            <p:nvPr/>
          </p:nvGrpSpPr>
          <p:grpSpPr>
            <a:xfrm>
              <a:off x="0" y="0"/>
              <a:ext cx="3455" cy="3552"/>
              <a:chOff x="0" y="0"/>
              <a:chExt cx="3455" cy="3552"/>
            </a:xfrm>
          </p:grpSpPr>
          <p:grpSp>
            <p:nvGrpSpPr>
              <p:cNvPr id="285702" name="Group 5"/>
              <p:cNvGrpSpPr/>
              <p:nvPr/>
            </p:nvGrpSpPr>
            <p:grpSpPr>
              <a:xfrm>
                <a:off x="0" y="0"/>
                <a:ext cx="1137" cy="384"/>
                <a:chOff x="0" y="0"/>
                <a:chExt cx="1137" cy="384"/>
              </a:xfrm>
            </p:grpSpPr>
            <p:sp>
              <p:nvSpPr>
                <p:cNvPr id="285754" name="Rectangle 6"/>
                <p:cNvSpPr/>
                <p:nvPr/>
              </p:nvSpPr>
              <p:spPr>
                <a:xfrm>
                  <a:off x="43" y="0"/>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4 </a:t>
                  </a:r>
                  <a:r>
                    <a:rPr lang="zh-CN" altLang="en-US" sz="1600" b="0" dirty="0">
                      <a:latin typeface="宋体" panose="02010600030101010101" pitchFamily="2" charset="-122"/>
                      <a:ea typeface="宋体" panose="02010600030101010101" pitchFamily="2" charset="-122"/>
                    </a:rPr>
                    <a:t>风险分析</a:t>
                  </a:r>
                  <a:endParaRPr lang="zh-CN" altLang="en-US" sz="1600" b="0" dirty="0">
                    <a:latin typeface="宋体" panose="02010600030101010101" pitchFamily="2" charset="-122"/>
                    <a:ea typeface="宋体" panose="02010600030101010101" pitchFamily="2" charset="-122"/>
                  </a:endParaRPr>
                </a:p>
              </p:txBody>
            </p:sp>
            <p:sp>
              <p:nvSpPr>
                <p:cNvPr id="285755" name="Rectangle 7"/>
                <p:cNvSpPr/>
                <p:nvPr/>
              </p:nvSpPr>
              <p:spPr>
                <a:xfrm>
                  <a:off x="0" y="0"/>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3" name="Group 8"/>
              <p:cNvGrpSpPr/>
              <p:nvPr/>
            </p:nvGrpSpPr>
            <p:grpSpPr>
              <a:xfrm>
                <a:off x="1137" y="0"/>
                <a:ext cx="2318" cy="384"/>
                <a:chOff x="1137" y="0"/>
                <a:chExt cx="2318" cy="384"/>
              </a:xfrm>
            </p:grpSpPr>
            <p:sp>
              <p:nvSpPr>
                <p:cNvPr id="285752" name="Rectangle 9"/>
                <p:cNvSpPr/>
                <p:nvPr/>
              </p:nvSpPr>
              <p:spPr>
                <a:xfrm>
                  <a:off x="1180" y="0"/>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完成对每个极高或高危害的风险的识别。</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Char char="•"/>
                  </a:pPr>
                  <a:endParaRPr lang="en-US" altLang="zh-CN" sz="1600" b="0" dirty="0">
                    <a:latin typeface="宋体" panose="02010600030101010101" pitchFamily="2" charset="-122"/>
                    <a:ea typeface="宋体" panose="02010600030101010101" pitchFamily="2" charset="-122"/>
                  </a:endParaRPr>
                </a:p>
              </p:txBody>
            </p:sp>
            <p:sp>
              <p:nvSpPr>
                <p:cNvPr id="285753" name="Rectangle 10"/>
                <p:cNvSpPr/>
                <p:nvPr/>
              </p:nvSpPr>
              <p:spPr>
                <a:xfrm>
                  <a:off x="1137" y="0"/>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4" name="Group 11"/>
              <p:cNvGrpSpPr/>
              <p:nvPr/>
            </p:nvGrpSpPr>
            <p:grpSpPr>
              <a:xfrm>
                <a:off x="0" y="384"/>
                <a:ext cx="1137" cy="384"/>
                <a:chOff x="0" y="384"/>
                <a:chExt cx="1137" cy="384"/>
              </a:xfrm>
            </p:grpSpPr>
            <p:sp>
              <p:nvSpPr>
                <p:cNvPr id="285750" name="Rectangle 12"/>
                <p:cNvSpPr/>
                <p:nvPr/>
              </p:nvSpPr>
              <p:spPr>
                <a:xfrm>
                  <a:off x="43" y="384"/>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4.1 </a:t>
                  </a:r>
                  <a:r>
                    <a:rPr lang="zh-CN" altLang="en-US" sz="1600" b="0" dirty="0">
                      <a:latin typeface="宋体" panose="02010600030101010101" pitchFamily="2" charset="-122"/>
                      <a:ea typeface="宋体" panose="02010600030101010101" pitchFamily="2" charset="-122"/>
                    </a:rPr>
                    <a:t>（风险</a:t>
                  </a:r>
                  <a:r>
                    <a:rPr lang="en-US" altLang="zh-CN" sz="1600" b="0" dirty="0">
                      <a:latin typeface="宋体" panose="02010600030101010101" pitchFamily="2" charset="-122"/>
                      <a:ea typeface="宋体" panose="02010600030101010101" pitchFamily="2" charset="-122"/>
                    </a:rPr>
                    <a:t>1</a:t>
                  </a:r>
                  <a:r>
                    <a:rPr lang="zh-CN" altLang="en-US" sz="1600" b="0" dirty="0">
                      <a:latin typeface="宋体" panose="02010600030101010101" pitchFamily="2" charset="-122"/>
                      <a:ea typeface="宋体" panose="02010600030101010101" pitchFamily="2" charset="-122"/>
                    </a:rPr>
                    <a:t>）</a:t>
                  </a:r>
                  <a:endParaRPr lang="zh-CN" altLang="en-US" sz="1600" b="0" dirty="0">
                    <a:latin typeface="宋体" panose="02010600030101010101" pitchFamily="2" charset="-122"/>
                    <a:ea typeface="宋体" panose="02010600030101010101" pitchFamily="2" charset="-122"/>
                  </a:endParaRPr>
                </a:p>
              </p:txBody>
            </p:sp>
            <p:sp>
              <p:nvSpPr>
                <p:cNvPr id="285751" name="Rectangle 13"/>
                <p:cNvSpPr/>
                <p:nvPr/>
              </p:nvSpPr>
              <p:spPr>
                <a:xfrm>
                  <a:off x="0" y="384"/>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5" name="Group 14"/>
              <p:cNvGrpSpPr/>
              <p:nvPr/>
            </p:nvGrpSpPr>
            <p:grpSpPr>
              <a:xfrm>
                <a:off x="1137" y="384"/>
                <a:ext cx="2318" cy="384"/>
                <a:chOff x="1137" y="384"/>
                <a:chExt cx="2318" cy="384"/>
              </a:xfrm>
            </p:grpSpPr>
            <p:sp>
              <p:nvSpPr>
                <p:cNvPr id="285748" name="Rectangle 15"/>
                <p:cNvSpPr/>
                <p:nvPr/>
              </p:nvSpPr>
              <p:spPr>
                <a:xfrm>
                  <a:off x="1180" y="384"/>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5749" name="Rectangle 16"/>
                <p:cNvSpPr/>
                <p:nvPr/>
              </p:nvSpPr>
              <p:spPr>
                <a:xfrm>
                  <a:off x="1137" y="384"/>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6" name="Group 17"/>
              <p:cNvGrpSpPr/>
              <p:nvPr/>
            </p:nvGrpSpPr>
            <p:grpSpPr>
              <a:xfrm>
                <a:off x="0" y="768"/>
                <a:ext cx="1137" cy="384"/>
                <a:chOff x="0" y="768"/>
                <a:chExt cx="1137" cy="384"/>
              </a:xfrm>
            </p:grpSpPr>
            <p:sp>
              <p:nvSpPr>
                <p:cNvPr id="285746" name="Rectangle 18"/>
                <p:cNvSpPr/>
                <p:nvPr/>
              </p:nvSpPr>
              <p:spPr>
                <a:xfrm>
                  <a:off x="43" y="768"/>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4.1.1 </a:t>
                  </a:r>
                  <a:r>
                    <a:rPr lang="zh-CN" altLang="en-US" sz="1600" b="0" dirty="0">
                      <a:latin typeface="宋体" panose="02010600030101010101" pitchFamily="2" charset="-122"/>
                      <a:ea typeface="宋体" panose="02010600030101010101" pitchFamily="2" charset="-122"/>
                    </a:rPr>
                    <a:t>描述</a:t>
                  </a:r>
                  <a:endParaRPr lang="zh-CN" altLang="en-US" sz="1600" b="0" dirty="0">
                    <a:latin typeface="宋体" panose="02010600030101010101" pitchFamily="2" charset="-122"/>
                    <a:ea typeface="宋体" panose="02010600030101010101" pitchFamily="2" charset="-122"/>
                  </a:endParaRPr>
                </a:p>
              </p:txBody>
            </p:sp>
            <p:sp>
              <p:nvSpPr>
                <p:cNvPr id="285747" name="Rectangle 19"/>
                <p:cNvSpPr/>
                <p:nvPr/>
              </p:nvSpPr>
              <p:spPr>
                <a:xfrm>
                  <a:off x="0" y="768"/>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7" name="Group 20"/>
              <p:cNvGrpSpPr/>
              <p:nvPr/>
            </p:nvGrpSpPr>
            <p:grpSpPr>
              <a:xfrm>
                <a:off x="1137" y="768"/>
                <a:ext cx="2318" cy="384"/>
                <a:chOff x="1137" y="768"/>
                <a:chExt cx="2318" cy="384"/>
              </a:xfrm>
            </p:grpSpPr>
            <p:sp>
              <p:nvSpPr>
                <p:cNvPr id="285744" name="Rectangle 21"/>
                <p:cNvSpPr/>
                <p:nvPr/>
              </p:nvSpPr>
              <p:spPr>
                <a:xfrm>
                  <a:off x="1180" y="768"/>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对风险进行详尽的描述</a:t>
                  </a:r>
                  <a:endParaRPr lang="zh-CN" altLang="en-US" sz="1600" b="0" dirty="0">
                    <a:latin typeface="宋体" panose="02010600030101010101" pitchFamily="2" charset="-122"/>
                    <a:ea typeface="宋体" panose="02010600030101010101" pitchFamily="2" charset="-122"/>
                  </a:endParaRPr>
                </a:p>
                <a:p>
                  <a:pPr marL="0" lvl="0" indent="0" algn="just">
                    <a:lnSpc>
                      <a:spcPct val="100000"/>
                    </a:lnSpc>
                    <a:spcBef>
                      <a:spcPct val="0"/>
                    </a:spcBef>
                    <a:buClrTx/>
                    <a:buFontTx/>
                    <a:buNone/>
                  </a:pPr>
                  <a:endParaRPr lang="en-US" altLang="zh-CN" sz="1600" b="0" dirty="0">
                    <a:latin typeface="宋体" panose="02010600030101010101" pitchFamily="2" charset="-122"/>
                    <a:ea typeface="宋体" panose="02010600030101010101" pitchFamily="2" charset="-122"/>
                  </a:endParaRPr>
                </a:p>
              </p:txBody>
            </p:sp>
            <p:sp>
              <p:nvSpPr>
                <p:cNvPr id="285745" name="Rectangle 22"/>
                <p:cNvSpPr/>
                <p:nvPr/>
              </p:nvSpPr>
              <p:spPr>
                <a:xfrm>
                  <a:off x="1137" y="768"/>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8" name="Group 23"/>
              <p:cNvGrpSpPr/>
              <p:nvPr/>
            </p:nvGrpSpPr>
            <p:grpSpPr>
              <a:xfrm>
                <a:off x="0" y="1152"/>
                <a:ext cx="1137" cy="480"/>
                <a:chOff x="0" y="1152"/>
                <a:chExt cx="1137" cy="480"/>
              </a:xfrm>
            </p:grpSpPr>
            <p:sp>
              <p:nvSpPr>
                <p:cNvPr id="285742" name="Rectangle 24"/>
                <p:cNvSpPr/>
                <p:nvPr/>
              </p:nvSpPr>
              <p:spPr>
                <a:xfrm>
                  <a:off x="43" y="1152"/>
                  <a:ext cx="1051" cy="48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4.1.2 </a:t>
                  </a:r>
                  <a:r>
                    <a:rPr lang="zh-CN" altLang="en-US" sz="1600" b="0" dirty="0">
                      <a:latin typeface="宋体" panose="02010600030101010101" pitchFamily="2" charset="-122"/>
                      <a:ea typeface="宋体" panose="02010600030101010101" pitchFamily="2" charset="-122"/>
                    </a:rPr>
                    <a:t>风险征兆</a:t>
                  </a:r>
                  <a:endParaRPr lang="zh-CN" altLang="en-US" sz="1600" b="0" dirty="0">
                    <a:latin typeface="宋体" panose="02010600030101010101" pitchFamily="2" charset="-122"/>
                    <a:ea typeface="宋体" panose="02010600030101010101" pitchFamily="2" charset="-122"/>
                  </a:endParaRPr>
                </a:p>
              </p:txBody>
            </p:sp>
            <p:sp>
              <p:nvSpPr>
                <p:cNvPr id="285743" name="Rectangle 25"/>
                <p:cNvSpPr/>
                <p:nvPr/>
              </p:nvSpPr>
              <p:spPr>
                <a:xfrm>
                  <a:off x="0" y="1152"/>
                  <a:ext cx="1137" cy="48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09" name="Group 26"/>
              <p:cNvGrpSpPr/>
              <p:nvPr/>
            </p:nvGrpSpPr>
            <p:grpSpPr>
              <a:xfrm>
                <a:off x="1137" y="1152"/>
                <a:ext cx="2318" cy="480"/>
                <a:chOff x="1137" y="1152"/>
                <a:chExt cx="2318" cy="480"/>
              </a:xfrm>
            </p:grpSpPr>
            <p:sp>
              <p:nvSpPr>
                <p:cNvPr id="285740" name="Rectangle 27"/>
                <p:cNvSpPr/>
                <p:nvPr/>
              </p:nvSpPr>
              <p:spPr>
                <a:xfrm>
                  <a:off x="1180" y="1152"/>
                  <a:ext cx="2232" cy="48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列出一些事件和征兆，当这些事件和征兆发生时，风险即将出现。</a:t>
                  </a:r>
                  <a:endParaRPr lang="zh-CN" altLang="en-US" sz="1600" b="0" dirty="0">
                    <a:latin typeface="宋体" panose="02010600030101010101" pitchFamily="2" charset="-122"/>
                    <a:ea typeface="宋体" panose="02010600030101010101" pitchFamily="2" charset="-122"/>
                  </a:endParaRPr>
                </a:p>
              </p:txBody>
            </p:sp>
            <p:sp>
              <p:nvSpPr>
                <p:cNvPr id="285741" name="Rectangle 28"/>
                <p:cNvSpPr/>
                <p:nvPr/>
              </p:nvSpPr>
              <p:spPr>
                <a:xfrm>
                  <a:off x="1137" y="1152"/>
                  <a:ext cx="2318" cy="480"/>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0" name="Group 29"/>
              <p:cNvGrpSpPr/>
              <p:nvPr/>
            </p:nvGrpSpPr>
            <p:grpSpPr>
              <a:xfrm>
                <a:off x="0" y="1632"/>
                <a:ext cx="1137" cy="384"/>
                <a:chOff x="0" y="1632"/>
                <a:chExt cx="1137" cy="384"/>
              </a:xfrm>
            </p:grpSpPr>
            <p:sp>
              <p:nvSpPr>
                <p:cNvPr id="285738" name="Rectangle 30"/>
                <p:cNvSpPr/>
                <p:nvPr/>
              </p:nvSpPr>
              <p:spPr>
                <a:xfrm>
                  <a:off x="43" y="1632"/>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4.1.</a:t>
                  </a:r>
                  <a:r>
                    <a:rPr lang="zh-CN" altLang="en-US" sz="1600" b="0" dirty="0">
                      <a:latin typeface="宋体" panose="02010600030101010101" pitchFamily="2" charset="-122"/>
                      <a:ea typeface="宋体" panose="02010600030101010101" pitchFamily="2" charset="-122"/>
                    </a:rPr>
                    <a:t>３ 风险缓解</a:t>
                  </a:r>
                  <a:endParaRPr lang="zh-CN" altLang="en-US" sz="1600" b="0" dirty="0">
                    <a:latin typeface="宋体" panose="02010600030101010101" pitchFamily="2" charset="-122"/>
                    <a:ea typeface="宋体" panose="02010600030101010101" pitchFamily="2" charset="-122"/>
                  </a:endParaRPr>
                </a:p>
              </p:txBody>
            </p:sp>
            <p:sp>
              <p:nvSpPr>
                <p:cNvPr id="285739" name="Rectangle 31"/>
                <p:cNvSpPr/>
                <p:nvPr/>
              </p:nvSpPr>
              <p:spPr>
                <a:xfrm>
                  <a:off x="0" y="1632"/>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1" name="Group 32"/>
              <p:cNvGrpSpPr/>
              <p:nvPr/>
            </p:nvGrpSpPr>
            <p:grpSpPr>
              <a:xfrm>
                <a:off x="1137" y="1632"/>
                <a:ext cx="2318" cy="384"/>
                <a:chOff x="1137" y="1632"/>
                <a:chExt cx="2318" cy="384"/>
              </a:xfrm>
            </p:grpSpPr>
            <p:sp>
              <p:nvSpPr>
                <p:cNvPr id="285736" name="Rectangle 33"/>
                <p:cNvSpPr/>
                <p:nvPr/>
              </p:nvSpPr>
              <p:spPr>
                <a:xfrm>
                  <a:off x="1180" y="1632"/>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Char char="•"/>
                  </a:pPr>
                  <a:r>
                    <a:rPr lang="zh-CN" altLang="en-US" sz="1600" b="0" dirty="0">
                      <a:latin typeface="宋体" panose="02010600030101010101" pitchFamily="2" charset="-122"/>
                      <a:ea typeface="宋体" panose="02010600030101010101" pitchFamily="2" charset="-122"/>
                    </a:rPr>
                    <a:t>描述如何缓解每一个风险。是风险缓解程序的事例。</a:t>
                  </a:r>
                  <a:endParaRPr lang="zh-CN" altLang="en-US" sz="1600" b="0" dirty="0">
                    <a:latin typeface="宋体" panose="02010600030101010101" pitchFamily="2" charset="-122"/>
                    <a:ea typeface="宋体" panose="02010600030101010101" pitchFamily="2" charset="-122"/>
                  </a:endParaRPr>
                </a:p>
              </p:txBody>
            </p:sp>
            <p:sp>
              <p:nvSpPr>
                <p:cNvPr id="285737" name="Rectangle 34"/>
                <p:cNvSpPr/>
                <p:nvPr/>
              </p:nvSpPr>
              <p:spPr>
                <a:xfrm>
                  <a:off x="1137" y="1632"/>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2" name="Group 35"/>
              <p:cNvGrpSpPr/>
              <p:nvPr/>
            </p:nvGrpSpPr>
            <p:grpSpPr>
              <a:xfrm>
                <a:off x="0" y="2016"/>
                <a:ext cx="1137" cy="384"/>
                <a:chOff x="0" y="2016"/>
                <a:chExt cx="1137" cy="384"/>
              </a:xfrm>
            </p:grpSpPr>
            <p:sp>
              <p:nvSpPr>
                <p:cNvPr id="285734" name="Rectangle 36"/>
                <p:cNvSpPr/>
                <p:nvPr/>
              </p:nvSpPr>
              <p:spPr>
                <a:xfrm>
                  <a:off x="43" y="2016"/>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4.2 </a:t>
                  </a:r>
                  <a:r>
                    <a:rPr lang="zh-CN" altLang="en-US" sz="1600" b="0" dirty="0">
                      <a:latin typeface="宋体" panose="02010600030101010101" pitchFamily="2" charset="-122"/>
                      <a:ea typeface="宋体" panose="02010600030101010101" pitchFamily="2" charset="-122"/>
                    </a:rPr>
                    <a:t>（风险</a:t>
                  </a:r>
                  <a:r>
                    <a:rPr lang="en-US" altLang="zh-CN" sz="1600" b="0" dirty="0">
                      <a:latin typeface="宋体" panose="02010600030101010101" pitchFamily="2" charset="-122"/>
                      <a:ea typeface="宋体" panose="02010600030101010101" pitchFamily="2" charset="-122"/>
                    </a:rPr>
                    <a:t>2</a:t>
                  </a:r>
                  <a:r>
                    <a:rPr lang="zh-CN" altLang="en-US" sz="1600" b="0" dirty="0">
                      <a:latin typeface="宋体" panose="02010600030101010101" pitchFamily="2" charset="-122"/>
                      <a:ea typeface="宋体" panose="02010600030101010101" pitchFamily="2" charset="-122"/>
                    </a:rPr>
                    <a:t>）</a:t>
                  </a:r>
                  <a:endParaRPr lang="zh-CN" altLang="en-US" sz="1600" b="0" dirty="0">
                    <a:latin typeface="宋体" panose="02010600030101010101" pitchFamily="2" charset="-122"/>
                    <a:ea typeface="宋体" panose="02010600030101010101" pitchFamily="2" charset="-122"/>
                  </a:endParaRPr>
                </a:p>
              </p:txBody>
            </p:sp>
            <p:sp>
              <p:nvSpPr>
                <p:cNvPr id="285735" name="Rectangle 37"/>
                <p:cNvSpPr/>
                <p:nvPr/>
              </p:nvSpPr>
              <p:spPr>
                <a:xfrm>
                  <a:off x="0" y="2016"/>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3" name="Group 38"/>
              <p:cNvGrpSpPr/>
              <p:nvPr/>
            </p:nvGrpSpPr>
            <p:grpSpPr>
              <a:xfrm>
                <a:off x="1137" y="2016"/>
                <a:ext cx="2318" cy="384"/>
                <a:chOff x="1137" y="2016"/>
                <a:chExt cx="2318" cy="384"/>
              </a:xfrm>
            </p:grpSpPr>
            <p:sp>
              <p:nvSpPr>
                <p:cNvPr id="285732" name="Rectangle 39"/>
                <p:cNvSpPr/>
                <p:nvPr/>
              </p:nvSpPr>
              <p:spPr>
                <a:xfrm>
                  <a:off x="1180" y="2016"/>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endParaRPr lang="zh-CN" altLang="zh-CN" sz="1600" b="0" dirty="0">
                    <a:latin typeface="宋体" panose="02010600030101010101" pitchFamily="2" charset="-122"/>
                    <a:ea typeface="宋体" panose="02010600030101010101" pitchFamily="2" charset="-122"/>
                  </a:endParaRPr>
                </a:p>
              </p:txBody>
            </p:sp>
            <p:sp>
              <p:nvSpPr>
                <p:cNvPr id="285733" name="Rectangle 40"/>
                <p:cNvSpPr/>
                <p:nvPr/>
              </p:nvSpPr>
              <p:spPr>
                <a:xfrm>
                  <a:off x="1137" y="2016"/>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4" name="Group 41"/>
              <p:cNvGrpSpPr/>
              <p:nvPr/>
            </p:nvGrpSpPr>
            <p:grpSpPr>
              <a:xfrm>
                <a:off x="0" y="2400"/>
                <a:ext cx="1137" cy="384"/>
                <a:chOff x="0" y="2400"/>
                <a:chExt cx="1137" cy="384"/>
              </a:xfrm>
            </p:grpSpPr>
            <p:sp>
              <p:nvSpPr>
                <p:cNvPr id="285730" name="Rectangle 42"/>
                <p:cNvSpPr/>
                <p:nvPr/>
              </p:nvSpPr>
              <p:spPr>
                <a:xfrm>
                  <a:off x="43" y="2400"/>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4.2.1 </a:t>
                  </a:r>
                  <a:r>
                    <a:rPr lang="zh-CN" altLang="en-US" sz="1600" b="0" dirty="0">
                      <a:latin typeface="宋体" panose="02010600030101010101" pitchFamily="2" charset="-122"/>
                      <a:ea typeface="宋体" panose="02010600030101010101" pitchFamily="2" charset="-122"/>
                    </a:rPr>
                    <a:t>描述</a:t>
                  </a:r>
                  <a:endParaRPr lang="zh-CN" altLang="en-US" sz="1600" b="0" dirty="0">
                    <a:latin typeface="宋体" panose="02010600030101010101" pitchFamily="2" charset="-122"/>
                    <a:ea typeface="宋体" panose="02010600030101010101" pitchFamily="2" charset="-122"/>
                  </a:endParaRPr>
                </a:p>
              </p:txBody>
            </p:sp>
            <p:sp>
              <p:nvSpPr>
                <p:cNvPr id="285731" name="Rectangle 43"/>
                <p:cNvSpPr/>
                <p:nvPr/>
              </p:nvSpPr>
              <p:spPr>
                <a:xfrm>
                  <a:off x="0" y="2400"/>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5" name="Group 44"/>
              <p:cNvGrpSpPr/>
              <p:nvPr/>
            </p:nvGrpSpPr>
            <p:grpSpPr>
              <a:xfrm>
                <a:off x="1137" y="2400"/>
                <a:ext cx="2318" cy="384"/>
                <a:chOff x="1137" y="2400"/>
                <a:chExt cx="2318" cy="384"/>
              </a:xfrm>
            </p:grpSpPr>
            <p:sp>
              <p:nvSpPr>
                <p:cNvPr id="285728" name="Rectangle 45"/>
                <p:cNvSpPr/>
                <p:nvPr/>
              </p:nvSpPr>
              <p:spPr>
                <a:xfrm>
                  <a:off x="1180" y="2400"/>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endParaRPr lang="zh-CN" altLang="zh-CN" sz="1600" b="0" dirty="0">
                    <a:latin typeface="宋体" panose="02010600030101010101" pitchFamily="2" charset="-122"/>
                    <a:ea typeface="宋体" panose="02010600030101010101" pitchFamily="2" charset="-122"/>
                  </a:endParaRPr>
                </a:p>
              </p:txBody>
            </p:sp>
            <p:sp>
              <p:nvSpPr>
                <p:cNvPr id="285729" name="Rectangle 46"/>
                <p:cNvSpPr/>
                <p:nvPr/>
              </p:nvSpPr>
              <p:spPr>
                <a:xfrm>
                  <a:off x="1137" y="2400"/>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6" name="Group 47"/>
              <p:cNvGrpSpPr/>
              <p:nvPr/>
            </p:nvGrpSpPr>
            <p:grpSpPr>
              <a:xfrm>
                <a:off x="0" y="2784"/>
                <a:ext cx="1137" cy="384"/>
                <a:chOff x="0" y="2784"/>
                <a:chExt cx="1137" cy="384"/>
              </a:xfrm>
            </p:grpSpPr>
            <p:sp>
              <p:nvSpPr>
                <p:cNvPr id="285726" name="Rectangle 48"/>
                <p:cNvSpPr/>
                <p:nvPr/>
              </p:nvSpPr>
              <p:spPr>
                <a:xfrm>
                  <a:off x="43" y="2784"/>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4.2.2 </a:t>
                  </a:r>
                  <a:r>
                    <a:rPr lang="zh-CN" altLang="en-US" sz="1600" b="0" dirty="0">
                      <a:latin typeface="宋体" panose="02010600030101010101" pitchFamily="2" charset="-122"/>
                      <a:ea typeface="宋体" panose="02010600030101010101" pitchFamily="2" charset="-122"/>
                    </a:rPr>
                    <a:t>风险征兆</a:t>
                  </a:r>
                  <a:endParaRPr lang="zh-CN" altLang="en-US" sz="1600" b="0" dirty="0">
                    <a:latin typeface="宋体" panose="02010600030101010101" pitchFamily="2" charset="-122"/>
                    <a:ea typeface="宋体" panose="02010600030101010101" pitchFamily="2" charset="-122"/>
                  </a:endParaRPr>
                </a:p>
              </p:txBody>
            </p:sp>
            <p:sp>
              <p:nvSpPr>
                <p:cNvPr id="285727" name="Rectangle 49"/>
                <p:cNvSpPr/>
                <p:nvPr/>
              </p:nvSpPr>
              <p:spPr>
                <a:xfrm>
                  <a:off x="0" y="2784"/>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7" name="Group 50"/>
              <p:cNvGrpSpPr/>
              <p:nvPr/>
            </p:nvGrpSpPr>
            <p:grpSpPr>
              <a:xfrm>
                <a:off x="1137" y="2784"/>
                <a:ext cx="2318" cy="384"/>
                <a:chOff x="1137" y="2784"/>
                <a:chExt cx="2318" cy="384"/>
              </a:xfrm>
            </p:grpSpPr>
            <p:sp>
              <p:nvSpPr>
                <p:cNvPr id="285724" name="Rectangle 51"/>
                <p:cNvSpPr/>
                <p:nvPr/>
              </p:nvSpPr>
              <p:spPr>
                <a:xfrm>
                  <a:off x="1180" y="2784"/>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a:t>
                  </a:r>
                  <a:endParaRPr lang="en-US" altLang="zh-CN" sz="1600" b="0" dirty="0">
                    <a:latin typeface="宋体" panose="02010600030101010101" pitchFamily="2" charset="-122"/>
                    <a:ea typeface="宋体" panose="02010600030101010101" pitchFamily="2" charset="-122"/>
                  </a:endParaRPr>
                </a:p>
              </p:txBody>
            </p:sp>
            <p:sp>
              <p:nvSpPr>
                <p:cNvPr id="285725" name="Rectangle 52"/>
                <p:cNvSpPr/>
                <p:nvPr/>
              </p:nvSpPr>
              <p:spPr>
                <a:xfrm>
                  <a:off x="1137" y="2784"/>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8" name="Group 53"/>
              <p:cNvGrpSpPr/>
              <p:nvPr/>
            </p:nvGrpSpPr>
            <p:grpSpPr>
              <a:xfrm>
                <a:off x="0" y="3168"/>
                <a:ext cx="1137" cy="384"/>
                <a:chOff x="0" y="3168"/>
                <a:chExt cx="1137" cy="384"/>
              </a:xfrm>
            </p:grpSpPr>
            <p:sp>
              <p:nvSpPr>
                <p:cNvPr id="285722" name="Rectangle 54"/>
                <p:cNvSpPr/>
                <p:nvPr/>
              </p:nvSpPr>
              <p:spPr>
                <a:xfrm>
                  <a:off x="43" y="3168"/>
                  <a:ext cx="1051"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4.2.</a:t>
                  </a:r>
                  <a:r>
                    <a:rPr lang="zh-CN" altLang="en-US" sz="1600" b="0" dirty="0">
                      <a:latin typeface="宋体" panose="02010600030101010101" pitchFamily="2" charset="-122"/>
                      <a:ea typeface="宋体" panose="02010600030101010101" pitchFamily="2" charset="-122"/>
                    </a:rPr>
                    <a:t>３ 风险缓解</a:t>
                  </a:r>
                  <a:endParaRPr lang="zh-CN" altLang="en-US" sz="1600" b="0" dirty="0">
                    <a:latin typeface="宋体" panose="02010600030101010101" pitchFamily="2" charset="-122"/>
                    <a:ea typeface="宋体" panose="02010600030101010101" pitchFamily="2" charset="-122"/>
                  </a:endParaRPr>
                </a:p>
              </p:txBody>
            </p:sp>
            <p:sp>
              <p:nvSpPr>
                <p:cNvPr id="285723" name="Rectangle 55"/>
                <p:cNvSpPr/>
                <p:nvPr/>
              </p:nvSpPr>
              <p:spPr>
                <a:xfrm>
                  <a:off x="0" y="3168"/>
                  <a:ext cx="1137"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nvGrpSpPr>
              <p:cNvPr id="285719" name="Group 56"/>
              <p:cNvGrpSpPr/>
              <p:nvPr/>
            </p:nvGrpSpPr>
            <p:grpSpPr>
              <a:xfrm>
                <a:off x="1137" y="3168"/>
                <a:ext cx="2318" cy="384"/>
                <a:chOff x="1137" y="3168"/>
                <a:chExt cx="2318" cy="384"/>
              </a:xfrm>
            </p:grpSpPr>
            <p:sp>
              <p:nvSpPr>
                <p:cNvPr id="285720" name="Rectangle 57"/>
                <p:cNvSpPr/>
                <p:nvPr/>
              </p:nvSpPr>
              <p:spPr>
                <a:xfrm>
                  <a:off x="1180" y="3168"/>
                  <a:ext cx="2232" cy="38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600" b="0" dirty="0">
                      <a:latin typeface="宋体" panose="02010600030101010101" pitchFamily="2" charset="-122"/>
                      <a:ea typeface="宋体" panose="02010600030101010101" pitchFamily="2" charset="-122"/>
                    </a:rPr>
                    <a:t> </a:t>
                  </a:r>
                  <a:endParaRPr lang="en-US" altLang="zh-CN" sz="1600" b="0" dirty="0">
                    <a:latin typeface="宋体" panose="02010600030101010101" pitchFamily="2" charset="-122"/>
                    <a:ea typeface="宋体" panose="02010600030101010101" pitchFamily="2" charset="-122"/>
                  </a:endParaRPr>
                </a:p>
              </p:txBody>
            </p:sp>
            <p:sp>
              <p:nvSpPr>
                <p:cNvPr id="285721" name="Rectangle 58"/>
                <p:cNvSpPr/>
                <p:nvPr/>
              </p:nvSpPr>
              <p:spPr>
                <a:xfrm>
                  <a:off x="1137" y="3168"/>
                  <a:ext cx="2318" cy="384"/>
                </a:xfrm>
                <a:prstGeom prst="rect">
                  <a:avLst/>
                </a:prstGeom>
                <a:noFill/>
                <a:ln w="7"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grpSp>
        <p:sp>
          <p:nvSpPr>
            <p:cNvPr id="285701" name="Rectangle 59"/>
            <p:cNvSpPr/>
            <p:nvPr/>
          </p:nvSpPr>
          <p:spPr>
            <a:xfrm>
              <a:off x="-3" y="-3"/>
              <a:ext cx="3461" cy="3558"/>
            </a:xfrm>
            <a:prstGeom prst="rect">
              <a:avLst/>
            </a:prstGeom>
            <a:noFill/>
            <a:ln w="9525" cap="flat" cmpd="sng">
              <a:solidFill>
                <a:srgbClr val="A0A0A0"/>
              </a:solidFill>
              <a:prstDash val="solid"/>
              <a:miter/>
              <a:headEnd type="none" w="med" len="med"/>
              <a:tailEnd type="none" w="med" len="med"/>
            </a:ln>
          </p:spPr>
          <p:txBody>
            <a:bodyPr wrap="none"/>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287747" name="Rectangle 3"/>
          <p:cNvSpPr>
            <a:spLocks noGrp="1"/>
          </p:cNvSpPr>
          <p:nvPr>
            <p:ph idx="1"/>
          </p:nvPr>
        </p:nvSpPr>
        <p:spPr>
          <a:xfrm>
            <a:off x="682943" y="98044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1800" dirty="0"/>
              <a:t>项目管理的基本概念</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项目组织结构</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项目目标管理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项目需求管理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产品开发流程回顾 </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项目计划制定</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项目计划控制</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质量与成本管理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风险管理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项目沟通管理</a:t>
            </a:r>
            <a:endParaRPr lang="zh-CN" altLang="en-US" sz="1800" dirty="0"/>
          </a:p>
        </p:txBody>
      </p:sp>
      <p:pic>
        <p:nvPicPr>
          <p:cNvPr id="287748"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338773" y="5268913"/>
            <a:ext cx="344487" cy="327025"/>
          </a:xfrm>
          <a:prstGeom prst="rect">
            <a:avLst/>
          </a:prstGeom>
          <a:noFill/>
          <a:ln w="9525">
            <a:noFill/>
          </a:ln>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Rectangle 2"/>
          <p:cNvSpPr>
            <a:spLocks noGrp="1"/>
          </p:cNvSpPr>
          <p:nvPr>
            <p:ph type="title"/>
          </p:nvPr>
        </p:nvSpPr>
        <p:spPr/>
        <p:txBody>
          <a:bodyPr vert="horz" wrap="square" lIns="91440" tIns="45720" rIns="91440" bIns="0" anchor="ctr" anchorCtr="0"/>
          <a:p>
            <a:pPr eaLnBrk="1" hangingPunct="1"/>
            <a:r>
              <a:rPr lang="zh-CN" altLang="en-US" sz="2800" dirty="0"/>
              <a:t>管理流程及交付的审视</a:t>
            </a:r>
            <a:endParaRPr lang="zh-CN" altLang="en-US" sz="2800" dirty="0"/>
          </a:p>
        </p:txBody>
      </p:sp>
      <p:sp>
        <p:nvSpPr>
          <p:cNvPr id="289795" name="Rectangle 3"/>
          <p:cNvSpPr>
            <a:spLocks noGrp="1"/>
          </p:cNvSpPr>
          <p:nvPr>
            <p:ph idx="1"/>
          </p:nvPr>
        </p:nvSpPr>
        <p:spPr>
          <a:xfrm>
            <a:off x="323215" y="1124585"/>
            <a:ext cx="8154670" cy="6165850"/>
          </a:xfrm>
        </p:spPr>
        <p:txBody>
          <a:bodyPr vert="horz" wrap="square" lIns="91440" tIns="45720" rIns="91440" bIns="45720" anchor="t" anchorCtr="0"/>
          <a:p>
            <a:pPr eaLnBrk="1" hangingPunct="1">
              <a:buNone/>
            </a:pPr>
            <a:r>
              <a:rPr lang="en-US" altLang="zh-CN" b="0" dirty="0"/>
              <a:t>1</a:t>
            </a:r>
            <a:r>
              <a:rPr lang="zh-CN" altLang="en-US" b="0" dirty="0"/>
              <a:t>、按照灵活管理调整后的可执行流程，以及每个流程中的角色与人员的对应关系；</a:t>
            </a:r>
            <a:endParaRPr lang="zh-CN" altLang="en-US" b="0" dirty="0"/>
          </a:p>
          <a:p>
            <a:pPr eaLnBrk="1" hangingPunct="1">
              <a:buNone/>
            </a:pPr>
            <a:r>
              <a:rPr lang="en-US" altLang="zh-CN" b="0" dirty="0"/>
              <a:t>2</a:t>
            </a:r>
            <a:r>
              <a:rPr lang="zh-CN" altLang="en-US" b="0" dirty="0"/>
              <a:t>、在每个接口中的接口文件是否书面化，可以按照</a:t>
            </a:r>
            <a:r>
              <a:rPr lang="en-US" altLang="zh-CN" b="0" dirty="0"/>
              <a:t>PBC </a:t>
            </a:r>
            <a:r>
              <a:rPr lang="zh-CN" altLang="en-US" b="0" dirty="0"/>
              <a:t>进行考核吗？</a:t>
            </a:r>
            <a:endParaRPr lang="zh-CN" altLang="en-US" b="0" dirty="0"/>
          </a:p>
          <a:p>
            <a:pPr eaLnBrk="1" hangingPunct="1">
              <a:buNone/>
            </a:pPr>
            <a:r>
              <a:rPr lang="en-US" altLang="zh-CN" b="0" dirty="0"/>
              <a:t>3</a:t>
            </a:r>
            <a:r>
              <a:rPr lang="zh-CN" altLang="en-US" b="0" dirty="0"/>
              <a:t>、各个部门、项目经理的</a:t>
            </a:r>
            <a:r>
              <a:rPr lang="en-US" altLang="zh-CN" b="0" dirty="0"/>
              <a:t>KPI</a:t>
            </a:r>
            <a:r>
              <a:rPr lang="zh-CN" altLang="en-US" b="0" dirty="0"/>
              <a:t>考核绩效模型是否完善，是否与所有的交付有对应关系？</a:t>
            </a:r>
            <a:endParaRPr lang="zh-CN" altLang="en-US" b="0"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Rectangle 2"/>
          <p:cNvSpPr>
            <a:spLocks noGrp="1"/>
          </p:cNvSpPr>
          <p:nvPr>
            <p:ph idx="1"/>
          </p:nvPr>
        </p:nvSpPr>
        <p:spPr>
          <a:xfrm>
            <a:off x="0" y="1008063"/>
            <a:ext cx="9144000" cy="6165850"/>
          </a:xfrm>
        </p:spPr>
        <p:txBody>
          <a:bodyPr vert="horz" wrap="square" lIns="91440" tIns="45720" rIns="91440" bIns="45720" anchor="t" anchorCtr="0"/>
          <a:p>
            <a:pPr eaLnBrk="1" hangingPunct="1">
              <a:lnSpc>
                <a:spcPct val="80000"/>
              </a:lnSpc>
            </a:pPr>
            <a:r>
              <a:rPr lang="zh-CN" altLang="en-US" sz="2800" dirty="0"/>
              <a:t>应该拟定的报告</a:t>
            </a:r>
            <a:endParaRPr lang="zh-CN" altLang="en-US" sz="2800" dirty="0"/>
          </a:p>
          <a:p>
            <a:pPr lvl="1" algn="just" eaLnBrk="1" hangingPunct="1">
              <a:lnSpc>
                <a:spcPct val="80000"/>
              </a:lnSpc>
              <a:buFont typeface="Wingdings" panose="05000000000000000000" pitchFamily="2" charset="2"/>
              <a:buChar char=""/>
            </a:pPr>
            <a:r>
              <a:rPr lang="zh-CN" altLang="en-US" sz="2400" dirty="0">
                <a:solidFill>
                  <a:srgbClr val="000000"/>
                </a:solidFill>
                <a:cs typeface="Times New Roman" panose="02020603050405020304" pitchFamily="18" charset="0"/>
              </a:rPr>
              <a:t>计划部分</a:t>
            </a:r>
            <a:endParaRPr lang="zh-CN" altLang="en-US" sz="24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市场评估</a:t>
            </a:r>
            <a:endParaRPr lang="zh-CN" altLang="en-US" sz="20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产品规划</a:t>
            </a:r>
            <a:endParaRPr lang="zh-CN" altLang="en-US" sz="20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业务计划</a:t>
            </a:r>
            <a:endParaRPr lang="zh-CN" altLang="en-US" sz="20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FF0000"/>
                </a:solidFill>
                <a:cs typeface="Times New Roman" panose="02020603050405020304" pitchFamily="18" charset="0"/>
              </a:rPr>
              <a:t>资源计划</a:t>
            </a:r>
            <a:endParaRPr lang="zh-CN" altLang="en-US" sz="2000" dirty="0">
              <a:solidFill>
                <a:srgbClr val="FF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开发计划</a:t>
            </a:r>
            <a:endParaRPr lang="zh-CN" altLang="en-US" sz="20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销售计划</a:t>
            </a:r>
            <a:endParaRPr lang="zh-CN" altLang="en-US" sz="20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追踪计划</a:t>
            </a:r>
            <a:endParaRPr lang="zh-CN" altLang="en-US" sz="2000" dirty="0">
              <a:solidFill>
                <a:srgbClr val="000000"/>
              </a:solidFill>
              <a:cs typeface="Times New Roman" panose="02020603050405020304" pitchFamily="18" charset="0"/>
            </a:endParaRPr>
          </a:p>
          <a:p>
            <a:pPr lvl="1" algn="just" eaLnBrk="1" hangingPunct="1">
              <a:lnSpc>
                <a:spcPct val="80000"/>
              </a:lnSpc>
              <a:buFont typeface="Wingdings" panose="05000000000000000000" pitchFamily="2" charset="2"/>
              <a:buChar char=""/>
            </a:pPr>
            <a:r>
              <a:rPr lang="zh-CN" altLang="en-US" sz="2400" dirty="0">
                <a:solidFill>
                  <a:srgbClr val="000000"/>
                </a:solidFill>
                <a:cs typeface="Times New Roman" panose="02020603050405020304" pitchFamily="18" charset="0"/>
              </a:rPr>
              <a:t>执行部分</a:t>
            </a:r>
            <a:endParaRPr lang="zh-CN" altLang="en-US" sz="2400" dirty="0">
              <a:solidFill>
                <a:srgbClr val="000000"/>
              </a:solidFill>
              <a:cs typeface="Times New Roman" panose="02020603050405020304" pitchFamily="18" charset="0"/>
            </a:endParaRPr>
          </a:p>
          <a:p>
            <a:pPr lvl="2" algn="just" eaLnBrk="1" hangingPunct="1">
              <a:lnSpc>
                <a:spcPct val="80000"/>
              </a:lnSpc>
              <a:buFont typeface="Wingdings" panose="05000000000000000000" pitchFamily="2" charset="2"/>
              <a:buChar char=""/>
            </a:pPr>
            <a:r>
              <a:rPr lang="zh-CN" altLang="en-US" sz="2000" dirty="0">
                <a:solidFill>
                  <a:srgbClr val="000000"/>
                </a:solidFill>
                <a:cs typeface="Times New Roman" panose="02020603050405020304" pitchFamily="18" charset="0"/>
              </a:rPr>
              <a:t>月度、季度、半年、年度总结报告（</a:t>
            </a:r>
            <a:r>
              <a:rPr lang="en-US" altLang="zh-CN" sz="2000" dirty="0">
                <a:solidFill>
                  <a:srgbClr val="000000"/>
                </a:solidFill>
                <a:cs typeface="Times New Roman" panose="02020603050405020304" pitchFamily="18" charset="0"/>
              </a:rPr>
              <a:t>2</a:t>
            </a:r>
            <a:r>
              <a:rPr lang="zh-CN" altLang="en-US" sz="2000" dirty="0">
                <a:solidFill>
                  <a:srgbClr val="000000"/>
                </a:solidFill>
                <a:cs typeface="Times New Roman" panose="02020603050405020304" pitchFamily="18" charset="0"/>
              </a:rPr>
              <a:t>到</a:t>
            </a:r>
            <a:r>
              <a:rPr lang="en-US" altLang="zh-CN" sz="2000" dirty="0">
                <a:solidFill>
                  <a:srgbClr val="000000"/>
                </a:solidFill>
                <a:cs typeface="Times New Roman" panose="02020603050405020304" pitchFamily="18" charset="0"/>
              </a:rPr>
              <a:t>3</a:t>
            </a:r>
            <a:r>
              <a:rPr lang="zh-CN" altLang="en-US" sz="2000" dirty="0">
                <a:solidFill>
                  <a:srgbClr val="000000"/>
                </a:solidFill>
                <a:cs typeface="Times New Roman" panose="02020603050405020304" pitchFamily="18" charset="0"/>
              </a:rPr>
              <a:t>页）</a:t>
            </a:r>
            <a:endParaRPr lang="zh-CN" altLang="en-US" sz="2000" dirty="0">
              <a:solidFill>
                <a:srgbClr val="000000"/>
              </a:solidFill>
              <a:cs typeface="Times New Roman" panose="02020603050405020304" pitchFamily="18" charset="0"/>
            </a:endParaRPr>
          </a:p>
          <a:p>
            <a:pPr lvl="3" algn="just" eaLnBrk="1" hangingPunct="1">
              <a:lnSpc>
                <a:spcPct val="80000"/>
              </a:lnSpc>
              <a:buFont typeface="Wingdings" panose="05000000000000000000" pitchFamily="2" charset="2"/>
              <a:buChar char=""/>
            </a:pPr>
            <a:r>
              <a:rPr lang="zh-CN" altLang="en-US" sz="1800" dirty="0"/>
              <a:t>各种计划执行审计；</a:t>
            </a:r>
            <a:endParaRPr lang="zh-CN" altLang="en-US" sz="1800" dirty="0"/>
          </a:p>
          <a:p>
            <a:pPr lvl="3" algn="just" eaLnBrk="1" hangingPunct="1">
              <a:lnSpc>
                <a:spcPct val="80000"/>
              </a:lnSpc>
              <a:buFont typeface="Wingdings" panose="05000000000000000000" pitchFamily="2" charset="2"/>
              <a:buChar char=""/>
            </a:pPr>
            <a:r>
              <a:rPr lang="zh-CN" altLang="en-US" sz="1800" dirty="0"/>
              <a:t>主要的调整、原因、偏差；</a:t>
            </a:r>
            <a:endParaRPr lang="zh-CN" altLang="en-US" sz="1800" dirty="0"/>
          </a:p>
          <a:p>
            <a:pPr lvl="2" algn="just" eaLnBrk="1" hangingPunct="1">
              <a:lnSpc>
                <a:spcPct val="80000"/>
              </a:lnSpc>
              <a:buFont typeface="Wingdings" panose="05000000000000000000" pitchFamily="2" charset="2"/>
              <a:buChar char=""/>
            </a:pPr>
            <a:r>
              <a:rPr lang="zh-CN" altLang="en-US" sz="2000" dirty="0"/>
              <a:t>市场环境检测分析报告</a:t>
            </a:r>
            <a:endParaRPr lang="zh-CN" altLang="en-US" sz="2000" dirty="0"/>
          </a:p>
          <a:p>
            <a:pPr lvl="3" algn="just" eaLnBrk="1" hangingPunct="1">
              <a:lnSpc>
                <a:spcPct val="80000"/>
              </a:lnSpc>
              <a:buFont typeface="Wingdings" panose="05000000000000000000" pitchFamily="2" charset="2"/>
              <a:buChar char=""/>
            </a:pPr>
            <a:r>
              <a:rPr lang="zh-CN" altLang="en-US" sz="1800" dirty="0"/>
              <a:t>支持产品的相关市场信息</a:t>
            </a:r>
            <a:endParaRPr lang="zh-CN" altLang="en-US" sz="1800" dirty="0"/>
          </a:p>
          <a:p>
            <a:pPr lvl="3" algn="just" eaLnBrk="1" hangingPunct="1">
              <a:lnSpc>
                <a:spcPct val="80000"/>
              </a:lnSpc>
              <a:buFont typeface="Wingdings" panose="05000000000000000000" pitchFamily="2" charset="2"/>
              <a:buChar char=""/>
            </a:pPr>
            <a:r>
              <a:rPr lang="zh-CN" altLang="en-US" sz="1800" dirty="0"/>
              <a:t>战略、战术分析</a:t>
            </a:r>
            <a:endParaRPr lang="zh-CN" altLang="en-US" sz="1800" dirty="0"/>
          </a:p>
        </p:txBody>
      </p:sp>
      <p:sp>
        <p:nvSpPr>
          <p:cNvPr id="290819" name="Rectangle 3"/>
          <p:cNvSpPr>
            <a:spLocks noGrp="1"/>
          </p:cNvSpPr>
          <p:nvPr>
            <p:ph type="title"/>
          </p:nvPr>
        </p:nvSpPr>
        <p:spPr/>
        <p:txBody>
          <a:bodyPr vert="horz" wrap="square" lIns="91430" tIns="45716" rIns="91430" bIns="45716" anchor="ctr" anchorCtr="0"/>
          <a:p>
            <a:pPr marL="609600" indent="-609600" defTabSz="913130" eaLnBrk="1" hangingPunct="1"/>
            <a:r>
              <a:rPr lang="zh-CN" altLang="en-US" sz="2800" dirty="0"/>
              <a:t>如何得到上级的有力支持</a:t>
            </a:r>
            <a:endParaRPr lang="zh-CN" alt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p:cNvSpPr>
          <p:nvPr>
            <p:ph type="title"/>
          </p:nvPr>
        </p:nvSpPr>
        <p:spPr>
          <a:xfrm>
            <a:off x="107315" y="188595"/>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34819" name="Rectangle 3"/>
          <p:cNvSpPr>
            <a:spLocks noGrp="1"/>
          </p:cNvSpPr>
          <p:nvPr>
            <p:ph idx="1"/>
          </p:nvPr>
        </p:nvSpPr>
        <p:spPr>
          <a:xfrm>
            <a:off x="611188" y="908685"/>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2000" dirty="0"/>
              <a:t>项目管理的基本概念</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项目组织结构</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项目目标管理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项目需求管理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产品开发流程回顾 </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项目计划制定</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项目计划控制</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质量与成本管理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风险管理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项目沟通管理</a:t>
            </a:r>
            <a:endParaRPr lang="zh-CN" altLang="en-US" sz="2000" dirty="0"/>
          </a:p>
        </p:txBody>
      </p:sp>
      <p:pic>
        <p:nvPicPr>
          <p:cNvPr id="34820"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251460" y="1629093"/>
            <a:ext cx="344488" cy="327025"/>
          </a:xfrm>
          <a:prstGeom prst="rect">
            <a:avLst/>
          </a:prstGeom>
          <a:noFill/>
          <a:ln w="9525">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Rectangle 2"/>
          <p:cNvSpPr>
            <a:spLocks noGrp="1"/>
          </p:cNvSpPr>
          <p:nvPr>
            <p:ph type="title"/>
          </p:nvPr>
        </p:nvSpPr>
        <p:spPr/>
        <p:txBody>
          <a:bodyPr vert="horz" wrap="square" lIns="91440" tIns="45720" rIns="91440" bIns="0" anchor="ctr" anchorCtr="0"/>
          <a:p>
            <a:pPr marL="609600" indent="-609600" defTabSz="913130" eaLnBrk="1" hangingPunct="1"/>
            <a:r>
              <a:rPr lang="zh-CN" altLang="en-US" sz="2800" dirty="0"/>
              <a:t>如何得到上级的有力支持</a:t>
            </a:r>
            <a:endParaRPr lang="zh-CN" altLang="en-US" sz="2800" dirty="0"/>
          </a:p>
        </p:txBody>
      </p:sp>
      <p:sp>
        <p:nvSpPr>
          <p:cNvPr id="1562627" name="Rectangle 3"/>
          <p:cNvSpPr>
            <a:spLocks noGrp="1"/>
          </p:cNvSpPr>
          <p:nvPr>
            <p:ph idx="1"/>
          </p:nvPr>
        </p:nvSpPr>
        <p:spPr>
          <a:xfrm>
            <a:off x="0" y="1079500"/>
            <a:ext cx="9144000" cy="6165850"/>
          </a:xfrm>
        </p:spPr>
        <p:txBody>
          <a:bodyPr vert="horz" wrap="square" lIns="91440" tIns="45720" rIns="91440" bIns="45720" anchor="t" anchorCtr="0"/>
          <a:p>
            <a:pPr marL="609600" indent="-609600" defTabSz="913130" eaLnBrk="1" hangingPunct="1">
              <a:lnSpc>
                <a:spcPct val="90000"/>
              </a:lnSpc>
            </a:pPr>
            <a:r>
              <a:rPr lang="zh-CN" altLang="en-US" sz="2800" dirty="0"/>
              <a:t>沟通的技巧</a:t>
            </a:r>
            <a:endParaRPr lang="zh-CN" altLang="en-US" sz="2800" dirty="0"/>
          </a:p>
          <a:p>
            <a:pPr marL="609600" indent="-609600" defTabSz="913130" eaLnBrk="1" hangingPunct="1">
              <a:lnSpc>
                <a:spcPct val="90000"/>
              </a:lnSpc>
              <a:buFontTx/>
              <a:buAutoNum type="arabicPeriod"/>
            </a:pPr>
            <a:r>
              <a:rPr lang="zh-CN" altLang="en-US" b="0" dirty="0">
                <a:solidFill>
                  <a:srgbClr val="0033CC"/>
                </a:solidFill>
              </a:rPr>
              <a:t>尊重你的领导：</a:t>
            </a:r>
            <a:r>
              <a:rPr lang="zh-CN" altLang="en-US" dirty="0"/>
              <a:t>将产品战略、战术、经营与公司层、上级的战略、战术、经营对应挂钩，或者建立依赖关系；</a:t>
            </a:r>
            <a:endParaRPr lang="zh-CN" altLang="en-US" dirty="0"/>
          </a:p>
          <a:p>
            <a:pPr marL="609600" indent="-609600" defTabSz="913130" eaLnBrk="1" hangingPunct="1">
              <a:lnSpc>
                <a:spcPct val="90000"/>
              </a:lnSpc>
              <a:buFontTx/>
              <a:buAutoNum type="arabicPeriod"/>
            </a:pPr>
            <a:r>
              <a:rPr lang="zh-CN" altLang="en-US" b="0" dirty="0">
                <a:solidFill>
                  <a:srgbClr val="0033CC"/>
                </a:solidFill>
              </a:rPr>
              <a:t>关键信息必须透明：</a:t>
            </a:r>
            <a:r>
              <a:rPr lang="zh-CN" altLang="en-US" dirty="0"/>
              <a:t>完善、详细的时间计划</a:t>
            </a:r>
            <a:r>
              <a:rPr lang="en-US" altLang="zh-CN" dirty="0"/>
              <a:t>/</a:t>
            </a:r>
            <a:r>
              <a:rPr lang="zh-CN" altLang="en-US" dirty="0"/>
              <a:t>方案，特别是在资源要求，绩效</a:t>
            </a:r>
            <a:r>
              <a:rPr lang="en-US" altLang="zh-CN" dirty="0"/>
              <a:t>/</a:t>
            </a:r>
            <a:r>
              <a:rPr lang="zh-CN" altLang="en-US" dirty="0"/>
              <a:t>考核方面的详细内容；</a:t>
            </a:r>
            <a:endParaRPr lang="zh-CN" altLang="en-US" dirty="0"/>
          </a:p>
          <a:p>
            <a:pPr marL="609600" indent="-609600" defTabSz="913130" eaLnBrk="1" hangingPunct="1">
              <a:lnSpc>
                <a:spcPct val="90000"/>
              </a:lnSpc>
              <a:buFontTx/>
              <a:buAutoNum type="arabicPeriod"/>
            </a:pPr>
            <a:r>
              <a:rPr lang="zh-CN" altLang="en-US" b="0" dirty="0">
                <a:solidFill>
                  <a:srgbClr val="0033CC"/>
                </a:solidFill>
              </a:rPr>
              <a:t>不要依据上级的偏好行动，在尖锐的问题上单独沟通</a:t>
            </a:r>
            <a:r>
              <a:rPr lang="zh-CN" altLang="en-US" dirty="0"/>
              <a:t>：按照当面、电话、书面概要、详细方案的优先层级进行沟通，书面是必须的准备；</a:t>
            </a:r>
            <a:endParaRPr lang="zh-CN" altLang="en-US" dirty="0"/>
          </a:p>
          <a:p>
            <a:pPr marL="609600" indent="-609600" defTabSz="913130" eaLnBrk="1" hangingPunct="1">
              <a:lnSpc>
                <a:spcPct val="90000"/>
              </a:lnSpc>
              <a:buFontTx/>
              <a:buAutoNum type="arabicPeriod"/>
            </a:pPr>
            <a:r>
              <a:rPr lang="zh-CN" altLang="en-US" dirty="0"/>
              <a:t>会哭的孩子有奶吃；</a:t>
            </a:r>
            <a:endParaRPr lang="zh-CN" altLang="en-US" dirty="0"/>
          </a:p>
          <a:p>
            <a:pPr marL="990600" lvl="1" indent="-533400" defTabSz="913130" eaLnBrk="1" hangingPunct="1">
              <a:lnSpc>
                <a:spcPct val="90000"/>
              </a:lnSpc>
              <a:buFontTx/>
              <a:buChar char="•"/>
            </a:pPr>
            <a:r>
              <a:rPr lang="zh-CN" altLang="en-US" dirty="0"/>
              <a:t>哭的时间：同情</a:t>
            </a:r>
            <a:r>
              <a:rPr lang="en-US" altLang="zh-CN" dirty="0"/>
              <a:t>/</a:t>
            </a:r>
            <a:r>
              <a:rPr lang="zh-CN" altLang="en-US" dirty="0"/>
              <a:t>同病、有解决的可能；</a:t>
            </a:r>
            <a:endParaRPr lang="zh-CN" altLang="en-US" dirty="0"/>
          </a:p>
          <a:p>
            <a:pPr marL="990600" lvl="1" indent="-533400" defTabSz="913130" eaLnBrk="1" hangingPunct="1">
              <a:lnSpc>
                <a:spcPct val="90000"/>
              </a:lnSpc>
              <a:buFontTx/>
              <a:buChar char="•"/>
            </a:pPr>
            <a:r>
              <a:rPr lang="zh-CN" altLang="en-US" dirty="0"/>
              <a:t>哭的开场：直奔主题；</a:t>
            </a:r>
            <a:endParaRPr lang="zh-CN" altLang="en-US" dirty="0"/>
          </a:p>
          <a:p>
            <a:pPr marL="990600" lvl="1" indent="-533400" defTabSz="913130" eaLnBrk="1" hangingPunct="1">
              <a:lnSpc>
                <a:spcPct val="90000"/>
              </a:lnSpc>
              <a:buFontTx/>
              <a:buChar char="•"/>
            </a:pPr>
            <a:r>
              <a:rPr lang="zh-CN" altLang="en-US" dirty="0"/>
              <a:t>哭的内容：问题及多种解决方案；</a:t>
            </a:r>
            <a:endParaRPr lang="zh-CN" altLang="en-US" dirty="0"/>
          </a:p>
          <a:p>
            <a:pPr marL="990600" lvl="1" indent="-533400" defTabSz="913130" eaLnBrk="1" hangingPunct="1">
              <a:lnSpc>
                <a:spcPct val="90000"/>
              </a:lnSpc>
              <a:buFontTx/>
              <a:buChar char="•"/>
            </a:pPr>
            <a:r>
              <a:rPr lang="zh-CN" altLang="en-US" dirty="0"/>
              <a:t>哭的收场：问题解决或替代方案（别吃棒棒糖），及时承诺；</a:t>
            </a:r>
            <a:endParaRPr lang="zh-CN" altLang="en-US" dirty="0"/>
          </a:p>
          <a:p>
            <a:pPr marL="609600" indent="-609600" defTabSz="913130" eaLnBrk="1" hangingPunct="1">
              <a:lnSpc>
                <a:spcPct val="90000"/>
              </a:lnSpc>
              <a:buFontTx/>
              <a:buChar char="n"/>
            </a:pP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62627">
                                            <p:txEl>
                                              <p:charRg st="55" end="101"/>
                                            </p:txEl>
                                          </p:spTgt>
                                        </p:tgtEl>
                                        <p:attrNameLst>
                                          <p:attrName>style.visibility</p:attrName>
                                        </p:attrNameLst>
                                      </p:cBhvr>
                                      <p:to>
                                        <p:strVal val="visible"/>
                                      </p:to>
                                    </p:set>
                                    <p:animEffect transition="in" filter="blinds(horizontal)">
                                      <p:cBhvr>
                                        <p:cTn id="7" dur="500"/>
                                        <p:tgtEl>
                                          <p:spTgt spid="1562627">
                                            <p:txEl>
                                              <p:charRg st="55" end="10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62627">
                                            <p:txEl>
                                              <p:charRg st="101" end="162"/>
                                            </p:txEl>
                                          </p:spTgt>
                                        </p:tgtEl>
                                        <p:attrNameLst>
                                          <p:attrName>style.visibility</p:attrName>
                                        </p:attrNameLst>
                                      </p:cBhvr>
                                      <p:to>
                                        <p:strVal val="visible"/>
                                      </p:to>
                                    </p:set>
                                    <p:animEffect transition="in" filter="blinds(horizontal)">
                                      <p:cBhvr>
                                        <p:cTn id="12" dur="500"/>
                                        <p:tgtEl>
                                          <p:spTgt spid="1562627">
                                            <p:txEl>
                                              <p:charRg st="101" end="16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62627">
                                            <p:txEl>
                                              <p:charRg st="162" end="172"/>
                                            </p:txEl>
                                          </p:spTgt>
                                        </p:tgtEl>
                                        <p:attrNameLst>
                                          <p:attrName>style.visibility</p:attrName>
                                        </p:attrNameLst>
                                      </p:cBhvr>
                                      <p:to>
                                        <p:strVal val="visible"/>
                                      </p:to>
                                    </p:set>
                                    <p:animEffect transition="in" filter="blinds(horizontal)">
                                      <p:cBhvr>
                                        <p:cTn id="17" dur="500"/>
                                        <p:tgtEl>
                                          <p:spTgt spid="1562627">
                                            <p:txEl>
                                              <p:charRg st="162" end="17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562627">
                                            <p:txEl>
                                              <p:charRg st="172" end="191"/>
                                            </p:txEl>
                                          </p:spTgt>
                                        </p:tgtEl>
                                        <p:attrNameLst>
                                          <p:attrName>style.visibility</p:attrName>
                                        </p:attrNameLst>
                                      </p:cBhvr>
                                      <p:to>
                                        <p:strVal val="visible"/>
                                      </p:to>
                                    </p:set>
                                    <p:animEffect transition="in" filter="blinds(horizontal)">
                                      <p:cBhvr>
                                        <p:cTn id="20" dur="500"/>
                                        <p:tgtEl>
                                          <p:spTgt spid="1562627">
                                            <p:txEl>
                                              <p:charRg st="172" end="19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562627">
                                            <p:txEl>
                                              <p:charRg st="191" end="202"/>
                                            </p:txEl>
                                          </p:spTgt>
                                        </p:tgtEl>
                                        <p:attrNameLst>
                                          <p:attrName>style.visibility</p:attrName>
                                        </p:attrNameLst>
                                      </p:cBhvr>
                                      <p:to>
                                        <p:strVal val="visible"/>
                                      </p:to>
                                    </p:set>
                                    <p:animEffect transition="in" filter="blinds(horizontal)">
                                      <p:cBhvr>
                                        <p:cTn id="23" dur="500"/>
                                        <p:tgtEl>
                                          <p:spTgt spid="1562627">
                                            <p:txEl>
                                              <p:charRg st="191" end="202"/>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562627">
                                            <p:txEl>
                                              <p:charRg st="202" end="218"/>
                                            </p:txEl>
                                          </p:spTgt>
                                        </p:tgtEl>
                                        <p:attrNameLst>
                                          <p:attrName>style.visibility</p:attrName>
                                        </p:attrNameLst>
                                      </p:cBhvr>
                                      <p:to>
                                        <p:strVal val="visible"/>
                                      </p:to>
                                    </p:set>
                                    <p:animEffect transition="in" filter="blinds(horizontal)">
                                      <p:cBhvr>
                                        <p:cTn id="26" dur="500"/>
                                        <p:tgtEl>
                                          <p:spTgt spid="1562627">
                                            <p:txEl>
                                              <p:charRg st="202" end="21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1562627">
                                            <p:txEl>
                                              <p:charRg st="218" end="246"/>
                                            </p:txEl>
                                          </p:spTgt>
                                        </p:tgtEl>
                                        <p:attrNameLst>
                                          <p:attrName>style.visibility</p:attrName>
                                        </p:attrNameLst>
                                      </p:cBhvr>
                                      <p:to>
                                        <p:strVal val="visible"/>
                                      </p:to>
                                    </p:set>
                                    <p:animEffect transition="in" filter="blinds(horizontal)">
                                      <p:cBhvr>
                                        <p:cTn id="29" dur="500"/>
                                        <p:tgtEl>
                                          <p:spTgt spid="1562627">
                                            <p:txEl>
                                              <p:charRg st="218" end="2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Rectangle 2"/>
          <p:cNvSpPr>
            <a:spLocks noGrp="1"/>
          </p:cNvSpPr>
          <p:nvPr>
            <p:ph type="title"/>
          </p:nvPr>
        </p:nvSpPr>
        <p:spPr/>
        <p:txBody>
          <a:bodyPr vert="horz" wrap="square" lIns="91440" tIns="45720" rIns="91440" bIns="0" anchor="ctr" anchorCtr="0"/>
          <a:p>
            <a:pPr eaLnBrk="1" hangingPunct="1"/>
            <a:r>
              <a:rPr lang="zh-CN" altLang="en-US" dirty="0"/>
              <a:t>协调不同部门</a:t>
            </a:r>
            <a:endParaRPr lang="zh-CN" altLang="en-US" dirty="0"/>
          </a:p>
        </p:txBody>
      </p:sp>
      <p:sp>
        <p:nvSpPr>
          <p:cNvPr id="292867" name="Rectangle 3"/>
          <p:cNvSpPr>
            <a:spLocks noGrp="1"/>
          </p:cNvSpPr>
          <p:nvPr>
            <p:ph idx="1"/>
          </p:nvPr>
        </p:nvSpPr>
        <p:spPr>
          <a:xfrm>
            <a:off x="0" y="935038"/>
            <a:ext cx="9144000" cy="6165850"/>
          </a:xfrm>
        </p:spPr>
        <p:txBody>
          <a:bodyPr vert="horz" wrap="square" lIns="91440" tIns="45720" rIns="91440" bIns="45720" anchor="t" anchorCtr="0"/>
          <a:p>
            <a:pPr marL="609600" indent="-609600" defTabSz="913130" eaLnBrk="1" hangingPunct="1">
              <a:buFontTx/>
              <a:buAutoNum type="arabicPeriod"/>
            </a:pPr>
            <a:r>
              <a:rPr lang="zh-CN" altLang="en-US" dirty="0"/>
              <a:t>目标的一致性与优先等级；</a:t>
            </a:r>
            <a:endParaRPr lang="zh-CN" altLang="en-US" dirty="0"/>
          </a:p>
          <a:p>
            <a:pPr marL="609600" indent="-609600" defTabSz="913130" eaLnBrk="1" hangingPunct="1">
              <a:buFontTx/>
              <a:buAutoNum type="arabicPeriod"/>
            </a:pPr>
            <a:r>
              <a:rPr lang="zh-CN" altLang="en-US" dirty="0"/>
              <a:t>前期业务计划制定阶段的资源计划部分</a:t>
            </a:r>
            <a:endParaRPr lang="zh-CN" altLang="en-US" dirty="0"/>
          </a:p>
          <a:p>
            <a:pPr marL="609600" indent="-609600" defTabSz="913130" eaLnBrk="1" hangingPunct="1">
              <a:buFontTx/>
              <a:buAutoNum type="arabicPeriod"/>
            </a:pPr>
            <a:r>
              <a:rPr lang="zh-CN" altLang="en-US" dirty="0"/>
              <a:t>产品线战略、战术、经营的传递；</a:t>
            </a:r>
            <a:endParaRPr lang="zh-CN" altLang="en-US" dirty="0"/>
          </a:p>
          <a:p>
            <a:pPr marL="990600" lvl="1" indent="-533400" defTabSz="913130" eaLnBrk="1" hangingPunct="1">
              <a:buFontTx/>
              <a:buAutoNum type="arabicPeriod"/>
            </a:pPr>
            <a:r>
              <a:rPr lang="zh-CN" altLang="en-US" sz="2400" dirty="0"/>
              <a:t>战略（部门负责人）：老产品与新产品的过渡计划</a:t>
            </a:r>
            <a:endParaRPr lang="zh-CN" altLang="en-US" sz="2400" dirty="0"/>
          </a:p>
          <a:p>
            <a:pPr marL="990600" lvl="1" indent="-533400" defTabSz="913130" eaLnBrk="1" hangingPunct="1">
              <a:buFontTx/>
              <a:buAutoNum type="arabicPeriod"/>
            </a:pPr>
            <a:r>
              <a:rPr lang="zh-CN" altLang="en-US" sz="2400" dirty="0"/>
              <a:t>战术（部门二级主管）：新产品的市场定位</a:t>
            </a:r>
            <a:endParaRPr lang="zh-CN" altLang="en-US" sz="2400" dirty="0"/>
          </a:p>
          <a:p>
            <a:pPr marL="990600" lvl="1" indent="-533400" defTabSz="913130" eaLnBrk="1" hangingPunct="1">
              <a:buFontTx/>
              <a:buAutoNum type="arabicPeriod"/>
            </a:pPr>
            <a:r>
              <a:rPr lang="zh-CN" altLang="en-US" sz="2400" dirty="0"/>
              <a:t>经营（一线工作人员）：新产品的市场环境、产品培训、销售培训</a:t>
            </a:r>
            <a:endParaRPr lang="zh-CN" altLang="en-US" sz="2400" dirty="0"/>
          </a:p>
          <a:p>
            <a:pPr marL="609600" indent="-609600" defTabSz="913130" eaLnBrk="1" hangingPunct="1">
              <a:buFontTx/>
              <a:buAutoNum type="arabicPeriod"/>
            </a:pPr>
            <a:r>
              <a:rPr lang="zh-CN" altLang="en-US" dirty="0"/>
              <a:t>激励措施；</a:t>
            </a:r>
            <a:endParaRPr lang="zh-CN" altLang="en-US" dirty="0"/>
          </a:p>
          <a:p>
            <a:pPr marL="609600" indent="-609600" defTabSz="913130" eaLnBrk="1" hangingPunct="1">
              <a:buFontTx/>
              <a:buAutoNum type="arabicPeriod"/>
            </a:pPr>
            <a:endParaRPr lang="zh-CN" alt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Rectangle 2"/>
          <p:cNvSpPr>
            <a:spLocks noGrp="1"/>
          </p:cNvSpPr>
          <p:nvPr>
            <p:ph type="title"/>
          </p:nvPr>
        </p:nvSpPr>
        <p:spPr>
          <a:xfrm>
            <a:off x="107315" y="116840"/>
            <a:ext cx="6266815" cy="621030"/>
          </a:xfrm>
        </p:spPr>
        <p:txBody>
          <a:bodyPr vert="horz" wrap="square" lIns="91440" tIns="45720" rIns="91440" bIns="0" anchor="ctr" anchorCtr="0"/>
          <a:p>
            <a:pPr eaLnBrk="1" hangingPunct="1"/>
            <a:r>
              <a:rPr lang="zh-CN" altLang="en-US" sz="2800" dirty="0"/>
              <a:t>如何用非行政手段加强执行力</a:t>
            </a:r>
            <a:endParaRPr lang="zh-CN" altLang="en-US" sz="2800" dirty="0"/>
          </a:p>
        </p:txBody>
      </p:sp>
      <p:sp>
        <p:nvSpPr>
          <p:cNvPr id="293891" name="Rectangle 3"/>
          <p:cNvSpPr>
            <a:spLocks noGrp="1"/>
          </p:cNvSpPr>
          <p:nvPr>
            <p:ph idx="1"/>
          </p:nvPr>
        </p:nvSpPr>
        <p:spPr>
          <a:xfrm>
            <a:off x="0" y="1150938"/>
            <a:ext cx="9144000" cy="6165850"/>
          </a:xfrm>
        </p:spPr>
        <p:txBody>
          <a:bodyPr vert="horz" wrap="square" lIns="91440" tIns="45720" rIns="91440" bIns="45720" anchor="t" anchorCtr="0"/>
          <a:p>
            <a:pPr marL="609600" indent="-609600" defTabSz="913130" eaLnBrk="1" hangingPunct="1">
              <a:buFontTx/>
              <a:buAutoNum type="arabicPeriod"/>
            </a:pPr>
            <a:r>
              <a:rPr lang="zh-CN" altLang="en-US" sz="3200" dirty="0"/>
              <a:t>观念：加强培训，统一观念；（需求案例）</a:t>
            </a:r>
            <a:endParaRPr lang="zh-CN" altLang="en-US" sz="3200" dirty="0"/>
          </a:p>
          <a:p>
            <a:pPr marL="609600" indent="-609600" defTabSz="913130" eaLnBrk="1" hangingPunct="1">
              <a:buFontTx/>
              <a:buAutoNum type="arabicPeriod"/>
            </a:pPr>
            <a:r>
              <a:rPr lang="zh-CN" altLang="en-US" sz="3200" dirty="0"/>
              <a:t>计划：目标细化，监督促进；（服务支持案例）</a:t>
            </a:r>
            <a:endParaRPr lang="zh-CN" altLang="en-US" sz="3200" dirty="0"/>
          </a:p>
          <a:p>
            <a:pPr marL="609600" indent="-609600" defTabSz="913130" eaLnBrk="1" hangingPunct="1">
              <a:buFontTx/>
              <a:buAutoNum type="arabicPeriod"/>
            </a:pPr>
            <a:r>
              <a:rPr lang="zh-CN" altLang="en-US" sz="3200" dirty="0"/>
              <a:t>行动：以点带面，小步快跑；（渠道案例）</a:t>
            </a:r>
            <a:endParaRPr lang="zh-CN" altLang="en-US" sz="3200" dirty="0"/>
          </a:p>
          <a:p>
            <a:pPr marL="609600" indent="-609600" defTabSz="913130" eaLnBrk="1" hangingPunct="1">
              <a:buFontTx/>
              <a:buAutoNum type="arabicPeriod"/>
            </a:pPr>
            <a:r>
              <a:rPr lang="zh-CN" altLang="en-US" sz="3200" dirty="0"/>
              <a:t>利益：相互依赖，利益捆绑；</a:t>
            </a:r>
            <a:endParaRPr lang="zh-CN" altLang="en-US" sz="3200"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Rectangle 2"/>
          <p:cNvSpPr>
            <a:spLocks noGrp="1"/>
          </p:cNvSpPr>
          <p:nvPr>
            <p:ph type="title"/>
          </p:nvPr>
        </p:nvSpPr>
        <p:spPr>
          <a:xfrm>
            <a:off x="107315" y="116840"/>
            <a:ext cx="6516688" cy="620713"/>
          </a:xfrm>
        </p:spPr>
        <p:txBody>
          <a:bodyPr vert="horz" wrap="square" lIns="91440" tIns="45720" rIns="91440" bIns="0" anchor="ctr" anchorCtr="0"/>
          <a:p>
            <a:pPr eaLnBrk="1" hangingPunct="1"/>
            <a:r>
              <a:rPr lang="zh-CN" altLang="en-US" sz="2800" dirty="0"/>
              <a:t>以</a:t>
            </a:r>
            <a:r>
              <a:rPr lang="en-US" altLang="zh-CN" sz="2800" dirty="0"/>
              <a:t>KPI</a:t>
            </a:r>
            <a:r>
              <a:rPr lang="zh-CN" altLang="en-US" sz="2800" dirty="0"/>
              <a:t>考核来促进价值传递：收集数据</a:t>
            </a:r>
            <a:endParaRPr lang="zh-CN" altLang="en-US" sz="2800" dirty="0"/>
          </a:p>
        </p:txBody>
      </p:sp>
      <p:graphicFrame>
        <p:nvGraphicFramePr>
          <p:cNvPr id="294915" name="Object 3"/>
          <p:cNvGraphicFramePr>
            <a:graphicFrameLocks noChangeAspect="1"/>
          </p:cNvGraphicFramePr>
          <p:nvPr>
            <p:ph sz="half" idx="2"/>
          </p:nvPr>
        </p:nvGraphicFramePr>
        <p:xfrm>
          <a:off x="0" y="1196975"/>
          <a:ext cx="9144000" cy="4572000"/>
        </p:xfrm>
        <a:graphic>
          <a:graphicData uri="http://schemas.openxmlformats.org/presentationml/2006/ole">
            <mc:AlternateContent xmlns:mc="http://schemas.openxmlformats.org/markup-compatibility/2006">
              <mc:Choice xmlns:v="urn:schemas-microsoft-com:vml" Requires="v">
                <p:oleObj spid="_x0000_s3132" name="" r:id="rId1" imgW="3036570" imgH="1491615" progId="FLW3Drawing">
                  <p:embed/>
                </p:oleObj>
              </mc:Choice>
              <mc:Fallback>
                <p:oleObj name="" r:id="rId1" imgW="3036570" imgH="1491615" progId="FLW3Drawing">
                  <p:embed/>
                  <p:pic>
                    <p:nvPicPr>
                      <p:cNvPr id="0" name="图片 3131"/>
                      <p:cNvPicPr/>
                      <p:nvPr/>
                    </p:nvPicPr>
                    <p:blipFill>
                      <a:blip r:embed="rId2"/>
                      <a:srcRect/>
                      <a:stretch>
                        <a:fillRect/>
                      </a:stretch>
                    </p:blipFill>
                    <p:spPr>
                      <a:xfrm>
                        <a:off x="0" y="1196975"/>
                        <a:ext cx="9144000" cy="4572000"/>
                      </a:xfrm>
                      <a:prstGeom prst="rect">
                        <a:avLst/>
                      </a:prstGeom>
                      <a:noFill/>
                      <a:ln w="38100">
                        <a:miter/>
                      </a:ln>
                    </p:spPr>
                  </p:pic>
                </p:oleObj>
              </mc:Fallback>
            </mc:AlternateContent>
          </a:graphicData>
        </a:graphic>
      </p:graphicFrame>
    </p:spTree>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Rectangle 2"/>
          <p:cNvSpPr>
            <a:spLocks noGrp="1"/>
          </p:cNvSpPr>
          <p:nvPr>
            <p:ph type="title"/>
          </p:nvPr>
        </p:nvSpPr>
        <p:spPr>
          <a:xfrm>
            <a:off x="107315" y="116840"/>
            <a:ext cx="8229600" cy="633413"/>
          </a:xfrm>
        </p:spPr>
        <p:txBody>
          <a:bodyPr vert="horz" wrap="square" lIns="91440" tIns="45720" rIns="91440" bIns="0" anchor="ctr" anchorCtr="0"/>
          <a:p>
            <a:pPr eaLnBrk="1" hangingPunct="1"/>
            <a:r>
              <a:rPr lang="zh-CN" altLang="en-US" sz="2800" dirty="0"/>
              <a:t>以</a:t>
            </a:r>
            <a:r>
              <a:rPr lang="en-US" altLang="zh-CN" sz="2800" dirty="0"/>
              <a:t>KPI</a:t>
            </a:r>
            <a:r>
              <a:rPr lang="zh-CN" altLang="en-US" sz="2800" dirty="0"/>
              <a:t>考核来促进价值传递</a:t>
            </a:r>
            <a:r>
              <a:rPr lang="en-US" altLang="zh-CN" sz="2800" dirty="0"/>
              <a:t>:</a:t>
            </a:r>
            <a:r>
              <a:rPr lang="zh-CN" altLang="en-US" sz="2800" dirty="0"/>
              <a:t>设计绩效模型</a:t>
            </a:r>
            <a:endParaRPr lang="zh-CN" altLang="en-US" sz="2800" dirty="0"/>
          </a:p>
        </p:txBody>
      </p:sp>
      <p:graphicFrame>
        <p:nvGraphicFramePr>
          <p:cNvPr id="296963" name="Object 3"/>
          <p:cNvGraphicFramePr>
            <a:graphicFrameLocks noChangeAspect="1"/>
          </p:cNvGraphicFramePr>
          <p:nvPr>
            <p:ph idx="1"/>
          </p:nvPr>
        </p:nvGraphicFramePr>
        <p:xfrm>
          <a:off x="230188" y="939800"/>
          <a:ext cx="8761412" cy="5070475"/>
        </p:xfrm>
        <a:graphic>
          <a:graphicData uri="http://schemas.openxmlformats.org/presentationml/2006/ole">
            <mc:AlternateContent xmlns:mc="http://schemas.openxmlformats.org/markup-compatibility/2006">
              <mc:Choice xmlns:v="urn:schemas-microsoft-com:vml" Requires="v">
                <p:oleObj spid="_x0000_s3131" name="" r:id="rId1" imgW="2861945" imgH="1429385" progId="FLW3Drawing">
                  <p:embed/>
                </p:oleObj>
              </mc:Choice>
              <mc:Fallback>
                <p:oleObj name="" r:id="rId1" imgW="2861945" imgH="1429385" progId="FLW3Drawing">
                  <p:embed/>
                  <p:pic>
                    <p:nvPicPr>
                      <p:cNvPr id="0" name="图片 3130"/>
                      <p:cNvPicPr/>
                      <p:nvPr/>
                    </p:nvPicPr>
                    <p:blipFill>
                      <a:blip r:embed="rId2"/>
                      <a:srcRect/>
                      <a:stretch>
                        <a:fillRect/>
                      </a:stretch>
                    </p:blipFill>
                    <p:spPr>
                      <a:xfrm>
                        <a:off x="230188" y="939800"/>
                        <a:ext cx="8761412" cy="5070475"/>
                      </a:xfrm>
                      <a:prstGeom prst="rect">
                        <a:avLst/>
                      </a:prstGeom>
                      <a:noFill/>
                      <a:ln w="38100">
                        <a:miter/>
                      </a:ln>
                    </p:spPr>
                  </p:pic>
                </p:oleObj>
              </mc:Fallback>
            </mc:AlternateContent>
          </a:graphicData>
        </a:graphic>
      </p:graphicFrame>
      <p:sp>
        <p:nvSpPr>
          <p:cNvPr id="296964" name="Text Box 4"/>
          <p:cNvSpPr txBox="1"/>
          <p:nvPr/>
        </p:nvSpPr>
        <p:spPr>
          <a:xfrm>
            <a:off x="684213" y="1085850"/>
            <a:ext cx="2359025" cy="579438"/>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13130" eaLnBrk="1" hangingPunct="1">
              <a:lnSpc>
                <a:spcPct val="100000"/>
              </a:lnSpc>
              <a:spcBef>
                <a:spcPct val="0"/>
              </a:spcBef>
              <a:buClrTx/>
              <a:buFontTx/>
              <a:buChar char="•"/>
            </a:pPr>
            <a:r>
              <a:rPr lang="zh-CN" altLang="en-US" sz="3200" b="0" dirty="0">
                <a:solidFill>
                  <a:srgbClr val="184184"/>
                </a:solidFill>
                <a:latin typeface="Times New Roman" panose="02020603050405020304" pitchFamily="18" charset="0"/>
                <a:ea typeface="宋体" panose="02010600030101010101" pitchFamily="2" charset="-122"/>
              </a:rPr>
              <a:t>平衡积分卡</a:t>
            </a:r>
            <a:endParaRPr lang="zh-CN" altLang="en-US" sz="3200" b="0" dirty="0">
              <a:solidFill>
                <a:srgbClr val="184184"/>
              </a:solidFill>
              <a:latin typeface="Times New Roman" panose="02020603050405020304" pitchFamily="18" charset="0"/>
              <a:ea typeface="宋体" panose="02010600030101010101" pitchFamily="2" charset="-122"/>
            </a:endParaRPr>
          </a:p>
        </p:txBody>
      </p:sp>
      <p:grpSp>
        <p:nvGrpSpPr>
          <p:cNvPr id="296965" name="Group 5"/>
          <p:cNvGrpSpPr/>
          <p:nvPr/>
        </p:nvGrpSpPr>
        <p:grpSpPr>
          <a:xfrm>
            <a:off x="900113" y="5373688"/>
            <a:ext cx="7200900" cy="722312"/>
            <a:chOff x="3016" y="1797"/>
            <a:chExt cx="2177" cy="681"/>
          </a:xfrm>
        </p:grpSpPr>
        <p:sp>
          <p:nvSpPr>
            <p:cNvPr id="296966" name="Rectangle 6"/>
            <p:cNvSpPr/>
            <p:nvPr/>
          </p:nvSpPr>
          <p:spPr>
            <a:xfrm>
              <a:off x="3016" y="1797"/>
              <a:ext cx="2177" cy="681"/>
            </a:xfrm>
            <a:prstGeom prst="rect">
              <a:avLst/>
            </a:prstGeom>
            <a:solidFill>
              <a:schemeClr val="accent1"/>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96967" name="Rectangle 7"/>
            <p:cNvSpPr/>
            <p:nvPr/>
          </p:nvSpPr>
          <p:spPr>
            <a:xfrm>
              <a:off x="3198" y="1888"/>
              <a:ext cx="1853" cy="431"/>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13130" eaLnBrk="1" hangingPunct="1">
                <a:lnSpc>
                  <a:spcPct val="100000"/>
                </a:lnSpc>
                <a:spcBef>
                  <a:spcPct val="0"/>
                </a:spcBef>
                <a:buClrTx/>
                <a:buFontTx/>
                <a:buNone/>
              </a:pPr>
              <a:r>
                <a:rPr lang="zh-CN" altLang="en-US" dirty="0">
                  <a:solidFill>
                    <a:srgbClr val="CC3300"/>
                  </a:solidFill>
                  <a:latin typeface="Times New Roman" panose="02020603050405020304" pitchFamily="18" charset="0"/>
                  <a:ea typeface="宋体" panose="02010600030101010101" pitchFamily="2" charset="-122"/>
                </a:rPr>
                <a:t>在测评一个项目时，软、硬指标都很重要</a:t>
              </a:r>
              <a:endParaRPr lang="zh-CN" altLang="en-US" dirty="0">
                <a:solidFill>
                  <a:srgbClr val="CC3300"/>
                </a:solidFill>
                <a:latin typeface="Times New Roman" panose="02020603050405020304" pitchFamily="18" charset="0"/>
                <a:ea typeface="宋体" panose="02010600030101010101" pitchFamily="2" charset="-122"/>
              </a:endParaRPr>
            </a:p>
          </p:txBody>
        </p:sp>
      </p:gr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Rectangle 2"/>
          <p:cNvSpPr>
            <a:spLocks noGrp="1"/>
          </p:cNvSpPr>
          <p:nvPr>
            <p:ph type="title"/>
          </p:nvPr>
        </p:nvSpPr>
        <p:spPr/>
        <p:txBody>
          <a:bodyPr vert="horz" wrap="square" lIns="91440" tIns="45720" rIns="91440" bIns="0" anchor="ctr" anchorCtr="0"/>
          <a:p>
            <a:pPr eaLnBrk="1" hangingPunct="1"/>
            <a:r>
              <a:rPr lang="zh-CN" altLang="en-US" sz="2800" dirty="0"/>
              <a:t>进行有效沟通的技巧</a:t>
            </a:r>
            <a:endParaRPr lang="zh-CN" altLang="en-US" sz="2800" dirty="0"/>
          </a:p>
        </p:txBody>
      </p:sp>
      <p:sp>
        <p:nvSpPr>
          <p:cNvPr id="297987" name="Rectangle 3"/>
          <p:cNvSpPr>
            <a:spLocks noGrp="1"/>
          </p:cNvSpPr>
          <p:nvPr>
            <p:ph idx="1"/>
          </p:nvPr>
        </p:nvSpPr>
        <p:spPr>
          <a:xfrm>
            <a:off x="250825" y="1052513"/>
            <a:ext cx="8642350" cy="5026025"/>
          </a:xfrm>
        </p:spPr>
        <p:txBody>
          <a:bodyPr vert="horz" wrap="square" lIns="91440" tIns="45720" rIns="91440" bIns="45720" anchor="t" anchorCtr="0"/>
          <a:p>
            <a:pPr marL="609600" indent="-609600" defTabSz="913130" eaLnBrk="1" hangingPunct="1">
              <a:lnSpc>
                <a:spcPct val="80000"/>
              </a:lnSpc>
              <a:buFont typeface="Wingdings" panose="05000000000000000000" pitchFamily="2" charset="2"/>
              <a:buAutoNum type="arabicPeriod"/>
            </a:pPr>
            <a:r>
              <a:rPr lang="zh-CN" altLang="en-US" dirty="0"/>
              <a:t>预先通知，调整你的沟通风格；（商业计划书案例）</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了解心态，换位思考，将话听完；（小飞行员）</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解读身体语言，并关注言语动态； </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将其写下来；（出口</a:t>
            </a:r>
            <a:r>
              <a:rPr lang="en-US" altLang="zh-CN" dirty="0"/>
              <a:t>FW</a:t>
            </a:r>
            <a:r>
              <a:rPr lang="zh-CN" altLang="en-US" dirty="0"/>
              <a:t>产品案例）</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不要省略细节；（渠道计划案例）</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事实说话：多用量化数据说明；</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正确分析优缺点，正面引导和关心；</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不迁就：懂得说不，要坚定、简明、友好；</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运用期望的力量：明确目标差距，降低期望值；</a:t>
            </a:r>
            <a:endParaRPr lang="zh-CN" altLang="en-US" dirty="0"/>
          </a:p>
          <a:p>
            <a:pPr marL="609600" indent="-609600" defTabSz="913130" eaLnBrk="1" hangingPunct="1">
              <a:lnSpc>
                <a:spcPct val="80000"/>
              </a:lnSpc>
              <a:buFont typeface="Wingdings" panose="05000000000000000000" pitchFamily="2" charset="2"/>
              <a:buAutoNum type="arabicPeriod"/>
            </a:pPr>
            <a:r>
              <a:rPr lang="zh-CN" altLang="en-US" dirty="0"/>
              <a:t>用行动去改变环境；（胡萝卜、鸡蛋与咖啡豆）</a:t>
            </a:r>
            <a:endParaRPr lang="zh-CN" altLang="en-US" dirty="0"/>
          </a:p>
          <a:p>
            <a:pPr marL="609600" indent="-609600" defTabSz="913130" eaLnBrk="1" hangingPunct="1">
              <a:lnSpc>
                <a:spcPct val="80000"/>
              </a:lnSpc>
              <a:buFont typeface="Wingdings" panose="05000000000000000000" pitchFamily="2" charset="2"/>
              <a:buAutoNum type="arabicPeriod"/>
            </a:pPr>
            <a:endParaRPr lang="en-US" altLang="zh-CN" dirty="0"/>
          </a:p>
        </p:txBody>
      </p:sp>
      <p:pic>
        <p:nvPicPr>
          <p:cNvPr id="297988" name="Picture 4" descr="bd06670_"/>
          <p:cNvPicPr>
            <a:picLocks noChangeAspect="1"/>
          </p:cNvPicPr>
          <p:nvPr/>
        </p:nvPicPr>
        <p:blipFill>
          <a:blip r:embed="rId1"/>
          <a:stretch>
            <a:fillRect/>
          </a:stretch>
        </p:blipFill>
        <p:spPr>
          <a:xfrm>
            <a:off x="6659563" y="1773238"/>
            <a:ext cx="2286000" cy="2232025"/>
          </a:xfrm>
          <a:prstGeom prst="rect">
            <a:avLst/>
          </a:prstGeom>
          <a:noFill/>
          <a:ln w="9525">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Rectangle 2"/>
          <p:cNvSpPr>
            <a:spLocks noGrp="1"/>
          </p:cNvSpPr>
          <p:nvPr>
            <p:ph type="title"/>
          </p:nvPr>
        </p:nvSpPr>
        <p:spPr>
          <a:xfrm>
            <a:off x="107315" y="144463"/>
            <a:ext cx="5246688" cy="620712"/>
          </a:xfrm>
        </p:spPr>
        <p:txBody>
          <a:bodyPr vert="horz" wrap="square" lIns="91440" tIns="45720" rIns="91440" bIns="45720" anchor="ctr" anchorCtr="0"/>
          <a:p>
            <a:pPr eaLnBrk="1" hangingPunct="1"/>
            <a:r>
              <a:rPr lang="zh-CN" altLang="en-US" sz="2800" dirty="0">
                <a:latin typeface="黑体" panose="02010609060101010101" pitchFamily="49" charset="-122"/>
              </a:rPr>
              <a:t>总结</a:t>
            </a:r>
            <a:endParaRPr lang="zh-CN" altLang="en-US" sz="2800" dirty="0">
              <a:latin typeface="黑体" panose="02010609060101010101" pitchFamily="49" charset="-122"/>
            </a:endParaRPr>
          </a:p>
        </p:txBody>
      </p:sp>
      <p:sp>
        <p:nvSpPr>
          <p:cNvPr id="300035" name="Rectangle 3"/>
          <p:cNvSpPr>
            <a:spLocks noGrp="1"/>
          </p:cNvSpPr>
          <p:nvPr>
            <p:ph idx="1"/>
          </p:nvPr>
        </p:nvSpPr>
        <p:spPr>
          <a:xfrm>
            <a:off x="0" y="765175"/>
            <a:ext cx="9144000" cy="5780088"/>
          </a:xfrm>
        </p:spPr>
        <p:txBody>
          <a:bodyPr vert="horz" wrap="square" lIns="91440" tIns="45720" rIns="91440" bIns="45720" anchor="t" anchorCtr="0"/>
          <a:p>
            <a:pPr eaLnBrk="1" hangingPunct="1">
              <a:buClr>
                <a:srgbClr val="0033CC"/>
              </a:buClr>
            </a:pPr>
            <a:r>
              <a:rPr lang="zh-CN" altLang="en-US" dirty="0"/>
              <a:t>项目管理的概念 </a:t>
            </a:r>
            <a:r>
              <a:rPr lang="en-US" altLang="zh-CN" dirty="0"/>
              <a:t>(</a:t>
            </a:r>
            <a:r>
              <a:rPr lang="zh-CN" altLang="en-US" dirty="0"/>
              <a:t>特点、</a:t>
            </a:r>
            <a:r>
              <a:rPr lang="en-US" altLang="zh-CN" dirty="0"/>
              <a:t>SQCT</a:t>
            </a:r>
            <a:r>
              <a:rPr lang="zh-CN" altLang="en-US" dirty="0"/>
              <a:t>的平衡、过程曲线</a:t>
            </a:r>
            <a:r>
              <a:rPr lang="en-US" altLang="zh-CN" dirty="0"/>
              <a:t>)</a:t>
            </a:r>
            <a:endParaRPr lang="en-US" altLang="zh-CN" dirty="0"/>
          </a:p>
          <a:p>
            <a:pPr eaLnBrk="1" hangingPunct="1">
              <a:buClr>
                <a:srgbClr val="0033CC"/>
              </a:buClr>
            </a:pPr>
            <a:r>
              <a:rPr lang="zh-CN" altLang="en-US" dirty="0"/>
              <a:t>项目过程</a:t>
            </a:r>
            <a:endParaRPr lang="zh-CN" altLang="en-US" dirty="0"/>
          </a:p>
          <a:p>
            <a:pPr lvl="1" eaLnBrk="1" hangingPunct="1">
              <a:buClr>
                <a:srgbClr val="0033CC"/>
              </a:buClr>
            </a:pPr>
            <a:r>
              <a:rPr lang="zh-CN" altLang="en-US" dirty="0"/>
              <a:t>确定项目目标（</a:t>
            </a:r>
            <a:r>
              <a:rPr lang="en-US" altLang="zh-CN" dirty="0"/>
              <a:t>SMART</a:t>
            </a:r>
            <a:r>
              <a:rPr lang="zh-CN" altLang="en-US" dirty="0"/>
              <a:t>、</a:t>
            </a:r>
            <a:r>
              <a:rPr lang="en-US" altLang="zh-CN" dirty="0"/>
              <a:t>CHARTER</a:t>
            </a:r>
            <a:r>
              <a:rPr lang="zh-CN" altLang="en-US" dirty="0"/>
              <a:t>）</a:t>
            </a:r>
            <a:endParaRPr lang="zh-CN" altLang="en-US" dirty="0"/>
          </a:p>
          <a:p>
            <a:pPr lvl="1" eaLnBrk="1" hangingPunct="1">
              <a:buClr>
                <a:srgbClr val="0033CC"/>
              </a:buClr>
            </a:pPr>
            <a:r>
              <a:rPr lang="zh-CN" altLang="en-US" dirty="0"/>
              <a:t>选择项目组织（</a:t>
            </a:r>
            <a:r>
              <a:rPr lang="en-US" altLang="zh-CN" dirty="0"/>
              <a:t>3</a:t>
            </a:r>
            <a:r>
              <a:rPr lang="zh-CN" altLang="en-US" dirty="0"/>
              <a:t>类组织）</a:t>
            </a:r>
            <a:endParaRPr lang="zh-CN" altLang="en-US" dirty="0"/>
          </a:p>
          <a:p>
            <a:pPr lvl="1" eaLnBrk="1" hangingPunct="1">
              <a:buClr>
                <a:srgbClr val="0033CC"/>
              </a:buClr>
            </a:pPr>
            <a:r>
              <a:rPr lang="zh-CN" altLang="en-US" dirty="0"/>
              <a:t>选择产品开发流程 （裁剪原则）</a:t>
            </a:r>
            <a:endParaRPr lang="zh-CN" altLang="en-US" dirty="0"/>
          </a:p>
          <a:p>
            <a:pPr lvl="1" eaLnBrk="1" hangingPunct="1">
              <a:buClr>
                <a:srgbClr val="0033CC"/>
              </a:buClr>
            </a:pPr>
            <a:r>
              <a:rPr lang="zh-CN" altLang="en-US" dirty="0"/>
              <a:t>制定项目计划（</a:t>
            </a:r>
            <a:r>
              <a:rPr lang="en-US" altLang="zh-CN" dirty="0"/>
              <a:t>E2E</a:t>
            </a:r>
            <a:r>
              <a:rPr lang="zh-CN" altLang="en-US" dirty="0"/>
              <a:t>、跨部门、</a:t>
            </a:r>
            <a:r>
              <a:rPr lang="en-US" altLang="zh-CN" dirty="0"/>
              <a:t>PERT</a:t>
            </a:r>
            <a:r>
              <a:rPr lang="zh-CN" altLang="en-US" dirty="0"/>
              <a:t>、</a:t>
            </a:r>
            <a:r>
              <a:rPr lang="en-US" altLang="zh-CN" dirty="0"/>
              <a:t>CPM </a:t>
            </a:r>
            <a:r>
              <a:rPr lang="zh-CN" altLang="en-US" dirty="0"/>
              <a:t>、 </a:t>
            </a:r>
            <a:r>
              <a:rPr lang="en-US" altLang="zh-CN" dirty="0"/>
              <a:t>GANTT </a:t>
            </a:r>
            <a:r>
              <a:rPr lang="zh-CN" altLang="en-US" dirty="0"/>
              <a:t>）</a:t>
            </a:r>
            <a:endParaRPr lang="zh-CN" altLang="en-US" dirty="0"/>
          </a:p>
          <a:p>
            <a:pPr lvl="1" eaLnBrk="1" hangingPunct="1">
              <a:buClr>
                <a:srgbClr val="0033CC"/>
              </a:buClr>
            </a:pPr>
            <a:r>
              <a:rPr lang="zh-CN" altLang="en-US" dirty="0"/>
              <a:t>监控项目计划（分级监控、里程碑管理、非正式沟通）</a:t>
            </a:r>
            <a:endParaRPr lang="zh-CN" altLang="en-US" dirty="0"/>
          </a:p>
          <a:p>
            <a:pPr lvl="1" eaLnBrk="1" hangingPunct="1">
              <a:buClr>
                <a:srgbClr val="0033CC"/>
              </a:buClr>
            </a:pPr>
            <a:r>
              <a:rPr lang="zh-CN" altLang="en-US" dirty="0"/>
              <a:t>保证质量、控制成本 </a:t>
            </a:r>
            <a:r>
              <a:rPr lang="en-US" altLang="zh-CN" dirty="0"/>
              <a:t>(</a:t>
            </a:r>
            <a:r>
              <a:rPr lang="zh-CN" altLang="en-US" dirty="0"/>
              <a:t>把握过程、生命周期</a:t>
            </a:r>
            <a:r>
              <a:rPr lang="en-US" altLang="zh-CN" dirty="0"/>
              <a:t>)</a:t>
            </a:r>
            <a:endParaRPr lang="en-US" altLang="zh-CN" dirty="0"/>
          </a:p>
          <a:p>
            <a:pPr lvl="1" eaLnBrk="1" hangingPunct="1">
              <a:buClr>
                <a:srgbClr val="0033CC"/>
              </a:buClr>
            </a:pPr>
            <a:r>
              <a:rPr lang="zh-CN" altLang="en-US" dirty="0"/>
              <a:t>风险管理（</a:t>
            </a:r>
            <a:r>
              <a:rPr lang="en-US" altLang="zh-CN" dirty="0"/>
              <a:t>4</a:t>
            </a:r>
            <a:r>
              <a:rPr lang="zh-CN" altLang="en-US" dirty="0"/>
              <a:t>个步骤）</a:t>
            </a:r>
            <a:endParaRPr lang="zh-CN" altLang="en-US" dirty="0"/>
          </a:p>
          <a:p>
            <a:pPr lvl="1" eaLnBrk="1" hangingPunct="1">
              <a:buClr>
                <a:srgbClr val="0033CC"/>
              </a:buClr>
            </a:pPr>
            <a:r>
              <a:rPr lang="zh-CN" altLang="en-US" dirty="0"/>
              <a:t>三分技术七分协调</a:t>
            </a:r>
            <a:endParaRPr lang="zh-CN" alt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07315" y="116840"/>
            <a:ext cx="7169785" cy="621030"/>
          </a:xfrm>
        </p:spPr>
        <p:txBody>
          <a:bodyPr/>
          <a:p>
            <a:r>
              <a:rPr lang="zh-CN" altLang="en-US"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中国质量俱乐部</a:t>
            </a:r>
            <a:r>
              <a:rPr lang="en-US" altLang="zh-CN"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   2023</a:t>
            </a:r>
            <a:r>
              <a:rPr lang="zh-CN" altLang="zh-CN"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年度</a:t>
            </a:r>
            <a:r>
              <a:rPr lang="en-US" altLang="zh-CN"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12-3</a:t>
            </a:r>
            <a:r>
              <a:rPr lang="zh-CN" altLang="en-US"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月份</a:t>
            </a:r>
            <a:r>
              <a:rPr lang="zh-CN" altLang="zh-CN"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开课计划</a:t>
            </a:r>
            <a:endParaRPr lang="zh-CN" altLang="zh-CN" dirty="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p:nvPicPr>
        <p:blipFill>
          <a:blip r:embed="rId1"/>
          <a:stretch>
            <a:fillRect/>
          </a:stretch>
        </p:blipFill>
        <p:spPr>
          <a:xfrm>
            <a:off x="251460" y="1124585"/>
            <a:ext cx="8416925" cy="3853815"/>
          </a:xfrm>
          <a:prstGeom prst="rect">
            <a:avLst/>
          </a:prstGeom>
        </p:spPr>
      </p:pic>
      <p:sp>
        <p:nvSpPr>
          <p:cNvPr id="9" name="稻壳儿春秋广告/盗版必究        原创来源：http://chn.docer.com/works?userid=199329941#!/work_time"/>
          <p:cNvSpPr txBox="1"/>
          <p:nvPr>
            <p:custDataLst>
              <p:tags r:id="rId2"/>
            </p:custDataLst>
          </p:nvPr>
        </p:nvSpPr>
        <p:spPr>
          <a:xfrm>
            <a:off x="2483190" y="5661196"/>
            <a:ext cx="5287025" cy="730885"/>
          </a:xfrm>
          <a:prstGeom prst="rect">
            <a:avLst/>
          </a:prstGeom>
          <a:noFill/>
        </p:spPr>
        <p:txBody>
          <a:bodyPr wrap="square" rtlCol="0">
            <a:spAutoFit/>
          </a:bodyPr>
          <a:p>
            <a:pPr algn="r">
              <a:lnSpc>
                <a:spcPct val="130000"/>
              </a:lnSpc>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rPr>
              <a:t>报名咨询电话：</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021-52961817</a:t>
            </a:r>
            <a:endPar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gn="r">
              <a:lnSpc>
                <a:spcPct val="130000"/>
              </a:lnSpc>
            </a:pP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sym typeface="+mn-ea"/>
              </a:rPr>
              <a:t>18964084928</a:t>
            </a:r>
            <a:endParaRPr lang="zh-CN" altLang="en-US" sz="1600"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文本框 9"/>
          <p:cNvSpPr txBox="1"/>
          <p:nvPr>
            <p:custDataLst>
              <p:tags r:id="rId3"/>
            </p:custDataLst>
          </p:nvPr>
        </p:nvSpPr>
        <p:spPr>
          <a:xfrm>
            <a:off x="251460" y="5085080"/>
            <a:ext cx="7719060" cy="810260"/>
          </a:xfrm>
          <a:prstGeom prst="rect">
            <a:avLst/>
          </a:prstGeom>
          <a:noFill/>
        </p:spPr>
        <p:txBody>
          <a:bodyPr wrap="square" rtlCol="0" anchor="t">
            <a:spAutoFit/>
          </a:bodyPr>
          <a:p>
            <a:pPr>
              <a:lnSpc>
                <a:spcPct val="130000"/>
              </a:lnSpc>
            </a:pPr>
            <a:r>
              <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●凡报名参加线上远程教学的同学，可在5年内免费参加同主题的线下课程</a:t>
            </a:r>
            <a:endPar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30000"/>
              </a:lnSpc>
            </a:pPr>
            <a:r>
              <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●课程赠送老师授课工具包，方便大家复习转化。</a:t>
            </a:r>
            <a:endPar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30000"/>
              </a:lnSpc>
            </a:pPr>
            <a:r>
              <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rPr>
              <a:t>●会员企业参加学习，可联系班主任，参加优惠活动。</a:t>
            </a:r>
            <a:endParaRPr lang="zh-CN" altLang="en-US" sz="1200">
              <a:solidFill>
                <a:srgbClr val="548235"/>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图片 10"/>
          <p:cNvPicPr>
            <a:picLocks noChangeAspect="1"/>
          </p:cNvPicPr>
          <p:nvPr>
            <p:custDataLst>
              <p:tags r:id="rId4"/>
            </p:custDataLst>
          </p:nvPr>
        </p:nvPicPr>
        <p:blipFill>
          <a:blip r:embed="rId5"/>
          <a:stretch>
            <a:fillRect/>
          </a:stretch>
        </p:blipFill>
        <p:spPr>
          <a:xfrm>
            <a:off x="7884160" y="5589270"/>
            <a:ext cx="823595" cy="810895"/>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6195" y="-27305"/>
            <a:ext cx="9180830" cy="688594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项目组织形式</a:t>
            </a:r>
            <a:endParaRPr lang="zh-CN" altLang="en-US" sz="2800" dirty="0">
              <a:latin typeface="黑体" panose="02010609060101010101" pitchFamily="49" charset="-122"/>
            </a:endParaRPr>
          </a:p>
        </p:txBody>
      </p:sp>
      <p:sp>
        <p:nvSpPr>
          <p:cNvPr id="36867" name="Rectangle 3"/>
          <p:cNvSpPr>
            <a:spLocks noGrp="1"/>
          </p:cNvSpPr>
          <p:nvPr>
            <p:ph idx="1"/>
          </p:nvPr>
        </p:nvSpPr>
        <p:spPr>
          <a:xfrm>
            <a:off x="107315" y="908368"/>
            <a:ext cx="9144000" cy="6165850"/>
          </a:xfrm>
        </p:spPr>
        <p:txBody>
          <a:bodyPr vert="horz" wrap="square" lIns="91440" tIns="45720" rIns="91440" bIns="45720" anchor="t" anchorCtr="0"/>
          <a:p>
            <a:pPr eaLnBrk="1" hangingPunct="1"/>
            <a:r>
              <a:rPr lang="zh-CN" altLang="en-US" sz="2800" dirty="0">
                <a:ea typeface="宋体" panose="02010600030101010101" pitchFamily="2" charset="-122"/>
              </a:rPr>
              <a:t>职能型组织结构</a:t>
            </a:r>
            <a:endParaRPr lang="zh-CN" altLang="en-US" sz="2800" dirty="0">
              <a:ea typeface="宋体" panose="02010600030101010101" pitchFamily="2" charset="-122"/>
            </a:endParaRPr>
          </a:p>
          <a:p>
            <a:pPr lvl="1" eaLnBrk="1" hangingPunct="1"/>
            <a:r>
              <a:rPr lang="zh-CN" altLang="en-US" sz="2400" dirty="0">
                <a:ea typeface="宋体" panose="02010600030101010101" pitchFamily="2" charset="-122"/>
              </a:rPr>
              <a:t>不注重客户，人们强烈忠诚于自己的部门，而不是项目或客户；但减少了重复工作，有专业化的好处。</a:t>
            </a:r>
            <a:endParaRPr lang="zh-CN" altLang="en-US" sz="2400" dirty="0">
              <a:ea typeface="宋体" panose="02010600030101010101" pitchFamily="2" charset="-122"/>
            </a:endParaRPr>
          </a:p>
          <a:p>
            <a:pPr eaLnBrk="1" hangingPunct="1"/>
            <a:r>
              <a:rPr lang="zh-CN" altLang="en-US" sz="2800" dirty="0">
                <a:ea typeface="宋体" panose="02010600030101010101" pitchFamily="2" charset="-122"/>
              </a:rPr>
              <a:t>项目型组织结构</a:t>
            </a:r>
            <a:endParaRPr lang="zh-CN" altLang="en-US" sz="2800" dirty="0">
              <a:ea typeface="宋体" panose="02010600030101010101" pitchFamily="2" charset="-122"/>
            </a:endParaRPr>
          </a:p>
          <a:p>
            <a:pPr lvl="1" eaLnBrk="1" hangingPunct="1"/>
            <a:r>
              <a:rPr lang="zh-CN" altLang="en-US" sz="2400" dirty="0">
                <a:ea typeface="宋体" panose="02010600030101010101" pitchFamily="2" charset="-122"/>
              </a:rPr>
              <a:t>成本低效，项目间缺乏知识信息交流；但能控制资源，对客户高度负责。</a:t>
            </a:r>
            <a:endParaRPr lang="zh-CN" altLang="en-US" sz="2400" dirty="0">
              <a:ea typeface="宋体" panose="02010600030101010101" pitchFamily="2" charset="-122"/>
            </a:endParaRPr>
          </a:p>
          <a:p>
            <a:pPr eaLnBrk="1" hangingPunct="1"/>
            <a:r>
              <a:rPr lang="zh-CN" altLang="en-US" sz="2800" dirty="0">
                <a:ea typeface="宋体" panose="02010600030101010101" pitchFamily="2" charset="-122"/>
              </a:rPr>
              <a:t>矩阵式组织结构</a:t>
            </a:r>
            <a:endParaRPr lang="zh-CN" altLang="en-US" sz="2800" dirty="0">
              <a:ea typeface="宋体" panose="02010600030101010101" pitchFamily="2" charset="-122"/>
            </a:endParaRPr>
          </a:p>
          <a:p>
            <a:pPr lvl="1" eaLnBrk="1" hangingPunct="1"/>
            <a:r>
              <a:rPr lang="zh-CN" altLang="en-US" sz="2400" dirty="0">
                <a:ea typeface="宋体" panose="02010600030101010101" pitchFamily="2" charset="-122"/>
              </a:rPr>
              <a:t>综合上述优点，但管理运作的复杂性提高了。</a:t>
            </a:r>
            <a:endParaRPr lang="zh-CN" altLang="en-US" sz="2400" dirty="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职能型组织结构</a:t>
            </a:r>
            <a:endParaRPr lang="zh-CN" altLang="en-US" sz="2800" dirty="0">
              <a:latin typeface="黑体" panose="02010609060101010101" pitchFamily="49" charset="-122"/>
            </a:endParaRPr>
          </a:p>
        </p:txBody>
      </p:sp>
      <p:sp>
        <p:nvSpPr>
          <p:cNvPr id="38915" name="Rectangle 3"/>
          <p:cNvSpPr>
            <a:spLocks noGrp="1"/>
          </p:cNvSpPr>
          <p:nvPr>
            <p:ph idx="1"/>
          </p:nvPr>
        </p:nvSpPr>
        <p:spPr>
          <a:xfrm>
            <a:off x="762000" y="4495800"/>
            <a:ext cx="7924800" cy="1885950"/>
          </a:xfrm>
          <a:ln>
            <a:solidFill>
              <a:srgbClr val="FF6600">
                <a:alpha val="100000"/>
              </a:srgbClr>
            </a:solidFill>
            <a:miter lim="800000"/>
          </a:ln>
        </p:spPr>
        <p:txBody>
          <a:bodyPr vert="horz" wrap="square" lIns="91440" tIns="45720" rIns="91440" bIns="45720" anchor="t" anchorCtr="0"/>
          <a:p>
            <a:pPr eaLnBrk="1" hangingPunct="1"/>
            <a:r>
              <a:rPr lang="zh-CN" altLang="en-US" sz="1800" dirty="0">
                <a:ea typeface="宋体" panose="02010600030101010101" pitchFamily="2" charset="-122"/>
              </a:rPr>
              <a:t>优点：资源共享，集中专业化使用。</a:t>
            </a:r>
            <a:endParaRPr lang="zh-CN" altLang="en-US" sz="1800" dirty="0">
              <a:ea typeface="宋体" panose="02010600030101010101" pitchFamily="2" charset="-122"/>
            </a:endParaRPr>
          </a:p>
          <a:p>
            <a:pPr eaLnBrk="1" hangingPunct="1"/>
            <a:r>
              <a:rPr lang="zh-CN" altLang="en-US" sz="1800" dirty="0">
                <a:ea typeface="宋体" panose="02010600030101010101" pitchFamily="2" charset="-122"/>
              </a:rPr>
              <a:t>缺点：职能分割，客户响应缓慢，项目成员积极性不高，交流沟通困难。</a:t>
            </a:r>
            <a:endParaRPr lang="zh-CN" altLang="en-US" sz="1800" dirty="0">
              <a:ea typeface="宋体" panose="02010600030101010101" pitchFamily="2" charset="-122"/>
            </a:endParaRPr>
          </a:p>
          <a:p>
            <a:pPr eaLnBrk="1" hangingPunct="1"/>
            <a:r>
              <a:rPr lang="zh-CN" altLang="en-US" sz="1800" dirty="0">
                <a:ea typeface="宋体" panose="02010600030101010101" pitchFamily="2" charset="-122"/>
              </a:rPr>
              <a:t>适用：规模较小的，以技术为重点的内部项目，不适用于时间限制性强或需要对变化快速响应的项目。</a:t>
            </a:r>
            <a:endParaRPr lang="zh-CN" altLang="en-US" sz="1800" dirty="0">
              <a:ea typeface="宋体" panose="02010600030101010101" pitchFamily="2" charset="-122"/>
            </a:endParaRPr>
          </a:p>
        </p:txBody>
      </p:sp>
      <p:sp>
        <p:nvSpPr>
          <p:cNvPr id="38916" name="Rectangle 4"/>
          <p:cNvSpPr/>
          <p:nvPr/>
        </p:nvSpPr>
        <p:spPr>
          <a:xfrm>
            <a:off x="4086225" y="692150"/>
            <a:ext cx="8636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600" dirty="0">
                <a:solidFill>
                  <a:srgbClr val="000000"/>
                </a:solidFill>
                <a:latin typeface="Times New Roman" panose="02020603050405020304" pitchFamily="18" charset="0"/>
                <a:ea typeface="宋体" panose="02010600030101010101" pitchFamily="2" charset="-122"/>
              </a:rPr>
              <a:t>产品总监</a:t>
            </a:r>
            <a:endParaRPr lang="zh-CN" altLang="en-US" sz="1600" dirty="0">
              <a:solidFill>
                <a:srgbClr val="000000"/>
              </a:solidFill>
              <a:latin typeface="Times New Roman" panose="02020603050405020304" pitchFamily="18" charset="0"/>
              <a:ea typeface="宋体" panose="02010600030101010101" pitchFamily="2" charset="-122"/>
            </a:endParaRPr>
          </a:p>
        </p:txBody>
      </p:sp>
      <p:sp>
        <p:nvSpPr>
          <p:cNvPr id="38917" name="Rectangle 5"/>
          <p:cNvSpPr/>
          <p:nvPr/>
        </p:nvSpPr>
        <p:spPr>
          <a:xfrm>
            <a:off x="990600" y="1890713"/>
            <a:ext cx="895350" cy="347662"/>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硬件部</a:t>
            </a:r>
            <a:endParaRPr lang="zh-CN" altLang="en-US" sz="1400" dirty="0">
              <a:solidFill>
                <a:srgbClr val="000000"/>
              </a:solidFill>
              <a:latin typeface="Times New Roman" panose="02020603050405020304" pitchFamily="18" charset="0"/>
              <a:ea typeface="宋体" panose="02010600030101010101" pitchFamily="2" charset="-122"/>
            </a:endParaRPr>
          </a:p>
        </p:txBody>
      </p:sp>
      <p:sp>
        <p:nvSpPr>
          <p:cNvPr id="38918" name="Rectangle 6"/>
          <p:cNvSpPr/>
          <p:nvPr/>
        </p:nvSpPr>
        <p:spPr>
          <a:xfrm>
            <a:off x="3509963" y="1879600"/>
            <a:ext cx="8001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结构室</a:t>
            </a:r>
            <a:endParaRPr lang="zh-CN" altLang="en-US" sz="1400" dirty="0">
              <a:solidFill>
                <a:srgbClr val="000000"/>
              </a:solidFill>
              <a:latin typeface="Times New Roman" panose="02020603050405020304" pitchFamily="18" charset="0"/>
              <a:ea typeface="宋体" panose="02010600030101010101" pitchFamily="2" charset="-122"/>
            </a:endParaRPr>
          </a:p>
        </p:txBody>
      </p:sp>
      <p:sp>
        <p:nvSpPr>
          <p:cNvPr id="38919" name="Rectangle 7"/>
          <p:cNvSpPr/>
          <p:nvPr/>
        </p:nvSpPr>
        <p:spPr>
          <a:xfrm>
            <a:off x="4806950" y="1879600"/>
            <a:ext cx="719138"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工程部</a:t>
            </a:r>
            <a:endParaRPr lang="zh-CN" altLang="en-US" sz="1400" dirty="0">
              <a:solidFill>
                <a:srgbClr val="000000"/>
              </a:solidFill>
              <a:latin typeface="Times New Roman" panose="02020603050405020304" pitchFamily="18" charset="0"/>
              <a:ea typeface="宋体" panose="02010600030101010101" pitchFamily="2" charset="-122"/>
            </a:endParaRPr>
          </a:p>
        </p:txBody>
      </p:sp>
      <p:sp>
        <p:nvSpPr>
          <p:cNvPr id="38920" name="Rectangle 8"/>
          <p:cNvSpPr/>
          <p:nvPr/>
        </p:nvSpPr>
        <p:spPr>
          <a:xfrm>
            <a:off x="5959475" y="1879600"/>
            <a:ext cx="7112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测试</a:t>
            </a:r>
            <a:endParaRPr lang="zh-CN" altLang="en-US" sz="1400" dirty="0">
              <a:solidFill>
                <a:srgbClr val="000000"/>
              </a:solidFill>
              <a:latin typeface="Times New Roman" panose="02020603050405020304" pitchFamily="18" charset="0"/>
              <a:ea typeface="宋体" panose="02010600030101010101" pitchFamily="2" charset="-122"/>
            </a:endParaRPr>
          </a:p>
        </p:txBody>
      </p:sp>
      <p:sp>
        <p:nvSpPr>
          <p:cNvPr id="38921" name="Rectangle 9"/>
          <p:cNvSpPr/>
          <p:nvPr/>
        </p:nvSpPr>
        <p:spPr>
          <a:xfrm>
            <a:off x="7038975" y="1879600"/>
            <a:ext cx="877888"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质量</a:t>
            </a:r>
            <a:endParaRPr lang="zh-CN" altLang="en-US" sz="1400" dirty="0">
              <a:solidFill>
                <a:srgbClr val="000000"/>
              </a:solidFill>
              <a:latin typeface="Times New Roman" panose="02020603050405020304" pitchFamily="18" charset="0"/>
              <a:ea typeface="宋体" panose="02010600030101010101" pitchFamily="2" charset="-122"/>
            </a:endParaRPr>
          </a:p>
        </p:txBody>
      </p:sp>
      <p:cxnSp>
        <p:nvCxnSpPr>
          <p:cNvPr id="38922" name="AutoShape 10"/>
          <p:cNvCxnSpPr>
            <a:stCxn id="38916" idx="2"/>
            <a:endCxn id="38917" idx="0"/>
          </p:cNvCxnSpPr>
          <p:nvPr/>
        </p:nvCxnSpPr>
        <p:spPr>
          <a:xfrm rot="5400000">
            <a:off x="2552700" y="-74612"/>
            <a:ext cx="850900" cy="3079750"/>
          </a:xfrm>
          <a:prstGeom prst="bentConnector3">
            <a:avLst>
              <a:gd name="adj1" fmla="val 49815"/>
            </a:avLst>
          </a:prstGeom>
          <a:ln w="12700" cap="flat" cmpd="sng">
            <a:solidFill>
              <a:srgbClr val="000000"/>
            </a:solidFill>
            <a:prstDash val="solid"/>
            <a:miter/>
            <a:headEnd type="none" w="med" len="med"/>
            <a:tailEnd type="none" w="med" len="med"/>
          </a:ln>
        </p:spPr>
      </p:cxnSp>
      <p:cxnSp>
        <p:nvCxnSpPr>
          <p:cNvPr id="38923" name="AutoShape 11"/>
          <p:cNvCxnSpPr>
            <a:stCxn id="38916" idx="2"/>
            <a:endCxn id="38918" idx="0"/>
          </p:cNvCxnSpPr>
          <p:nvPr/>
        </p:nvCxnSpPr>
        <p:spPr>
          <a:xfrm rot="5400000">
            <a:off x="3794125" y="1155700"/>
            <a:ext cx="839788" cy="608013"/>
          </a:xfrm>
          <a:prstGeom prst="bentConnector3">
            <a:avLst>
              <a:gd name="adj1" fmla="val 49907"/>
            </a:avLst>
          </a:prstGeom>
          <a:ln w="12700" cap="flat" cmpd="sng">
            <a:solidFill>
              <a:srgbClr val="000000"/>
            </a:solidFill>
            <a:prstDash val="solid"/>
            <a:miter/>
            <a:headEnd type="none" w="med" len="med"/>
            <a:tailEnd type="none" w="med" len="med"/>
          </a:ln>
        </p:spPr>
      </p:cxnSp>
      <p:cxnSp>
        <p:nvCxnSpPr>
          <p:cNvPr id="38924" name="AutoShape 12"/>
          <p:cNvCxnSpPr>
            <a:stCxn id="38916" idx="2"/>
            <a:endCxn id="38919" idx="0"/>
          </p:cNvCxnSpPr>
          <p:nvPr/>
        </p:nvCxnSpPr>
        <p:spPr>
          <a:xfrm rot="-5400000" flipH="1">
            <a:off x="4422775" y="1135063"/>
            <a:ext cx="839788" cy="649287"/>
          </a:xfrm>
          <a:prstGeom prst="bentConnector3">
            <a:avLst>
              <a:gd name="adj1" fmla="val 49907"/>
            </a:avLst>
          </a:prstGeom>
          <a:ln w="12700" cap="flat" cmpd="sng">
            <a:solidFill>
              <a:srgbClr val="000000"/>
            </a:solidFill>
            <a:prstDash val="solid"/>
            <a:miter/>
            <a:headEnd type="none" w="med" len="med"/>
            <a:tailEnd type="none" w="med" len="med"/>
          </a:ln>
        </p:spPr>
      </p:cxnSp>
      <p:cxnSp>
        <p:nvCxnSpPr>
          <p:cNvPr id="38925" name="AutoShape 13"/>
          <p:cNvCxnSpPr>
            <a:stCxn id="38916" idx="2"/>
            <a:endCxn id="38920" idx="0"/>
          </p:cNvCxnSpPr>
          <p:nvPr/>
        </p:nvCxnSpPr>
        <p:spPr>
          <a:xfrm rot="-5400000" flipH="1">
            <a:off x="4995863" y="560388"/>
            <a:ext cx="839787" cy="1797050"/>
          </a:xfrm>
          <a:prstGeom prst="bentConnector3">
            <a:avLst>
              <a:gd name="adj1" fmla="val 49907"/>
            </a:avLst>
          </a:prstGeom>
          <a:ln w="12700" cap="flat" cmpd="sng">
            <a:solidFill>
              <a:srgbClr val="000000"/>
            </a:solidFill>
            <a:prstDash val="solid"/>
            <a:miter/>
            <a:headEnd type="none" w="med" len="med"/>
            <a:tailEnd type="none" w="med" len="med"/>
          </a:ln>
        </p:spPr>
      </p:cxnSp>
      <p:cxnSp>
        <p:nvCxnSpPr>
          <p:cNvPr id="38926" name="AutoShape 14"/>
          <p:cNvCxnSpPr>
            <a:stCxn id="38916" idx="2"/>
            <a:endCxn id="38921" idx="0"/>
          </p:cNvCxnSpPr>
          <p:nvPr/>
        </p:nvCxnSpPr>
        <p:spPr>
          <a:xfrm rot="-5400000" flipH="1">
            <a:off x="5578475" y="-20637"/>
            <a:ext cx="839788" cy="2960687"/>
          </a:xfrm>
          <a:prstGeom prst="bentConnector3">
            <a:avLst>
              <a:gd name="adj1" fmla="val 49907"/>
            </a:avLst>
          </a:prstGeom>
          <a:ln w="12700" cap="flat" cmpd="sng">
            <a:solidFill>
              <a:srgbClr val="000000"/>
            </a:solidFill>
            <a:prstDash val="solid"/>
            <a:miter/>
            <a:headEnd type="none" w="med" len="med"/>
            <a:tailEnd type="none" w="med" len="med"/>
          </a:ln>
        </p:spPr>
      </p:cxnSp>
      <p:sp>
        <p:nvSpPr>
          <p:cNvPr id="38927" name="Rectangle 15"/>
          <p:cNvSpPr/>
          <p:nvPr/>
        </p:nvSpPr>
        <p:spPr>
          <a:xfrm>
            <a:off x="2286000" y="1879600"/>
            <a:ext cx="720725"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软件部</a:t>
            </a:r>
            <a:endParaRPr lang="zh-CN" altLang="en-US" sz="1400" dirty="0">
              <a:solidFill>
                <a:srgbClr val="000000"/>
              </a:solidFill>
              <a:latin typeface="Times New Roman" panose="02020603050405020304" pitchFamily="18" charset="0"/>
              <a:ea typeface="宋体" panose="02010600030101010101" pitchFamily="2" charset="-122"/>
            </a:endParaRPr>
          </a:p>
        </p:txBody>
      </p:sp>
      <p:cxnSp>
        <p:nvCxnSpPr>
          <p:cNvPr id="38928" name="AutoShape 16"/>
          <p:cNvCxnSpPr>
            <a:stCxn id="38916" idx="2"/>
            <a:endCxn id="38927" idx="0"/>
          </p:cNvCxnSpPr>
          <p:nvPr/>
        </p:nvCxnSpPr>
        <p:spPr>
          <a:xfrm rot="5400000">
            <a:off x="3162300" y="523875"/>
            <a:ext cx="839788" cy="1871663"/>
          </a:xfrm>
          <a:prstGeom prst="bentConnector3">
            <a:avLst>
              <a:gd name="adj1" fmla="val 49907"/>
            </a:avLst>
          </a:prstGeom>
          <a:ln w="12700" cap="flat" cmpd="sng">
            <a:solidFill>
              <a:srgbClr val="000000"/>
            </a:solidFill>
            <a:prstDash val="solid"/>
            <a:miter/>
            <a:headEnd type="none" w="med" len="med"/>
            <a:tailEnd type="none" w="med" len="med"/>
          </a:ln>
        </p:spPr>
      </p:cxnSp>
      <p:sp>
        <p:nvSpPr>
          <p:cNvPr id="38929" name="Rectangle 17"/>
          <p:cNvSpPr/>
          <p:nvPr/>
        </p:nvSpPr>
        <p:spPr>
          <a:xfrm>
            <a:off x="990600" y="27432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30" name="Rectangle 18"/>
          <p:cNvSpPr/>
          <p:nvPr/>
        </p:nvSpPr>
        <p:spPr>
          <a:xfrm>
            <a:off x="990600" y="3186113"/>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31" name="Rectangle 19"/>
          <p:cNvSpPr/>
          <p:nvPr/>
        </p:nvSpPr>
        <p:spPr>
          <a:xfrm>
            <a:off x="990600" y="3606800"/>
            <a:ext cx="719138"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32" name="AutoShape 20"/>
          <p:cNvCxnSpPr>
            <a:stCxn id="38917" idx="1"/>
            <a:endCxn id="38929" idx="1"/>
          </p:cNvCxnSpPr>
          <p:nvPr/>
        </p:nvCxnSpPr>
        <p:spPr>
          <a:xfrm rot="10800000" flipH="1" flipV="1">
            <a:off x="990600" y="2065338"/>
            <a:ext cx="1588" cy="825500"/>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33" name="AutoShape 21"/>
          <p:cNvCxnSpPr>
            <a:stCxn id="38917" idx="1"/>
            <a:endCxn id="38930" idx="1"/>
          </p:cNvCxnSpPr>
          <p:nvPr/>
        </p:nvCxnSpPr>
        <p:spPr>
          <a:xfrm rot="10800000" flipH="1" flipV="1">
            <a:off x="990600" y="2065338"/>
            <a:ext cx="1588" cy="1268412"/>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34" name="AutoShape 22"/>
          <p:cNvCxnSpPr>
            <a:stCxn id="38917" idx="1"/>
            <a:endCxn id="38931" idx="1"/>
          </p:cNvCxnSpPr>
          <p:nvPr/>
        </p:nvCxnSpPr>
        <p:spPr>
          <a:xfrm rot="10800000" flipH="1" flipV="1">
            <a:off x="990600" y="2065338"/>
            <a:ext cx="1588" cy="1687512"/>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38935" name="Rectangle 23"/>
          <p:cNvSpPr/>
          <p:nvPr/>
        </p:nvSpPr>
        <p:spPr>
          <a:xfrm>
            <a:off x="2286000" y="27432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36" name="Rectangle 24"/>
          <p:cNvSpPr/>
          <p:nvPr/>
        </p:nvSpPr>
        <p:spPr>
          <a:xfrm>
            <a:off x="2286000" y="3186113"/>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37" name="Rectangle 25"/>
          <p:cNvSpPr/>
          <p:nvPr/>
        </p:nvSpPr>
        <p:spPr>
          <a:xfrm>
            <a:off x="2286000" y="3606800"/>
            <a:ext cx="719138"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38" name="AutoShape 26"/>
          <p:cNvCxnSpPr>
            <a:stCxn id="38927" idx="1"/>
            <a:endCxn id="38935" idx="1"/>
          </p:cNvCxnSpPr>
          <p:nvPr/>
        </p:nvCxnSpPr>
        <p:spPr>
          <a:xfrm rot="10800000" flipH="1" flipV="1">
            <a:off x="2286000" y="2054225"/>
            <a:ext cx="1588"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39" name="AutoShape 27"/>
          <p:cNvCxnSpPr>
            <a:stCxn id="38927" idx="1"/>
            <a:endCxn id="38936" idx="1"/>
          </p:cNvCxnSpPr>
          <p:nvPr/>
        </p:nvCxnSpPr>
        <p:spPr>
          <a:xfrm rot="10800000" flipH="1" flipV="1">
            <a:off x="2286000" y="2054225"/>
            <a:ext cx="1588" cy="12795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40" name="AutoShape 28"/>
          <p:cNvCxnSpPr>
            <a:stCxn id="38927" idx="1"/>
            <a:endCxn id="38937" idx="1"/>
          </p:cNvCxnSpPr>
          <p:nvPr/>
        </p:nvCxnSpPr>
        <p:spPr>
          <a:xfrm rot="10800000" flipH="1" flipV="1">
            <a:off x="2286000" y="2054225"/>
            <a:ext cx="1588" cy="1698625"/>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38941" name="Rectangle 29"/>
          <p:cNvSpPr/>
          <p:nvPr/>
        </p:nvSpPr>
        <p:spPr>
          <a:xfrm>
            <a:off x="3509963" y="2743200"/>
            <a:ext cx="719137"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42" name="Rectangle 30"/>
          <p:cNvSpPr/>
          <p:nvPr/>
        </p:nvSpPr>
        <p:spPr>
          <a:xfrm>
            <a:off x="3509963" y="3186113"/>
            <a:ext cx="719137"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43" name="Rectangle 31"/>
          <p:cNvSpPr/>
          <p:nvPr/>
        </p:nvSpPr>
        <p:spPr>
          <a:xfrm>
            <a:off x="3509963" y="3606800"/>
            <a:ext cx="719137"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44" name="AutoShape 32"/>
          <p:cNvCxnSpPr>
            <a:stCxn id="38918" idx="1"/>
            <a:endCxn id="38941" idx="1"/>
          </p:cNvCxnSpPr>
          <p:nvPr/>
        </p:nvCxnSpPr>
        <p:spPr>
          <a:xfrm rot="10800000" flipH="1" flipV="1">
            <a:off x="3509963" y="2054225"/>
            <a:ext cx="1587"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45" name="AutoShape 33"/>
          <p:cNvCxnSpPr>
            <a:stCxn id="38918" idx="1"/>
            <a:endCxn id="38942" idx="1"/>
          </p:cNvCxnSpPr>
          <p:nvPr/>
        </p:nvCxnSpPr>
        <p:spPr>
          <a:xfrm rot="10800000" flipH="1" flipV="1">
            <a:off x="3509963" y="2054225"/>
            <a:ext cx="1587" cy="12795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46" name="AutoShape 34"/>
          <p:cNvCxnSpPr>
            <a:stCxn id="38918" idx="1"/>
            <a:endCxn id="38943" idx="1"/>
          </p:cNvCxnSpPr>
          <p:nvPr/>
        </p:nvCxnSpPr>
        <p:spPr>
          <a:xfrm rot="10800000" flipH="1" flipV="1">
            <a:off x="3509963" y="2054225"/>
            <a:ext cx="1587" cy="1698625"/>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38947" name="Rectangle 35"/>
          <p:cNvSpPr/>
          <p:nvPr/>
        </p:nvSpPr>
        <p:spPr>
          <a:xfrm>
            <a:off x="4806950" y="27432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48" name="Rectangle 36"/>
          <p:cNvSpPr/>
          <p:nvPr/>
        </p:nvSpPr>
        <p:spPr>
          <a:xfrm>
            <a:off x="4806950" y="31750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49" name="Rectangle 37"/>
          <p:cNvSpPr/>
          <p:nvPr/>
        </p:nvSpPr>
        <p:spPr>
          <a:xfrm>
            <a:off x="4806950" y="3606800"/>
            <a:ext cx="719138"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50" name="AutoShape 38"/>
          <p:cNvCxnSpPr>
            <a:stCxn id="38919" idx="1"/>
            <a:endCxn id="38947" idx="1"/>
          </p:cNvCxnSpPr>
          <p:nvPr/>
        </p:nvCxnSpPr>
        <p:spPr>
          <a:xfrm rot="10800000" flipH="1" flipV="1">
            <a:off x="4806950" y="2054225"/>
            <a:ext cx="1588"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51" name="AutoShape 39"/>
          <p:cNvCxnSpPr>
            <a:stCxn id="38919" idx="1"/>
            <a:endCxn id="38948" idx="1"/>
          </p:cNvCxnSpPr>
          <p:nvPr/>
        </p:nvCxnSpPr>
        <p:spPr>
          <a:xfrm rot="10800000" flipH="1" flipV="1">
            <a:off x="4806950" y="2054225"/>
            <a:ext cx="1588" cy="12684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52" name="AutoShape 40"/>
          <p:cNvCxnSpPr>
            <a:stCxn id="38919" idx="1"/>
            <a:endCxn id="38949" idx="1"/>
          </p:cNvCxnSpPr>
          <p:nvPr/>
        </p:nvCxnSpPr>
        <p:spPr>
          <a:xfrm rot="10800000" flipH="1" flipV="1">
            <a:off x="4806950" y="2054225"/>
            <a:ext cx="1588" cy="1698625"/>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38953" name="Rectangle 41"/>
          <p:cNvSpPr/>
          <p:nvPr/>
        </p:nvSpPr>
        <p:spPr>
          <a:xfrm>
            <a:off x="5959475" y="27432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54" name="Rectangle 42"/>
          <p:cNvSpPr/>
          <p:nvPr/>
        </p:nvSpPr>
        <p:spPr>
          <a:xfrm>
            <a:off x="5959475" y="31750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55" name="Rectangle 43"/>
          <p:cNvSpPr/>
          <p:nvPr/>
        </p:nvSpPr>
        <p:spPr>
          <a:xfrm>
            <a:off x="5959475" y="3606800"/>
            <a:ext cx="719138"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56" name="AutoShape 44"/>
          <p:cNvCxnSpPr>
            <a:stCxn id="38920" idx="1"/>
            <a:endCxn id="38953" idx="1"/>
          </p:cNvCxnSpPr>
          <p:nvPr/>
        </p:nvCxnSpPr>
        <p:spPr>
          <a:xfrm rot="10800000" flipH="1" flipV="1">
            <a:off x="5959475" y="2054225"/>
            <a:ext cx="1588"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57" name="AutoShape 45"/>
          <p:cNvCxnSpPr>
            <a:stCxn id="38920" idx="1"/>
            <a:endCxn id="38954" idx="1"/>
          </p:cNvCxnSpPr>
          <p:nvPr/>
        </p:nvCxnSpPr>
        <p:spPr>
          <a:xfrm rot="10800000" flipH="1" flipV="1">
            <a:off x="5959475" y="2054225"/>
            <a:ext cx="1588" cy="12684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58" name="AutoShape 46"/>
          <p:cNvCxnSpPr>
            <a:stCxn id="38920" idx="1"/>
            <a:endCxn id="38955" idx="1"/>
          </p:cNvCxnSpPr>
          <p:nvPr/>
        </p:nvCxnSpPr>
        <p:spPr>
          <a:xfrm rot="10800000" flipH="1" flipV="1">
            <a:off x="5959475" y="2054225"/>
            <a:ext cx="1588" cy="1698625"/>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38959" name="Rectangle 47"/>
          <p:cNvSpPr/>
          <p:nvPr/>
        </p:nvSpPr>
        <p:spPr>
          <a:xfrm>
            <a:off x="7038975" y="2743200"/>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1</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60" name="Rectangle 48"/>
          <p:cNvSpPr/>
          <p:nvPr/>
        </p:nvSpPr>
        <p:spPr>
          <a:xfrm>
            <a:off x="7038975" y="3186113"/>
            <a:ext cx="719138"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2</a:t>
            </a:r>
            <a:endParaRPr lang="en-US" altLang="zh-CN" sz="1400" dirty="0">
              <a:solidFill>
                <a:srgbClr val="000000"/>
              </a:solidFill>
              <a:latin typeface="Times New Roman" panose="02020603050405020304" pitchFamily="18" charset="0"/>
              <a:ea typeface="宋体" panose="02010600030101010101" pitchFamily="2" charset="-122"/>
            </a:endParaRPr>
          </a:p>
        </p:txBody>
      </p:sp>
      <p:sp>
        <p:nvSpPr>
          <p:cNvPr id="38961" name="Rectangle 49"/>
          <p:cNvSpPr/>
          <p:nvPr/>
        </p:nvSpPr>
        <p:spPr>
          <a:xfrm>
            <a:off x="7038975" y="3606800"/>
            <a:ext cx="719138"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工程师</a:t>
            </a:r>
            <a:r>
              <a:rPr lang="en-US" altLang="zh-CN" sz="1400" dirty="0">
                <a:solidFill>
                  <a:srgbClr val="000000"/>
                </a:solidFill>
                <a:latin typeface="Times New Roman" panose="02020603050405020304" pitchFamily="18" charset="0"/>
                <a:ea typeface="宋体" panose="02010600030101010101" pitchFamily="2" charset="-122"/>
              </a:rPr>
              <a:t>3</a:t>
            </a:r>
            <a:endParaRPr lang="en-US" altLang="zh-CN" sz="1400" dirty="0">
              <a:solidFill>
                <a:srgbClr val="000000"/>
              </a:solidFill>
              <a:latin typeface="Times New Roman" panose="02020603050405020304" pitchFamily="18" charset="0"/>
              <a:ea typeface="宋体" panose="02010600030101010101" pitchFamily="2" charset="-122"/>
            </a:endParaRPr>
          </a:p>
        </p:txBody>
      </p:sp>
      <p:cxnSp>
        <p:nvCxnSpPr>
          <p:cNvPr id="38962" name="AutoShape 50"/>
          <p:cNvCxnSpPr>
            <a:stCxn id="38921" idx="1"/>
            <a:endCxn id="38959" idx="1"/>
          </p:cNvCxnSpPr>
          <p:nvPr/>
        </p:nvCxnSpPr>
        <p:spPr>
          <a:xfrm rot="10800000" flipH="1" flipV="1">
            <a:off x="7038975" y="2054225"/>
            <a:ext cx="1588"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63" name="AutoShape 51"/>
          <p:cNvCxnSpPr>
            <a:stCxn id="38921" idx="1"/>
            <a:endCxn id="38960" idx="1"/>
          </p:cNvCxnSpPr>
          <p:nvPr/>
        </p:nvCxnSpPr>
        <p:spPr>
          <a:xfrm rot="10800000" flipH="1" flipV="1">
            <a:off x="7038975" y="2054225"/>
            <a:ext cx="1588" cy="12795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38964" name="AutoShape 52"/>
          <p:cNvCxnSpPr>
            <a:stCxn id="38921" idx="1"/>
            <a:endCxn id="38961" idx="1"/>
          </p:cNvCxnSpPr>
          <p:nvPr/>
        </p:nvCxnSpPr>
        <p:spPr>
          <a:xfrm rot="10800000" flipH="1" flipV="1">
            <a:off x="7038975" y="2054225"/>
            <a:ext cx="1588" cy="1698625"/>
          </a:xfrm>
          <a:prstGeom prst="bentConnector3">
            <a:avLst>
              <a:gd name="adj1" fmla="val -14400005"/>
            </a:avLst>
          </a:prstGeom>
          <a:ln w="12700" cap="flat" cmpd="sng">
            <a:solidFill>
              <a:srgbClr val="000000"/>
            </a:solidFill>
            <a:prstDash val="solid"/>
            <a:miter/>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项目型组织结构</a:t>
            </a:r>
            <a:endParaRPr lang="zh-CN" altLang="en-US" sz="2800" dirty="0">
              <a:latin typeface="黑体" panose="02010609060101010101" pitchFamily="49" charset="-122"/>
            </a:endParaRPr>
          </a:p>
        </p:txBody>
      </p:sp>
      <p:sp>
        <p:nvSpPr>
          <p:cNvPr id="40963" name="Rectangle 3"/>
          <p:cNvSpPr>
            <a:spLocks noGrp="1"/>
          </p:cNvSpPr>
          <p:nvPr>
            <p:ph idx="1"/>
          </p:nvPr>
        </p:nvSpPr>
        <p:spPr>
          <a:xfrm>
            <a:off x="323850" y="4149725"/>
            <a:ext cx="8496300" cy="2232025"/>
          </a:xfrm>
          <a:ln>
            <a:solidFill>
              <a:srgbClr val="FF6600">
                <a:alpha val="100000"/>
              </a:srgbClr>
            </a:solidFill>
            <a:miter lim="800000"/>
          </a:ln>
        </p:spPr>
        <p:txBody>
          <a:bodyPr vert="horz" wrap="square" lIns="91440" tIns="45720" rIns="91440" bIns="45720" anchor="t" anchorCtr="0"/>
          <a:p>
            <a:pPr eaLnBrk="1" hangingPunct="1"/>
            <a:r>
              <a:rPr lang="zh-CN" altLang="en-US" sz="1800" dirty="0">
                <a:latin typeface="宋体" panose="02010600030101010101" pitchFamily="2" charset="-122"/>
                <a:ea typeface="宋体" panose="02010600030101010101" pitchFamily="2" charset="-122"/>
              </a:rPr>
              <a:t>优点：项目经理全权负责，成员全职，发挥团队精神，决策反应速度快。以市场</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客户为导向。</a:t>
            </a:r>
            <a:endParaRPr lang="zh-CN" altLang="en-US" sz="1800" dirty="0">
              <a:latin typeface="宋体" panose="02010600030101010101" pitchFamily="2" charset="-122"/>
              <a:ea typeface="宋体" panose="02010600030101010101" pitchFamily="2" charset="-122"/>
            </a:endParaRPr>
          </a:p>
          <a:p>
            <a:pPr eaLnBrk="1" hangingPunct="1"/>
            <a:r>
              <a:rPr lang="zh-CN" altLang="en-US" sz="1800" dirty="0">
                <a:latin typeface="宋体" panose="02010600030101010101" pitchFamily="2" charset="-122"/>
                <a:ea typeface="宋体" panose="02010600030101010101" pitchFamily="2" charset="-122"/>
              </a:rPr>
              <a:t>缺点：资源配置重复，规章制度执行不一致，项目间沟通少。</a:t>
            </a:r>
            <a:endParaRPr lang="zh-CN" altLang="en-US" sz="1800" dirty="0">
              <a:latin typeface="宋体" panose="02010600030101010101" pitchFamily="2" charset="-122"/>
              <a:ea typeface="宋体" panose="02010600030101010101" pitchFamily="2" charset="-122"/>
            </a:endParaRPr>
          </a:p>
          <a:p>
            <a:pPr eaLnBrk="1" hangingPunct="1"/>
            <a:r>
              <a:rPr lang="zh-CN" altLang="en-US" sz="1800" dirty="0">
                <a:latin typeface="宋体" panose="02010600030101010101" pitchFamily="2" charset="-122"/>
                <a:ea typeface="宋体" panose="02010600030101010101" pitchFamily="2" charset="-122"/>
              </a:rPr>
              <a:t>适用：包括多个相似项目的单位或组织以及长期的、大型的、重要的和复杂的项目，不适用于规模小的企业。</a:t>
            </a:r>
            <a:endParaRPr lang="zh-CN" altLang="en-US" sz="1800" dirty="0">
              <a:latin typeface="宋体" panose="02010600030101010101" pitchFamily="2" charset="-122"/>
              <a:ea typeface="宋体" panose="02010600030101010101" pitchFamily="2" charset="-122"/>
            </a:endParaRPr>
          </a:p>
        </p:txBody>
      </p:sp>
      <p:sp>
        <p:nvSpPr>
          <p:cNvPr id="40964" name="Rectangle 4"/>
          <p:cNvSpPr/>
          <p:nvPr/>
        </p:nvSpPr>
        <p:spPr>
          <a:xfrm>
            <a:off x="4140200" y="692150"/>
            <a:ext cx="8636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400" dirty="0">
                <a:solidFill>
                  <a:srgbClr val="000000"/>
                </a:solidFill>
                <a:latin typeface="Times New Roman" panose="02020603050405020304" pitchFamily="18" charset="0"/>
                <a:ea typeface="宋体" panose="02010600030101010101" pitchFamily="2" charset="-122"/>
              </a:rPr>
              <a:t>产品总监</a:t>
            </a:r>
            <a:endParaRPr lang="zh-CN" altLang="en-US" sz="1400" dirty="0">
              <a:solidFill>
                <a:srgbClr val="000000"/>
              </a:solidFill>
              <a:latin typeface="Times New Roman" panose="02020603050405020304" pitchFamily="18" charset="0"/>
              <a:ea typeface="宋体" panose="02010600030101010101" pitchFamily="2" charset="-122"/>
            </a:endParaRPr>
          </a:p>
        </p:txBody>
      </p:sp>
      <p:sp>
        <p:nvSpPr>
          <p:cNvPr id="40965" name="Rectangle 5"/>
          <p:cNvSpPr/>
          <p:nvPr/>
        </p:nvSpPr>
        <p:spPr>
          <a:xfrm>
            <a:off x="1655763" y="1912938"/>
            <a:ext cx="895350" cy="347662"/>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项目经理</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66" name="Rectangle 6"/>
          <p:cNvSpPr/>
          <p:nvPr/>
        </p:nvSpPr>
        <p:spPr>
          <a:xfrm>
            <a:off x="4175125" y="1901825"/>
            <a:ext cx="8001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ea typeface="宋体" panose="02010600030101010101" pitchFamily="2" charset="-122"/>
              </a:rPr>
              <a:t>项目经理</a:t>
            </a:r>
            <a:r>
              <a:rPr lang="en-US" altLang="zh-CN" sz="1200" dirty="0">
                <a:solidFill>
                  <a:srgbClr val="000000"/>
                </a:solidFill>
                <a:ea typeface="宋体" panose="02010600030101010101" pitchFamily="2" charset="-122"/>
              </a:rPr>
              <a:t>3</a:t>
            </a:r>
            <a:endParaRPr lang="en-US" altLang="zh-CN" sz="1200" dirty="0">
              <a:solidFill>
                <a:srgbClr val="000000"/>
              </a:solidFill>
              <a:ea typeface="宋体" panose="02010600030101010101" pitchFamily="2" charset="-122"/>
            </a:endParaRPr>
          </a:p>
        </p:txBody>
      </p:sp>
      <p:sp>
        <p:nvSpPr>
          <p:cNvPr id="40967" name="Rectangle 7"/>
          <p:cNvSpPr/>
          <p:nvPr/>
        </p:nvSpPr>
        <p:spPr>
          <a:xfrm>
            <a:off x="5472113" y="1901825"/>
            <a:ext cx="792162"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ea typeface="宋体" panose="02010600030101010101" pitchFamily="2" charset="-122"/>
              </a:rPr>
              <a:t>项目经理</a:t>
            </a:r>
            <a:r>
              <a:rPr lang="en-US" altLang="zh-CN" sz="1200" dirty="0">
                <a:solidFill>
                  <a:srgbClr val="000000"/>
                </a:solidFill>
                <a:ea typeface="宋体" panose="02010600030101010101" pitchFamily="2" charset="-122"/>
              </a:rPr>
              <a:t>4</a:t>
            </a:r>
            <a:endParaRPr lang="en-US" altLang="zh-CN" sz="1200" dirty="0">
              <a:solidFill>
                <a:srgbClr val="000000"/>
              </a:solidFill>
              <a:ea typeface="宋体" panose="02010600030101010101" pitchFamily="2" charset="-122"/>
            </a:endParaRPr>
          </a:p>
        </p:txBody>
      </p:sp>
      <p:sp>
        <p:nvSpPr>
          <p:cNvPr id="40968" name="Rectangle 8"/>
          <p:cNvSpPr/>
          <p:nvPr/>
        </p:nvSpPr>
        <p:spPr>
          <a:xfrm>
            <a:off x="6624638" y="1901825"/>
            <a:ext cx="863600"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ea typeface="宋体" panose="02010600030101010101" pitchFamily="2" charset="-122"/>
              </a:rPr>
              <a:t>项目经理</a:t>
            </a:r>
            <a:r>
              <a:rPr lang="en-US" altLang="zh-CN" sz="1200" dirty="0">
                <a:solidFill>
                  <a:srgbClr val="000000"/>
                </a:solidFill>
                <a:ea typeface="宋体" panose="02010600030101010101" pitchFamily="2" charset="-122"/>
              </a:rPr>
              <a:t>5</a:t>
            </a:r>
            <a:endParaRPr lang="en-US" altLang="zh-CN" sz="1200" dirty="0">
              <a:solidFill>
                <a:srgbClr val="000000"/>
              </a:solidFill>
              <a:ea typeface="宋体" panose="02010600030101010101" pitchFamily="2" charset="-122"/>
            </a:endParaRPr>
          </a:p>
        </p:txBody>
      </p:sp>
      <p:cxnSp>
        <p:nvCxnSpPr>
          <p:cNvPr id="40969" name="AutoShape 9"/>
          <p:cNvCxnSpPr>
            <a:stCxn id="40964" idx="2"/>
            <a:endCxn id="40965" idx="0"/>
          </p:cNvCxnSpPr>
          <p:nvPr/>
        </p:nvCxnSpPr>
        <p:spPr>
          <a:xfrm rot="5400000">
            <a:off x="2900363" y="241300"/>
            <a:ext cx="873125" cy="2468563"/>
          </a:xfrm>
          <a:prstGeom prst="bentConnector3">
            <a:avLst>
              <a:gd name="adj1" fmla="val 49819"/>
            </a:avLst>
          </a:prstGeom>
          <a:ln w="12700" cap="flat" cmpd="sng">
            <a:solidFill>
              <a:srgbClr val="000000"/>
            </a:solidFill>
            <a:prstDash val="solid"/>
            <a:miter/>
            <a:headEnd type="none" w="med" len="med"/>
            <a:tailEnd type="none" w="med" len="med"/>
          </a:ln>
        </p:spPr>
      </p:cxnSp>
      <p:cxnSp>
        <p:nvCxnSpPr>
          <p:cNvPr id="40970" name="AutoShape 10"/>
          <p:cNvCxnSpPr>
            <a:stCxn id="40964" idx="2"/>
            <a:endCxn id="40966" idx="0"/>
          </p:cNvCxnSpPr>
          <p:nvPr/>
        </p:nvCxnSpPr>
        <p:spPr>
          <a:xfrm rot="-5400000" flipH="1">
            <a:off x="4141788" y="1468438"/>
            <a:ext cx="862012" cy="3175"/>
          </a:xfrm>
          <a:prstGeom prst="bentConnector3">
            <a:avLst>
              <a:gd name="adj1" fmla="val 49907"/>
            </a:avLst>
          </a:prstGeom>
          <a:ln w="12700" cap="flat" cmpd="sng">
            <a:solidFill>
              <a:srgbClr val="000000"/>
            </a:solidFill>
            <a:prstDash val="solid"/>
            <a:miter/>
            <a:headEnd type="none" w="med" len="med"/>
            <a:tailEnd type="none" w="med" len="med"/>
          </a:ln>
        </p:spPr>
      </p:cxnSp>
      <p:cxnSp>
        <p:nvCxnSpPr>
          <p:cNvPr id="40971" name="AutoShape 11"/>
          <p:cNvCxnSpPr>
            <a:stCxn id="40964" idx="2"/>
            <a:endCxn id="40967" idx="0"/>
          </p:cNvCxnSpPr>
          <p:nvPr/>
        </p:nvCxnSpPr>
        <p:spPr>
          <a:xfrm rot="-5400000" flipH="1">
            <a:off x="4789488" y="822325"/>
            <a:ext cx="862012" cy="1296988"/>
          </a:xfrm>
          <a:prstGeom prst="bentConnector3">
            <a:avLst>
              <a:gd name="adj1" fmla="val 49907"/>
            </a:avLst>
          </a:prstGeom>
          <a:ln w="12700" cap="flat" cmpd="sng">
            <a:solidFill>
              <a:srgbClr val="000000"/>
            </a:solidFill>
            <a:prstDash val="solid"/>
            <a:miter/>
            <a:headEnd type="none" w="med" len="med"/>
            <a:tailEnd type="none" w="med" len="med"/>
          </a:ln>
        </p:spPr>
      </p:cxnSp>
      <p:cxnSp>
        <p:nvCxnSpPr>
          <p:cNvPr id="40972" name="AutoShape 12"/>
          <p:cNvCxnSpPr>
            <a:stCxn id="40964" idx="2"/>
            <a:endCxn id="40968" idx="0"/>
          </p:cNvCxnSpPr>
          <p:nvPr/>
        </p:nvCxnSpPr>
        <p:spPr>
          <a:xfrm rot="-5400000" flipH="1">
            <a:off x="5383213" y="228600"/>
            <a:ext cx="862012" cy="2484438"/>
          </a:xfrm>
          <a:prstGeom prst="bentConnector3">
            <a:avLst>
              <a:gd name="adj1" fmla="val 49907"/>
            </a:avLst>
          </a:prstGeom>
          <a:ln w="12700" cap="flat" cmpd="sng">
            <a:solidFill>
              <a:srgbClr val="000000"/>
            </a:solidFill>
            <a:prstDash val="solid"/>
            <a:miter/>
            <a:headEnd type="none" w="med" len="med"/>
            <a:tailEnd type="none" w="med" len="med"/>
          </a:ln>
        </p:spPr>
      </p:cxnSp>
      <p:sp>
        <p:nvSpPr>
          <p:cNvPr id="40973" name="Rectangle 13"/>
          <p:cNvSpPr/>
          <p:nvPr/>
        </p:nvSpPr>
        <p:spPr>
          <a:xfrm>
            <a:off x="2951163" y="1901825"/>
            <a:ext cx="792162" cy="347663"/>
          </a:xfrm>
          <a:prstGeom prst="rect">
            <a:avLst/>
          </a:prstGeom>
          <a:solidFill>
            <a:schemeClr val="accent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ea typeface="宋体" panose="02010600030101010101" pitchFamily="2" charset="-122"/>
              </a:rPr>
              <a:t>项目经理</a:t>
            </a:r>
            <a:r>
              <a:rPr lang="en-US" altLang="zh-CN" sz="1200" dirty="0">
                <a:solidFill>
                  <a:srgbClr val="000000"/>
                </a:solidFill>
                <a:ea typeface="宋体" panose="02010600030101010101" pitchFamily="2" charset="-122"/>
              </a:rPr>
              <a:t>2</a:t>
            </a:r>
            <a:endParaRPr lang="en-US" altLang="zh-CN" sz="1000" dirty="0">
              <a:solidFill>
                <a:srgbClr val="000000"/>
              </a:solidFill>
              <a:latin typeface="Times New Roman" panose="02020603050405020304" pitchFamily="18" charset="0"/>
              <a:ea typeface="宋体" panose="02010600030101010101" pitchFamily="2" charset="-122"/>
            </a:endParaRPr>
          </a:p>
        </p:txBody>
      </p:sp>
      <p:cxnSp>
        <p:nvCxnSpPr>
          <p:cNvPr id="40974" name="AutoShape 14"/>
          <p:cNvCxnSpPr/>
          <p:nvPr/>
        </p:nvCxnSpPr>
        <p:spPr>
          <a:xfrm rot="5400000">
            <a:off x="3529013" y="858838"/>
            <a:ext cx="862012" cy="1223962"/>
          </a:xfrm>
          <a:prstGeom prst="bentConnector3">
            <a:avLst>
              <a:gd name="adj1" fmla="val 51931"/>
            </a:avLst>
          </a:prstGeom>
          <a:ln w="12700" cap="flat" cmpd="sng">
            <a:solidFill>
              <a:srgbClr val="000000"/>
            </a:solidFill>
            <a:prstDash val="solid"/>
            <a:miter/>
            <a:headEnd type="none" w="med" len="med"/>
            <a:tailEnd type="none" w="med" len="med"/>
          </a:ln>
        </p:spPr>
      </p:cxnSp>
      <p:sp>
        <p:nvSpPr>
          <p:cNvPr id="40975" name="Rectangle 15"/>
          <p:cNvSpPr/>
          <p:nvPr/>
        </p:nvSpPr>
        <p:spPr>
          <a:xfrm>
            <a:off x="1655763" y="2646363"/>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硬件工程师</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76" name="Rectangle 16"/>
          <p:cNvSpPr/>
          <p:nvPr/>
        </p:nvSpPr>
        <p:spPr>
          <a:xfrm>
            <a:off x="1655763" y="3089275"/>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软件工程师</a:t>
            </a:r>
            <a:r>
              <a:rPr lang="en-US" altLang="zh-CN" sz="1200" dirty="0">
                <a:solidFill>
                  <a:srgbClr val="000000"/>
                </a:solidFill>
                <a:latin typeface="Times New Roman" panose="02020603050405020304" pitchFamily="18" charset="0"/>
                <a:ea typeface="宋体" panose="02010600030101010101" pitchFamily="2" charset="-122"/>
              </a:rPr>
              <a:t>2</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77" name="Rectangle 17"/>
          <p:cNvSpPr/>
          <p:nvPr/>
        </p:nvSpPr>
        <p:spPr>
          <a:xfrm>
            <a:off x="1655763" y="3509963"/>
            <a:ext cx="895350"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测试工程师</a:t>
            </a:r>
            <a:r>
              <a:rPr lang="en-US" altLang="zh-CN" sz="1200" dirty="0">
                <a:solidFill>
                  <a:srgbClr val="000000"/>
                </a:solidFill>
                <a:latin typeface="Times New Roman" panose="02020603050405020304" pitchFamily="18" charset="0"/>
                <a:ea typeface="宋体" panose="02010600030101010101" pitchFamily="2" charset="-122"/>
              </a:rPr>
              <a:t>3</a:t>
            </a:r>
            <a:endParaRPr lang="en-US" altLang="zh-CN" sz="1200" dirty="0">
              <a:solidFill>
                <a:srgbClr val="000000"/>
              </a:solidFill>
              <a:latin typeface="Times New Roman" panose="02020603050405020304" pitchFamily="18" charset="0"/>
              <a:ea typeface="宋体" panose="02010600030101010101" pitchFamily="2" charset="-122"/>
            </a:endParaRPr>
          </a:p>
        </p:txBody>
      </p:sp>
      <p:cxnSp>
        <p:nvCxnSpPr>
          <p:cNvPr id="40978" name="AutoShape 18"/>
          <p:cNvCxnSpPr>
            <a:stCxn id="40965" idx="1"/>
            <a:endCxn id="40975" idx="1"/>
          </p:cNvCxnSpPr>
          <p:nvPr/>
        </p:nvCxnSpPr>
        <p:spPr>
          <a:xfrm rot="10800000" flipH="1" flipV="1">
            <a:off x="1655763" y="2087563"/>
            <a:ext cx="1587" cy="706437"/>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79" name="AutoShape 19"/>
          <p:cNvCxnSpPr/>
          <p:nvPr/>
        </p:nvCxnSpPr>
        <p:spPr>
          <a:xfrm rot="10800000" flipH="1" flipV="1">
            <a:off x="1636713" y="2087563"/>
            <a:ext cx="1587" cy="1268412"/>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0" name="AutoShape 20"/>
          <p:cNvCxnSpPr/>
          <p:nvPr/>
        </p:nvCxnSpPr>
        <p:spPr>
          <a:xfrm rot="10800000" flipH="1" flipV="1">
            <a:off x="1635125" y="2087563"/>
            <a:ext cx="1588" cy="1687512"/>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1" name="AutoShape 21"/>
          <p:cNvCxnSpPr>
            <a:stCxn id="40973" idx="1"/>
          </p:cNvCxnSpPr>
          <p:nvPr/>
        </p:nvCxnSpPr>
        <p:spPr>
          <a:xfrm rot="10800000" flipH="1" flipV="1">
            <a:off x="2951163" y="2076450"/>
            <a:ext cx="1587"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2" name="AutoShape 22"/>
          <p:cNvCxnSpPr>
            <a:stCxn id="40973" idx="1"/>
          </p:cNvCxnSpPr>
          <p:nvPr/>
        </p:nvCxnSpPr>
        <p:spPr>
          <a:xfrm rot="10800000" flipH="1" flipV="1">
            <a:off x="2951163" y="2076450"/>
            <a:ext cx="1587" cy="12795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3" name="AutoShape 23"/>
          <p:cNvCxnSpPr>
            <a:stCxn id="40973" idx="1"/>
          </p:cNvCxnSpPr>
          <p:nvPr/>
        </p:nvCxnSpPr>
        <p:spPr>
          <a:xfrm rot="10800000" flipH="1" flipV="1">
            <a:off x="2951163" y="2076450"/>
            <a:ext cx="1587" cy="16986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4" name="AutoShape 24"/>
          <p:cNvCxnSpPr>
            <a:stCxn id="40966" idx="1"/>
          </p:cNvCxnSpPr>
          <p:nvPr/>
        </p:nvCxnSpPr>
        <p:spPr>
          <a:xfrm rot="10800000" flipH="1" flipV="1">
            <a:off x="4175125" y="2076450"/>
            <a:ext cx="1588"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5" name="AutoShape 25"/>
          <p:cNvCxnSpPr>
            <a:stCxn id="40966" idx="1"/>
          </p:cNvCxnSpPr>
          <p:nvPr/>
        </p:nvCxnSpPr>
        <p:spPr>
          <a:xfrm rot="10800000" flipH="1" flipV="1">
            <a:off x="4175125" y="2076450"/>
            <a:ext cx="1588" cy="12795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6" name="AutoShape 26"/>
          <p:cNvCxnSpPr>
            <a:stCxn id="40966" idx="1"/>
          </p:cNvCxnSpPr>
          <p:nvPr/>
        </p:nvCxnSpPr>
        <p:spPr>
          <a:xfrm rot="10800000" flipH="1" flipV="1">
            <a:off x="4175125" y="2076450"/>
            <a:ext cx="1588" cy="16986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7" name="AutoShape 27"/>
          <p:cNvCxnSpPr>
            <a:stCxn id="40967" idx="1"/>
          </p:cNvCxnSpPr>
          <p:nvPr/>
        </p:nvCxnSpPr>
        <p:spPr>
          <a:xfrm rot="10800000" flipH="1" flipV="1">
            <a:off x="5472113" y="2076450"/>
            <a:ext cx="1587"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8" name="AutoShape 28"/>
          <p:cNvCxnSpPr>
            <a:stCxn id="40967" idx="1"/>
          </p:cNvCxnSpPr>
          <p:nvPr/>
        </p:nvCxnSpPr>
        <p:spPr>
          <a:xfrm rot="10800000" flipH="1" flipV="1">
            <a:off x="5472113" y="2076450"/>
            <a:ext cx="1587" cy="12684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89" name="AutoShape 29"/>
          <p:cNvCxnSpPr>
            <a:stCxn id="40967" idx="1"/>
          </p:cNvCxnSpPr>
          <p:nvPr/>
        </p:nvCxnSpPr>
        <p:spPr>
          <a:xfrm rot="10800000" flipH="1" flipV="1">
            <a:off x="5472113" y="2076450"/>
            <a:ext cx="1587" cy="1698625"/>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90" name="AutoShape 30"/>
          <p:cNvCxnSpPr>
            <a:stCxn id="40968" idx="1"/>
          </p:cNvCxnSpPr>
          <p:nvPr/>
        </p:nvCxnSpPr>
        <p:spPr>
          <a:xfrm rot="10800000" flipH="1" flipV="1">
            <a:off x="6624638" y="2076450"/>
            <a:ext cx="1587" cy="8366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91" name="AutoShape 31"/>
          <p:cNvCxnSpPr>
            <a:stCxn id="40968" idx="1"/>
          </p:cNvCxnSpPr>
          <p:nvPr/>
        </p:nvCxnSpPr>
        <p:spPr>
          <a:xfrm rot="10800000" flipH="1" flipV="1">
            <a:off x="6624638" y="2076450"/>
            <a:ext cx="1587" cy="1268413"/>
          </a:xfrm>
          <a:prstGeom prst="bentConnector3">
            <a:avLst>
              <a:gd name="adj1" fmla="val -14400005"/>
            </a:avLst>
          </a:prstGeom>
          <a:ln w="12700" cap="flat" cmpd="sng">
            <a:solidFill>
              <a:srgbClr val="000000"/>
            </a:solidFill>
            <a:prstDash val="solid"/>
            <a:miter/>
            <a:headEnd type="none" w="med" len="med"/>
            <a:tailEnd type="none" w="med" len="med"/>
          </a:ln>
        </p:spPr>
      </p:cxnSp>
      <p:cxnSp>
        <p:nvCxnSpPr>
          <p:cNvPr id="40992" name="AutoShape 32"/>
          <p:cNvCxnSpPr>
            <a:stCxn id="40968" idx="1"/>
          </p:cNvCxnSpPr>
          <p:nvPr/>
        </p:nvCxnSpPr>
        <p:spPr>
          <a:xfrm rot="10800000" flipH="1" flipV="1">
            <a:off x="6624638" y="2076450"/>
            <a:ext cx="1587" cy="1698625"/>
          </a:xfrm>
          <a:prstGeom prst="bentConnector3">
            <a:avLst>
              <a:gd name="adj1" fmla="val -14400005"/>
            </a:avLst>
          </a:prstGeom>
          <a:ln w="12700" cap="flat" cmpd="sng">
            <a:solidFill>
              <a:srgbClr val="000000"/>
            </a:solidFill>
            <a:prstDash val="solid"/>
            <a:miter/>
            <a:headEnd type="none" w="med" len="med"/>
            <a:tailEnd type="none" w="med" len="med"/>
          </a:ln>
        </p:spPr>
      </p:cxnSp>
      <p:sp>
        <p:nvSpPr>
          <p:cNvPr id="40993" name="Rectangle 33"/>
          <p:cNvSpPr/>
          <p:nvPr/>
        </p:nvSpPr>
        <p:spPr>
          <a:xfrm>
            <a:off x="2932113" y="2697163"/>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硬件工程师</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4" name="Rectangle 34"/>
          <p:cNvSpPr/>
          <p:nvPr/>
        </p:nvSpPr>
        <p:spPr>
          <a:xfrm>
            <a:off x="2932113" y="3140075"/>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软件工程师</a:t>
            </a:r>
            <a:r>
              <a:rPr lang="en-US" altLang="zh-CN" sz="1200" dirty="0">
                <a:solidFill>
                  <a:srgbClr val="000000"/>
                </a:solidFill>
                <a:latin typeface="Times New Roman" panose="02020603050405020304" pitchFamily="18" charset="0"/>
                <a:ea typeface="宋体" panose="02010600030101010101" pitchFamily="2" charset="-122"/>
              </a:rPr>
              <a:t>2</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5" name="Rectangle 35"/>
          <p:cNvSpPr/>
          <p:nvPr/>
        </p:nvSpPr>
        <p:spPr>
          <a:xfrm>
            <a:off x="2932113" y="3560763"/>
            <a:ext cx="895350"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测试工程师</a:t>
            </a:r>
            <a:r>
              <a:rPr lang="en-US" altLang="zh-CN" sz="1200" dirty="0">
                <a:solidFill>
                  <a:srgbClr val="000000"/>
                </a:solidFill>
                <a:latin typeface="Times New Roman" panose="02020603050405020304" pitchFamily="18" charset="0"/>
                <a:ea typeface="宋体" panose="02010600030101010101" pitchFamily="2" charset="-122"/>
              </a:rPr>
              <a:t>3</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6" name="Rectangle 36"/>
          <p:cNvSpPr/>
          <p:nvPr/>
        </p:nvSpPr>
        <p:spPr>
          <a:xfrm>
            <a:off x="4151313" y="2697163"/>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硬件工程师</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7" name="Rectangle 37"/>
          <p:cNvSpPr/>
          <p:nvPr/>
        </p:nvSpPr>
        <p:spPr>
          <a:xfrm>
            <a:off x="4151313" y="3140075"/>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软件工程师</a:t>
            </a:r>
            <a:r>
              <a:rPr lang="en-US" altLang="zh-CN" sz="1200" dirty="0">
                <a:solidFill>
                  <a:srgbClr val="000000"/>
                </a:solidFill>
                <a:latin typeface="Times New Roman" panose="02020603050405020304" pitchFamily="18" charset="0"/>
                <a:ea typeface="宋体" panose="02010600030101010101" pitchFamily="2" charset="-122"/>
              </a:rPr>
              <a:t>2</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8" name="Rectangle 38"/>
          <p:cNvSpPr/>
          <p:nvPr/>
        </p:nvSpPr>
        <p:spPr>
          <a:xfrm>
            <a:off x="4151313" y="3560763"/>
            <a:ext cx="895350"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测试工程师</a:t>
            </a:r>
            <a:r>
              <a:rPr lang="en-US" altLang="zh-CN" sz="1200" dirty="0">
                <a:solidFill>
                  <a:srgbClr val="000000"/>
                </a:solidFill>
                <a:latin typeface="Times New Roman" panose="02020603050405020304" pitchFamily="18" charset="0"/>
                <a:ea typeface="宋体" panose="02010600030101010101" pitchFamily="2" charset="-122"/>
              </a:rPr>
              <a:t>3</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0999" name="Rectangle 39"/>
          <p:cNvSpPr/>
          <p:nvPr/>
        </p:nvSpPr>
        <p:spPr>
          <a:xfrm>
            <a:off x="5446713" y="2697163"/>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硬件工程师</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1000" name="Rectangle 40"/>
          <p:cNvSpPr/>
          <p:nvPr/>
        </p:nvSpPr>
        <p:spPr>
          <a:xfrm>
            <a:off x="5446713" y="3140075"/>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软件工程师</a:t>
            </a:r>
            <a:r>
              <a:rPr lang="en-US" altLang="zh-CN" sz="1200" dirty="0">
                <a:solidFill>
                  <a:srgbClr val="000000"/>
                </a:solidFill>
                <a:latin typeface="Times New Roman" panose="02020603050405020304" pitchFamily="18" charset="0"/>
                <a:ea typeface="宋体" panose="02010600030101010101" pitchFamily="2" charset="-122"/>
              </a:rPr>
              <a:t>2</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1001" name="Rectangle 41"/>
          <p:cNvSpPr/>
          <p:nvPr/>
        </p:nvSpPr>
        <p:spPr>
          <a:xfrm>
            <a:off x="5446713" y="3560763"/>
            <a:ext cx="895350"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测试工程师</a:t>
            </a:r>
            <a:r>
              <a:rPr lang="en-US" altLang="zh-CN" sz="1200" dirty="0">
                <a:solidFill>
                  <a:srgbClr val="000000"/>
                </a:solidFill>
                <a:latin typeface="Times New Roman" panose="02020603050405020304" pitchFamily="18" charset="0"/>
                <a:ea typeface="宋体" panose="02010600030101010101" pitchFamily="2" charset="-122"/>
              </a:rPr>
              <a:t>3</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1002" name="Rectangle 42"/>
          <p:cNvSpPr/>
          <p:nvPr/>
        </p:nvSpPr>
        <p:spPr>
          <a:xfrm>
            <a:off x="6589713" y="2697163"/>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硬件工程师</a:t>
            </a:r>
            <a:r>
              <a:rPr lang="en-US" altLang="zh-CN" sz="1200" dirty="0">
                <a:solidFill>
                  <a:srgbClr val="000000"/>
                </a:solidFill>
                <a:latin typeface="Times New Roman" panose="02020603050405020304" pitchFamily="18" charset="0"/>
                <a:ea typeface="宋体" panose="02010600030101010101" pitchFamily="2" charset="-122"/>
              </a:rPr>
              <a:t>1</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1003" name="Rectangle 43"/>
          <p:cNvSpPr/>
          <p:nvPr/>
        </p:nvSpPr>
        <p:spPr>
          <a:xfrm>
            <a:off x="6589713" y="3140075"/>
            <a:ext cx="895350" cy="295275"/>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软件工程师</a:t>
            </a:r>
            <a:r>
              <a:rPr lang="en-US" altLang="zh-CN" sz="1200" dirty="0">
                <a:solidFill>
                  <a:srgbClr val="000000"/>
                </a:solidFill>
                <a:latin typeface="Times New Roman" panose="02020603050405020304" pitchFamily="18" charset="0"/>
                <a:ea typeface="宋体" panose="02010600030101010101" pitchFamily="2" charset="-122"/>
              </a:rPr>
              <a:t>2</a:t>
            </a:r>
            <a:endParaRPr lang="en-US" altLang="zh-CN" sz="1200" dirty="0">
              <a:solidFill>
                <a:srgbClr val="000000"/>
              </a:solidFill>
              <a:latin typeface="Times New Roman" panose="02020603050405020304" pitchFamily="18" charset="0"/>
              <a:ea typeface="宋体" panose="02010600030101010101" pitchFamily="2" charset="-122"/>
            </a:endParaRPr>
          </a:p>
        </p:txBody>
      </p:sp>
      <p:sp>
        <p:nvSpPr>
          <p:cNvPr id="41004" name="Rectangle 44"/>
          <p:cNvSpPr/>
          <p:nvPr/>
        </p:nvSpPr>
        <p:spPr>
          <a:xfrm>
            <a:off x="6589713" y="3560763"/>
            <a:ext cx="895350" cy="292100"/>
          </a:xfrm>
          <a:prstGeom prst="rect">
            <a:avLst/>
          </a:prstGeom>
          <a:solidFill>
            <a:schemeClr val="bg1"/>
          </a:solidFill>
          <a:ln w="12700"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dirty="0">
                <a:solidFill>
                  <a:srgbClr val="000000"/>
                </a:solidFill>
                <a:latin typeface="Times New Roman" panose="02020603050405020304" pitchFamily="18" charset="0"/>
                <a:ea typeface="宋体" panose="02010600030101010101" pitchFamily="2" charset="-122"/>
              </a:rPr>
              <a:t>测试工程师</a:t>
            </a:r>
            <a:r>
              <a:rPr lang="en-US" altLang="zh-CN" sz="1200" dirty="0">
                <a:solidFill>
                  <a:srgbClr val="000000"/>
                </a:solidFill>
                <a:latin typeface="Times New Roman" panose="02020603050405020304" pitchFamily="18" charset="0"/>
                <a:ea typeface="宋体" panose="02010600030101010101" pitchFamily="2" charset="-122"/>
              </a:rPr>
              <a:t>3</a:t>
            </a:r>
            <a:endParaRPr lang="en-US" altLang="zh-CN" sz="1200"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a:stretch>
            <a:fillRect/>
          </a:stretch>
        </a:blipFill>
        <a:effectLst/>
      </p:bgPr>
    </p:bg>
    <p:spTree>
      <p:nvGrpSpPr>
        <p:cNvPr id="1" name=""/>
        <p:cNvGrpSpPr/>
        <p:nvPr/>
      </p:nvGrpSpPr>
      <p:grpSpPr/>
      <p:sp>
        <p:nvSpPr>
          <p:cNvPr id="7170"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solidFill>
                  <a:schemeClr val="tx1"/>
                </a:solidFill>
                <a:latin typeface="黑体" panose="02010609060101010101" pitchFamily="49" charset="-122"/>
              </a:rPr>
              <a:t>内容提要</a:t>
            </a:r>
            <a:endParaRPr lang="zh-CN" altLang="en-US" sz="2800" dirty="0">
              <a:solidFill>
                <a:schemeClr val="tx1"/>
              </a:solidFill>
              <a:latin typeface="黑体" panose="02010609060101010101" pitchFamily="49" charset="-122"/>
            </a:endParaRPr>
          </a:p>
        </p:txBody>
      </p:sp>
      <p:sp>
        <p:nvSpPr>
          <p:cNvPr id="7171" name="Rectangle 3"/>
          <p:cNvSpPr>
            <a:spLocks noGrp="1"/>
          </p:cNvSpPr>
          <p:nvPr>
            <p:ph idx="1"/>
          </p:nvPr>
        </p:nvSpPr>
        <p:spPr>
          <a:xfrm>
            <a:off x="639763" y="76835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2000" dirty="0"/>
              <a:t>项目管理的基本概念</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项目组织结构</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项目目标管理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项目需求管理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产品开发流程回顾 </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项目计划制定</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项目计划控制</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质量与成本管理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风险管理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项目沟通管理</a:t>
            </a:r>
            <a:endParaRPr lang="zh-CN" altLang="en-US" sz="2000" dirty="0"/>
          </a:p>
        </p:txBody>
      </p:sp>
      <p:pic>
        <p:nvPicPr>
          <p:cNvPr id="7172" name="Picture 4" descr="dian2"/>
          <p:cNvPicPr>
            <a:picLocks noChangeAspect="1"/>
          </p:cNvPicPr>
          <p:nvPr/>
        </p:nvPicPr>
        <p:blipFill>
          <a:blip r:embed="rId2">
            <a:clrChange>
              <a:clrFrom>
                <a:srgbClr val="FFFFFF"/>
              </a:clrFrom>
              <a:clrTo>
                <a:srgbClr val="FFFFFF">
                  <a:alpha val="0"/>
                </a:srgbClr>
              </a:clrTo>
            </a:clrChange>
          </a:blip>
          <a:stretch>
            <a:fillRect/>
          </a:stretch>
        </p:blipFill>
        <p:spPr>
          <a:xfrm>
            <a:off x="252095" y="980440"/>
            <a:ext cx="344488" cy="327025"/>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矩阵型组织结构 </a:t>
            </a:r>
            <a:endParaRPr lang="zh-CN" altLang="en-US" sz="2800" dirty="0">
              <a:latin typeface="黑体" panose="02010609060101010101" pitchFamily="49" charset="-122"/>
            </a:endParaRPr>
          </a:p>
        </p:txBody>
      </p:sp>
      <p:grpSp>
        <p:nvGrpSpPr>
          <p:cNvPr id="43011" name="Group 3"/>
          <p:cNvGrpSpPr/>
          <p:nvPr/>
        </p:nvGrpSpPr>
        <p:grpSpPr>
          <a:xfrm>
            <a:off x="250825" y="1112838"/>
            <a:ext cx="8435975" cy="4837112"/>
            <a:chOff x="158" y="701"/>
            <a:chExt cx="5314" cy="3047"/>
          </a:xfrm>
        </p:grpSpPr>
        <p:sp>
          <p:nvSpPr>
            <p:cNvPr id="43012" name="Line 4"/>
            <p:cNvSpPr/>
            <p:nvPr/>
          </p:nvSpPr>
          <p:spPr>
            <a:xfrm>
              <a:off x="4392" y="2202"/>
              <a:ext cx="0" cy="767"/>
            </a:xfrm>
            <a:prstGeom prst="line">
              <a:avLst/>
            </a:prstGeom>
            <a:ln w="9525" cap="flat" cmpd="sng">
              <a:solidFill>
                <a:srgbClr val="000000"/>
              </a:solidFill>
              <a:prstDash val="solid"/>
              <a:headEnd type="none" w="med" len="med"/>
              <a:tailEnd type="none" w="med" len="med"/>
            </a:ln>
          </p:spPr>
        </p:sp>
        <p:sp>
          <p:nvSpPr>
            <p:cNvPr id="43013" name="Rectangle 5"/>
            <p:cNvSpPr/>
            <p:nvPr/>
          </p:nvSpPr>
          <p:spPr>
            <a:xfrm>
              <a:off x="3455" y="2926"/>
              <a:ext cx="196" cy="76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fontAlgn="ctr">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供应部</a:t>
              </a:r>
              <a:endParaRPr lang="zh-CN" altLang="en-US" sz="1400" b="0" dirty="0">
                <a:latin typeface="黑体" panose="02010609060101010101" pitchFamily="49" charset="-122"/>
                <a:ea typeface="黑体" panose="02010609060101010101" pitchFamily="49" charset="-122"/>
              </a:endParaRPr>
            </a:p>
          </p:txBody>
        </p:sp>
        <p:sp>
          <p:nvSpPr>
            <p:cNvPr id="43014" name="Line 6"/>
            <p:cNvSpPr/>
            <p:nvPr/>
          </p:nvSpPr>
          <p:spPr>
            <a:xfrm>
              <a:off x="3996" y="1665"/>
              <a:ext cx="0" cy="1261"/>
            </a:xfrm>
            <a:prstGeom prst="line">
              <a:avLst/>
            </a:prstGeom>
            <a:ln w="9525" cap="flat" cmpd="sng">
              <a:solidFill>
                <a:srgbClr val="000000"/>
              </a:solidFill>
              <a:prstDash val="solid"/>
              <a:headEnd type="none" w="med" len="med"/>
              <a:tailEnd type="none" w="med" len="med"/>
            </a:ln>
          </p:spPr>
        </p:sp>
        <p:sp>
          <p:nvSpPr>
            <p:cNvPr id="43015" name="Line 7"/>
            <p:cNvSpPr/>
            <p:nvPr/>
          </p:nvSpPr>
          <p:spPr>
            <a:xfrm flipV="1">
              <a:off x="4832" y="1281"/>
              <a:ext cx="0" cy="439"/>
            </a:xfrm>
            <a:prstGeom prst="line">
              <a:avLst/>
            </a:prstGeom>
            <a:ln w="9525" cap="flat" cmpd="sng">
              <a:solidFill>
                <a:schemeClr val="tx1"/>
              </a:solidFill>
              <a:prstDash val="solid"/>
              <a:headEnd type="none" w="med" len="med"/>
              <a:tailEnd type="none" w="med" len="med"/>
            </a:ln>
          </p:spPr>
        </p:sp>
        <p:sp>
          <p:nvSpPr>
            <p:cNvPr id="43016" name="Rectangle 8"/>
            <p:cNvSpPr/>
            <p:nvPr/>
          </p:nvSpPr>
          <p:spPr>
            <a:xfrm>
              <a:off x="3897" y="2929"/>
              <a:ext cx="197" cy="768"/>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fontAlgn="ctr">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生产部</a:t>
              </a:r>
              <a:endParaRPr lang="zh-CN" altLang="en-US" sz="1400" b="0" dirty="0">
                <a:latin typeface="黑体" panose="02010609060101010101" pitchFamily="49" charset="-122"/>
                <a:ea typeface="黑体" panose="02010609060101010101" pitchFamily="49" charset="-122"/>
              </a:endParaRPr>
            </a:p>
          </p:txBody>
        </p:sp>
        <p:sp>
          <p:nvSpPr>
            <p:cNvPr id="43017" name="Rectangle 9"/>
            <p:cNvSpPr/>
            <p:nvPr/>
          </p:nvSpPr>
          <p:spPr>
            <a:xfrm>
              <a:off x="4734" y="2926"/>
              <a:ext cx="197" cy="76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spcBef>
                  <a:spcPct val="0"/>
                </a:spcBef>
                <a:buClrTx/>
                <a:buFontTx/>
                <a:buNone/>
              </a:pPr>
              <a:r>
                <a:rPr lang="zh-CN" altLang="en-US" sz="1400" b="0" dirty="0">
                  <a:latin typeface="黑体" panose="02010609060101010101" pitchFamily="49" charset="-122"/>
                  <a:ea typeface="黑体" panose="02010609060101010101" pitchFamily="49" charset="-122"/>
                </a:rPr>
                <a:t>财务部</a:t>
              </a:r>
              <a:endParaRPr lang="zh-CN" altLang="en-US" sz="1400" b="0" dirty="0">
                <a:latin typeface="黑体" panose="02010609060101010101" pitchFamily="49" charset="-122"/>
                <a:ea typeface="黑体" panose="02010609060101010101" pitchFamily="49" charset="-122"/>
              </a:endParaRPr>
            </a:p>
          </p:txBody>
        </p:sp>
        <p:sp>
          <p:nvSpPr>
            <p:cNvPr id="43018" name="Line 10"/>
            <p:cNvSpPr/>
            <p:nvPr/>
          </p:nvSpPr>
          <p:spPr>
            <a:xfrm>
              <a:off x="4832" y="1720"/>
              <a:ext cx="0" cy="1206"/>
            </a:xfrm>
            <a:prstGeom prst="line">
              <a:avLst/>
            </a:prstGeom>
            <a:ln w="9525" cap="flat" cmpd="sng">
              <a:solidFill>
                <a:schemeClr val="tx1"/>
              </a:solidFill>
              <a:prstDash val="solid"/>
              <a:headEnd type="none" w="med" len="med"/>
              <a:tailEnd type="none" w="med" len="med"/>
            </a:ln>
          </p:spPr>
        </p:sp>
        <p:sp>
          <p:nvSpPr>
            <p:cNvPr id="43019" name="Line 11"/>
            <p:cNvSpPr/>
            <p:nvPr/>
          </p:nvSpPr>
          <p:spPr>
            <a:xfrm>
              <a:off x="5324" y="1281"/>
              <a:ext cx="0" cy="1645"/>
            </a:xfrm>
            <a:prstGeom prst="line">
              <a:avLst/>
            </a:prstGeom>
            <a:ln w="9525" cap="flat" cmpd="sng">
              <a:solidFill>
                <a:schemeClr val="tx1"/>
              </a:solidFill>
              <a:prstDash val="solid"/>
              <a:headEnd type="none" w="med" len="med"/>
              <a:tailEnd type="none" w="med" len="med"/>
            </a:ln>
          </p:spPr>
        </p:sp>
        <p:sp>
          <p:nvSpPr>
            <p:cNvPr id="43020" name="Rectangle 12"/>
            <p:cNvSpPr/>
            <p:nvPr/>
          </p:nvSpPr>
          <p:spPr>
            <a:xfrm>
              <a:off x="3799" y="1884"/>
              <a:ext cx="394" cy="32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生产部长</a:t>
              </a:r>
              <a:endParaRPr lang="zh-CN" altLang="en-US" sz="1400" b="0" dirty="0">
                <a:latin typeface="黑体" panose="02010609060101010101" pitchFamily="49" charset="-122"/>
                <a:ea typeface="黑体" panose="02010609060101010101" pitchFamily="49" charset="-122"/>
              </a:endParaRPr>
            </a:p>
          </p:txBody>
        </p:sp>
        <p:sp>
          <p:nvSpPr>
            <p:cNvPr id="43021" name="Rectangle 13"/>
            <p:cNvSpPr/>
            <p:nvPr/>
          </p:nvSpPr>
          <p:spPr>
            <a:xfrm>
              <a:off x="4685" y="1884"/>
              <a:ext cx="344" cy="321"/>
            </a:xfrm>
            <a:prstGeom prst="rect">
              <a:avLst/>
            </a:prstGeom>
            <a:solidFill>
              <a:srgbClr val="FFFFFF"/>
            </a:solidFill>
            <a:ln w="9525" cap="flat" cmpd="sng">
              <a:solidFill>
                <a:srgbClr val="000000"/>
              </a:solidFill>
              <a:prstDash val="solid"/>
              <a:miter/>
              <a:headEnd type="none" w="med" len="med"/>
              <a:tailEnd type="none" w="med" len="med"/>
            </a:ln>
          </p:spPr>
          <p:txBody>
            <a:bodyPr lIns="18000" rIns="1800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fontAlgn="ctr" hangingPunct="1">
                <a:lnSpc>
                  <a:spcPct val="100000"/>
                </a:lnSpc>
                <a:spcBef>
                  <a:spcPct val="0"/>
                </a:spcBef>
                <a:buClrTx/>
                <a:buFontTx/>
                <a:buNone/>
              </a:pPr>
              <a:r>
                <a:rPr lang="zh-CN" altLang="en-US" sz="1400" b="0" dirty="0">
                  <a:latin typeface="黑体" panose="02010609060101010101" pitchFamily="49" charset="-122"/>
                  <a:ea typeface="黑体" panose="02010609060101010101" pitchFamily="49" charset="-122"/>
                </a:rPr>
                <a:t>财务部长</a:t>
              </a:r>
              <a:endParaRPr lang="zh-CN" altLang="en-US" sz="1400" b="0" dirty="0">
                <a:latin typeface="黑体" panose="02010609060101010101" pitchFamily="49" charset="-122"/>
                <a:ea typeface="黑体" panose="02010609060101010101" pitchFamily="49" charset="-122"/>
              </a:endParaRPr>
            </a:p>
          </p:txBody>
        </p:sp>
        <p:sp>
          <p:nvSpPr>
            <p:cNvPr id="43022" name="Rectangle 14"/>
            <p:cNvSpPr/>
            <p:nvPr/>
          </p:nvSpPr>
          <p:spPr>
            <a:xfrm>
              <a:off x="5128" y="1884"/>
              <a:ext cx="344" cy="326"/>
            </a:xfrm>
            <a:prstGeom prst="rect">
              <a:avLst/>
            </a:prstGeom>
            <a:solidFill>
              <a:srgbClr val="FFFFFF"/>
            </a:solidFill>
            <a:ln w="9525" cap="flat" cmpd="sng">
              <a:solidFill>
                <a:srgbClr val="000000"/>
              </a:solidFill>
              <a:prstDash val="solid"/>
              <a:miter/>
              <a:headEnd type="none" w="med" len="med"/>
              <a:tailEnd type="none" w="med" len="med"/>
            </a:ln>
          </p:spPr>
          <p:txBody>
            <a:bodyPr lIns="18000" rIns="1800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fontAlgn="ctr" hangingPunct="1">
                <a:lnSpc>
                  <a:spcPct val="100000"/>
                </a:lnSpc>
                <a:spcBef>
                  <a:spcPct val="0"/>
                </a:spcBef>
                <a:buClrTx/>
                <a:buFontTx/>
                <a:buNone/>
              </a:pPr>
              <a:r>
                <a:rPr lang="zh-CN" altLang="en-US" sz="1400" b="0" dirty="0">
                  <a:latin typeface="黑体" panose="02010609060101010101" pitchFamily="49" charset="-122"/>
                  <a:ea typeface="黑体" panose="02010609060101010101" pitchFamily="49" charset="-122"/>
                </a:rPr>
                <a:t>服务部长</a:t>
              </a:r>
              <a:endParaRPr lang="zh-CN" altLang="en-US" sz="1400" b="0" dirty="0">
                <a:latin typeface="黑体" panose="02010609060101010101" pitchFamily="49" charset="-122"/>
                <a:ea typeface="黑体" panose="02010609060101010101" pitchFamily="49" charset="-122"/>
              </a:endParaRPr>
            </a:p>
          </p:txBody>
        </p:sp>
        <p:sp>
          <p:nvSpPr>
            <p:cNvPr id="43023" name="Rectangle 15"/>
            <p:cNvSpPr/>
            <p:nvPr/>
          </p:nvSpPr>
          <p:spPr>
            <a:xfrm>
              <a:off x="5226" y="2926"/>
              <a:ext cx="197" cy="76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spcBef>
                  <a:spcPct val="0"/>
                </a:spcBef>
                <a:buClrTx/>
                <a:buFontTx/>
                <a:buNone/>
              </a:pPr>
              <a:r>
                <a:rPr lang="zh-CN" altLang="en-US" sz="1400" b="0" dirty="0">
                  <a:latin typeface="黑体" panose="02010609060101010101" pitchFamily="49" charset="-122"/>
                  <a:ea typeface="黑体" panose="02010609060101010101" pitchFamily="49" charset="-122"/>
                </a:rPr>
                <a:t>服务部</a:t>
              </a:r>
              <a:endParaRPr lang="zh-CN" altLang="en-US" sz="1400" b="0" dirty="0">
                <a:latin typeface="黑体" panose="02010609060101010101" pitchFamily="49" charset="-122"/>
                <a:ea typeface="黑体" panose="02010609060101010101" pitchFamily="49" charset="-122"/>
              </a:endParaRPr>
            </a:p>
          </p:txBody>
        </p:sp>
        <p:sp>
          <p:nvSpPr>
            <p:cNvPr id="43024" name="Line 16"/>
            <p:cNvSpPr/>
            <p:nvPr/>
          </p:nvSpPr>
          <p:spPr>
            <a:xfrm>
              <a:off x="3996" y="1281"/>
              <a:ext cx="0" cy="329"/>
            </a:xfrm>
            <a:prstGeom prst="line">
              <a:avLst/>
            </a:prstGeom>
            <a:ln w="9525" cap="flat" cmpd="sng">
              <a:solidFill>
                <a:srgbClr val="000000"/>
              </a:solidFill>
              <a:prstDash val="solid"/>
              <a:headEnd type="none" w="med" len="med"/>
              <a:tailEnd type="none" w="med" len="med"/>
            </a:ln>
          </p:spPr>
        </p:sp>
        <p:sp>
          <p:nvSpPr>
            <p:cNvPr id="43025" name="Line 17"/>
            <p:cNvSpPr/>
            <p:nvPr/>
          </p:nvSpPr>
          <p:spPr>
            <a:xfrm>
              <a:off x="3553" y="2158"/>
              <a:ext cx="0" cy="768"/>
            </a:xfrm>
            <a:prstGeom prst="line">
              <a:avLst/>
            </a:prstGeom>
            <a:ln w="9525" cap="flat" cmpd="sng">
              <a:solidFill>
                <a:srgbClr val="000000"/>
              </a:solidFill>
              <a:prstDash val="solid"/>
              <a:headEnd type="none" w="med" len="med"/>
              <a:tailEnd type="none" w="med" len="med"/>
            </a:ln>
          </p:spPr>
        </p:sp>
        <p:sp>
          <p:nvSpPr>
            <p:cNvPr id="43026" name="Rectangle 18"/>
            <p:cNvSpPr/>
            <p:nvPr/>
          </p:nvSpPr>
          <p:spPr>
            <a:xfrm>
              <a:off x="3701" y="1446"/>
              <a:ext cx="590" cy="21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制造总监</a:t>
              </a:r>
              <a:endParaRPr lang="zh-CN" altLang="en-US" sz="1400" b="0" dirty="0">
                <a:latin typeface="黑体" panose="02010609060101010101" pitchFamily="49" charset="-122"/>
                <a:ea typeface="黑体" panose="02010609060101010101" pitchFamily="49" charset="-122"/>
              </a:endParaRPr>
            </a:p>
          </p:txBody>
        </p:sp>
        <p:sp>
          <p:nvSpPr>
            <p:cNvPr id="43027" name="Line 19"/>
            <p:cNvSpPr/>
            <p:nvPr/>
          </p:nvSpPr>
          <p:spPr>
            <a:xfrm>
              <a:off x="2520" y="1281"/>
              <a:ext cx="0" cy="274"/>
            </a:xfrm>
            <a:prstGeom prst="line">
              <a:avLst/>
            </a:prstGeom>
            <a:ln w="9525" cap="flat" cmpd="sng">
              <a:solidFill>
                <a:srgbClr val="000000"/>
              </a:solidFill>
              <a:prstDash val="solid"/>
              <a:headEnd type="none" w="med" len="med"/>
              <a:tailEnd type="none" w="med" len="med"/>
            </a:ln>
          </p:spPr>
        </p:sp>
        <p:sp>
          <p:nvSpPr>
            <p:cNvPr id="43028" name="Line 20"/>
            <p:cNvSpPr/>
            <p:nvPr/>
          </p:nvSpPr>
          <p:spPr>
            <a:xfrm>
              <a:off x="2520" y="1665"/>
              <a:ext cx="0" cy="1041"/>
            </a:xfrm>
            <a:prstGeom prst="line">
              <a:avLst/>
            </a:prstGeom>
            <a:ln w="9525" cap="flat" cmpd="sng">
              <a:solidFill>
                <a:srgbClr val="000000"/>
              </a:solidFill>
              <a:prstDash val="solid"/>
              <a:headEnd type="none" w="med" len="med"/>
              <a:tailEnd type="none" w="med" len="med"/>
            </a:ln>
          </p:spPr>
        </p:sp>
        <p:sp>
          <p:nvSpPr>
            <p:cNvPr id="43029" name="Rectangle 21"/>
            <p:cNvSpPr/>
            <p:nvPr/>
          </p:nvSpPr>
          <p:spPr>
            <a:xfrm>
              <a:off x="2256" y="701"/>
              <a:ext cx="559" cy="25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800" b="0" dirty="0">
                  <a:latin typeface="黑体" panose="02010609060101010101" pitchFamily="49" charset="-122"/>
                  <a:ea typeface="黑体" panose="02010609060101010101" pitchFamily="49" charset="-122"/>
                </a:rPr>
                <a:t>总裁</a:t>
              </a:r>
              <a:endParaRPr lang="zh-CN" altLang="en-US" sz="1800" b="0" dirty="0">
                <a:latin typeface="黑体" panose="02010609060101010101" pitchFamily="49" charset="-122"/>
                <a:ea typeface="黑体" panose="02010609060101010101" pitchFamily="49" charset="-122"/>
              </a:endParaRPr>
            </a:p>
          </p:txBody>
        </p:sp>
        <p:sp>
          <p:nvSpPr>
            <p:cNvPr id="43030" name="Freeform 22"/>
            <p:cNvSpPr/>
            <p:nvPr/>
          </p:nvSpPr>
          <p:spPr>
            <a:xfrm>
              <a:off x="1880" y="2706"/>
              <a:ext cx="1378" cy="55"/>
            </a:xfrm>
            <a:custGeom>
              <a:avLst/>
              <a:gdLst>
                <a:gd name="txL" fmla="*/ 0 w 341"/>
                <a:gd name="txT" fmla="*/ 0 h 1"/>
                <a:gd name="txR" fmla="*/ 341 w 341"/>
                <a:gd name="txB" fmla="*/ 1 h 1"/>
              </a:gdLst>
              <a:ahLst/>
              <a:cxnLst>
                <a:cxn ang="0">
                  <a:pos x="0" y="0"/>
                </a:cxn>
                <a:cxn ang="0">
                  <a:pos x="1485128" y="0"/>
                </a:cxn>
              </a:cxnLst>
              <a:rect l="txL" t="txT" r="txR" b="txB"/>
              <a:pathLst>
                <a:path w="341" h="1">
                  <a:moveTo>
                    <a:pt x="0" y="0"/>
                  </a:moveTo>
                  <a:lnTo>
                    <a:pt x="341" y="0"/>
                  </a:lnTo>
                </a:path>
              </a:pathLst>
            </a:custGeom>
            <a:solidFill>
              <a:srgbClr val="FFFFFF">
                <a:alpha val="100000"/>
              </a:srgbClr>
            </a:solidFill>
            <a:ln w="9525" cap="flat" cmpd="sng">
              <a:solidFill>
                <a:srgbClr val="000000">
                  <a:alpha val="100000"/>
                </a:srgbClr>
              </a:solidFill>
              <a:prstDash val="solid"/>
              <a:round/>
              <a:headEnd type="none" w="med" len="med"/>
              <a:tailEnd type="none" w="med" len="med"/>
            </a:ln>
          </p:spPr>
          <p:txBody>
            <a:bodyPr/>
            <a:p>
              <a:endParaRPr lang="zh-CN" altLang="en-US"/>
            </a:p>
          </p:txBody>
        </p:sp>
        <p:sp>
          <p:nvSpPr>
            <p:cNvPr id="43031" name="Line 23"/>
            <p:cNvSpPr/>
            <p:nvPr/>
          </p:nvSpPr>
          <p:spPr>
            <a:xfrm>
              <a:off x="1536" y="1281"/>
              <a:ext cx="3788" cy="0"/>
            </a:xfrm>
            <a:prstGeom prst="line">
              <a:avLst/>
            </a:prstGeom>
            <a:ln w="9525" cap="flat" cmpd="sng">
              <a:solidFill>
                <a:schemeClr val="tx1"/>
              </a:solidFill>
              <a:prstDash val="solid"/>
              <a:headEnd type="none" w="med" len="med"/>
              <a:tailEnd type="none" w="med" len="med"/>
            </a:ln>
          </p:spPr>
        </p:sp>
        <p:sp>
          <p:nvSpPr>
            <p:cNvPr id="43032" name="Line 24"/>
            <p:cNvSpPr/>
            <p:nvPr/>
          </p:nvSpPr>
          <p:spPr>
            <a:xfrm flipV="1">
              <a:off x="1339" y="1665"/>
              <a:ext cx="0" cy="1316"/>
            </a:xfrm>
            <a:prstGeom prst="line">
              <a:avLst/>
            </a:prstGeom>
            <a:ln w="9525" cap="flat" cmpd="sng">
              <a:solidFill>
                <a:schemeClr val="tx1"/>
              </a:solidFill>
              <a:prstDash val="solid"/>
              <a:headEnd type="none" w="med" len="med"/>
              <a:tailEnd type="none" w="med" len="med"/>
            </a:ln>
          </p:spPr>
        </p:sp>
        <p:sp>
          <p:nvSpPr>
            <p:cNvPr id="43033" name="Line 25"/>
            <p:cNvSpPr/>
            <p:nvPr/>
          </p:nvSpPr>
          <p:spPr>
            <a:xfrm flipH="1">
              <a:off x="453" y="1281"/>
              <a:ext cx="1772" cy="0"/>
            </a:xfrm>
            <a:prstGeom prst="line">
              <a:avLst/>
            </a:prstGeom>
            <a:ln w="9525" cap="flat" cmpd="sng">
              <a:solidFill>
                <a:schemeClr val="tx1"/>
              </a:solidFill>
              <a:prstDash val="solid"/>
              <a:headEnd type="none" w="med" len="med"/>
              <a:tailEnd type="none" w="med" len="med"/>
            </a:ln>
          </p:spPr>
        </p:sp>
        <p:sp>
          <p:nvSpPr>
            <p:cNvPr id="43034" name="Rectangle 26"/>
            <p:cNvSpPr/>
            <p:nvPr/>
          </p:nvSpPr>
          <p:spPr>
            <a:xfrm>
              <a:off x="1655" y="1829"/>
              <a:ext cx="766" cy="240"/>
            </a:xfrm>
            <a:prstGeom prst="rect">
              <a:avLst/>
            </a:prstGeom>
            <a:solidFill>
              <a:srgbClr val="FFFFFF"/>
            </a:solidFill>
            <a:ln w="9525" cap="flat" cmpd="sng">
              <a:solidFill>
                <a:srgbClr val="000000"/>
              </a:solidFill>
              <a:prstDash val="solid"/>
              <a:miter/>
              <a:headEnd type="none" w="med" len="med"/>
              <a:tailEnd type="none" w="med" len="med"/>
            </a:ln>
          </p:spPr>
          <p:txBody>
            <a:bodyPr lIns="18000" rIns="1800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25000"/>
                </a:lnSpc>
                <a:spcBef>
                  <a:spcPct val="0"/>
                </a:spcBef>
                <a:buClrTx/>
                <a:buFontTx/>
                <a:buNone/>
              </a:pPr>
              <a:r>
                <a:rPr lang="zh-CN" altLang="en-US" sz="1400" b="0" dirty="0">
                  <a:latin typeface="黑体" panose="02010609060101010101" pitchFamily="49" charset="-122"/>
                  <a:ea typeface="黑体" panose="02010609060101010101" pitchFamily="49" charset="-122"/>
                </a:rPr>
                <a:t>技术管理中心</a:t>
              </a:r>
              <a:endParaRPr lang="zh-CN" altLang="en-US" sz="1400" b="0" dirty="0">
                <a:latin typeface="黑体" panose="02010609060101010101" pitchFamily="49" charset="-122"/>
                <a:ea typeface="黑体" panose="02010609060101010101" pitchFamily="49" charset="-122"/>
              </a:endParaRPr>
            </a:p>
          </p:txBody>
        </p:sp>
        <p:sp>
          <p:nvSpPr>
            <p:cNvPr id="43035" name="Rectangle 27"/>
            <p:cNvSpPr/>
            <p:nvPr/>
          </p:nvSpPr>
          <p:spPr>
            <a:xfrm>
              <a:off x="2077" y="2871"/>
              <a:ext cx="246" cy="87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工艺部</a:t>
              </a:r>
              <a:endParaRPr lang="zh-CN" altLang="en-US" sz="1400" b="0" dirty="0">
                <a:latin typeface="黑体" panose="02010609060101010101" pitchFamily="49" charset="-122"/>
                <a:ea typeface="黑体" panose="02010609060101010101" pitchFamily="49" charset="-122"/>
              </a:endParaRPr>
            </a:p>
          </p:txBody>
        </p:sp>
        <p:sp>
          <p:nvSpPr>
            <p:cNvPr id="43036" name="Line 28"/>
            <p:cNvSpPr/>
            <p:nvPr/>
          </p:nvSpPr>
          <p:spPr>
            <a:xfrm>
              <a:off x="2520" y="952"/>
              <a:ext cx="0" cy="329"/>
            </a:xfrm>
            <a:prstGeom prst="line">
              <a:avLst/>
            </a:prstGeom>
            <a:ln w="9525" cap="flat" cmpd="sng">
              <a:solidFill>
                <a:schemeClr val="tx1"/>
              </a:solidFill>
              <a:prstDash val="solid"/>
              <a:headEnd type="none" w="med" len="med"/>
              <a:tailEnd type="none" w="med" len="med"/>
            </a:ln>
          </p:spPr>
        </p:sp>
        <p:sp>
          <p:nvSpPr>
            <p:cNvPr id="43037" name="Rectangle 29"/>
            <p:cNvSpPr/>
            <p:nvPr/>
          </p:nvSpPr>
          <p:spPr>
            <a:xfrm>
              <a:off x="994" y="2926"/>
              <a:ext cx="591" cy="27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30000"/>
                </a:lnSpc>
                <a:spcBef>
                  <a:spcPct val="0"/>
                </a:spcBef>
                <a:buClrTx/>
                <a:buFontTx/>
                <a:buNone/>
              </a:pPr>
              <a:r>
                <a:rPr lang="en-US" altLang="zh-CN" sz="1400" b="0" dirty="0">
                  <a:solidFill>
                    <a:srgbClr val="000000"/>
                  </a:solidFill>
                  <a:latin typeface="黑体" panose="02010609060101010101" pitchFamily="49" charset="-122"/>
                  <a:ea typeface="黑体" panose="02010609060101010101" pitchFamily="49" charset="-122"/>
                </a:rPr>
                <a:t>PDT</a:t>
              </a:r>
              <a:r>
                <a:rPr lang="zh-CN" altLang="en-US" sz="1400" b="0" dirty="0">
                  <a:solidFill>
                    <a:srgbClr val="000000"/>
                  </a:solidFill>
                  <a:latin typeface="黑体" panose="02010609060101010101" pitchFamily="49" charset="-122"/>
                  <a:ea typeface="黑体" panose="02010609060101010101" pitchFamily="49" charset="-122"/>
                </a:rPr>
                <a:t>经理</a:t>
              </a:r>
              <a:endParaRPr lang="zh-CN" altLang="en-US" sz="1400" b="0" dirty="0">
                <a:solidFill>
                  <a:srgbClr val="000000"/>
                </a:solidFill>
                <a:latin typeface="黑体" panose="02010609060101010101" pitchFamily="49" charset="-122"/>
                <a:ea typeface="黑体" panose="02010609060101010101" pitchFamily="49" charset="-122"/>
              </a:endParaRPr>
            </a:p>
          </p:txBody>
        </p:sp>
        <p:sp>
          <p:nvSpPr>
            <p:cNvPr id="43038" name="Line 30"/>
            <p:cNvSpPr/>
            <p:nvPr/>
          </p:nvSpPr>
          <p:spPr>
            <a:xfrm>
              <a:off x="1880" y="2706"/>
              <a:ext cx="0" cy="220"/>
            </a:xfrm>
            <a:prstGeom prst="line">
              <a:avLst/>
            </a:prstGeom>
            <a:ln w="9525" cap="flat" cmpd="sng">
              <a:solidFill>
                <a:schemeClr val="tx1"/>
              </a:solidFill>
              <a:prstDash val="solid"/>
              <a:headEnd type="none" w="med" len="med"/>
              <a:tailEnd type="none" w="med" len="med"/>
            </a:ln>
          </p:spPr>
        </p:sp>
        <p:sp>
          <p:nvSpPr>
            <p:cNvPr id="43039" name="Line 31"/>
            <p:cNvSpPr/>
            <p:nvPr/>
          </p:nvSpPr>
          <p:spPr>
            <a:xfrm>
              <a:off x="1585" y="3090"/>
              <a:ext cx="98" cy="0"/>
            </a:xfrm>
            <a:prstGeom prst="line">
              <a:avLst/>
            </a:prstGeom>
            <a:ln w="9525" cap="flat" cmpd="sng">
              <a:solidFill>
                <a:srgbClr val="FF0000"/>
              </a:solidFill>
              <a:prstDash val="solid"/>
              <a:headEnd type="none" w="med" len="med"/>
              <a:tailEnd type="none" w="med" len="med"/>
            </a:ln>
          </p:spPr>
        </p:sp>
        <p:sp>
          <p:nvSpPr>
            <p:cNvPr id="43040" name="Line 32"/>
            <p:cNvSpPr/>
            <p:nvPr/>
          </p:nvSpPr>
          <p:spPr>
            <a:xfrm>
              <a:off x="1585" y="3474"/>
              <a:ext cx="98" cy="0"/>
            </a:xfrm>
            <a:prstGeom prst="line">
              <a:avLst/>
            </a:prstGeom>
            <a:ln w="9525" cap="flat" cmpd="sng">
              <a:solidFill>
                <a:srgbClr val="FF0000"/>
              </a:solidFill>
              <a:prstDash val="solid"/>
              <a:headEnd type="none" w="med" len="med"/>
              <a:tailEnd type="none" w="med" len="med"/>
            </a:ln>
          </p:spPr>
        </p:sp>
        <p:sp>
          <p:nvSpPr>
            <p:cNvPr id="43041" name="Rectangle 33"/>
            <p:cNvSpPr/>
            <p:nvPr/>
          </p:nvSpPr>
          <p:spPr>
            <a:xfrm>
              <a:off x="994" y="3392"/>
              <a:ext cx="591" cy="246"/>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30000"/>
                </a:lnSpc>
                <a:spcBef>
                  <a:spcPct val="0"/>
                </a:spcBef>
                <a:buClrTx/>
                <a:buFontTx/>
                <a:buNone/>
              </a:pPr>
              <a:r>
                <a:rPr lang="en-US" altLang="zh-CN" sz="1400" b="0" dirty="0">
                  <a:solidFill>
                    <a:srgbClr val="000000"/>
                  </a:solidFill>
                  <a:latin typeface="黑体" panose="02010609060101010101" pitchFamily="49" charset="-122"/>
                  <a:ea typeface="黑体" panose="02010609060101010101" pitchFamily="49" charset="-122"/>
                </a:rPr>
                <a:t>PDT</a:t>
              </a:r>
              <a:r>
                <a:rPr lang="zh-CN" altLang="en-US" sz="1400" b="0" dirty="0">
                  <a:solidFill>
                    <a:srgbClr val="000000"/>
                  </a:solidFill>
                  <a:latin typeface="黑体" panose="02010609060101010101" pitchFamily="49" charset="-122"/>
                  <a:ea typeface="黑体" panose="02010609060101010101" pitchFamily="49" charset="-122"/>
                </a:rPr>
                <a:t>经理</a:t>
              </a:r>
              <a:endParaRPr lang="zh-CN" altLang="en-US" sz="1400" b="0" dirty="0">
                <a:solidFill>
                  <a:srgbClr val="000000"/>
                </a:solidFill>
                <a:latin typeface="黑体" panose="02010609060101010101" pitchFamily="49" charset="-122"/>
                <a:ea typeface="黑体" panose="02010609060101010101" pitchFamily="49" charset="-122"/>
              </a:endParaRPr>
            </a:p>
          </p:txBody>
        </p:sp>
        <p:sp>
          <p:nvSpPr>
            <p:cNvPr id="43042" name="Rectangle 34"/>
            <p:cNvSpPr/>
            <p:nvPr/>
          </p:nvSpPr>
          <p:spPr>
            <a:xfrm>
              <a:off x="158" y="1446"/>
              <a:ext cx="590" cy="21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市场总监</a:t>
              </a:r>
              <a:endParaRPr lang="zh-CN" altLang="en-US" sz="1400" b="0" dirty="0">
                <a:latin typeface="黑体" panose="02010609060101010101" pitchFamily="49" charset="-122"/>
                <a:ea typeface="黑体" panose="02010609060101010101" pitchFamily="49" charset="-122"/>
              </a:endParaRPr>
            </a:p>
          </p:txBody>
        </p:sp>
        <p:sp>
          <p:nvSpPr>
            <p:cNvPr id="43043" name="Rectangle 35"/>
            <p:cNvSpPr/>
            <p:nvPr/>
          </p:nvSpPr>
          <p:spPr>
            <a:xfrm>
              <a:off x="1733" y="2871"/>
              <a:ext cx="246" cy="877"/>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结构部</a:t>
              </a:r>
              <a:endParaRPr lang="zh-CN" altLang="en-US" sz="1400" b="0" dirty="0">
                <a:latin typeface="黑体" panose="02010609060101010101" pitchFamily="49" charset="-122"/>
                <a:ea typeface="黑体" panose="02010609060101010101" pitchFamily="49" charset="-122"/>
              </a:endParaRPr>
            </a:p>
            <a:p>
              <a:pPr marL="0" lvl="0" indent="0" algn="just" eaLnBrk="1" fontAlgn="ctr" hangingPunct="1">
                <a:lnSpc>
                  <a:spcPct val="145000"/>
                </a:lnSpc>
                <a:spcBef>
                  <a:spcPct val="0"/>
                </a:spcBef>
                <a:buClrTx/>
                <a:buFontTx/>
                <a:buNone/>
              </a:pPr>
              <a:endParaRPr lang="zh-CN" altLang="en-US" sz="1400" b="0" dirty="0">
                <a:latin typeface="黑体" panose="02010609060101010101" pitchFamily="49" charset="-122"/>
                <a:ea typeface="黑体" panose="02010609060101010101" pitchFamily="49" charset="-122"/>
              </a:endParaRPr>
            </a:p>
            <a:p>
              <a:pPr marL="0" lvl="0" indent="0" fontAlgn="ctr">
                <a:lnSpc>
                  <a:spcPct val="145000"/>
                </a:lnSpc>
                <a:spcBef>
                  <a:spcPct val="0"/>
                </a:spcBef>
                <a:buClrTx/>
                <a:buFontTx/>
                <a:buNone/>
              </a:pPr>
              <a:endParaRPr lang="en-US" altLang="zh-CN" sz="1400" b="0" dirty="0">
                <a:latin typeface="黑体" panose="02010609060101010101" pitchFamily="49" charset="-122"/>
                <a:ea typeface="黑体" panose="02010609060101010101" pitchFamily="49" charset="-122"/>
              </a:endParaRPr>
            </a:p>
          </p:txBody>
        </p:sp>
        <p:sp>
          <p:nvSpPr>
            <p:cNvPr id="43044" name="Text Box 36"/>
            <p:cNvSpPr txBox="1"/>
            <p:nvPr/>
          </p:nvSpPr>
          <p:spPr>
            <a:xfrm>
              <a:off x="1142" y="3145"/>
              <a:ext cx="246" cy="212"/>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600" b="0" dirty="0">
                  <a:latin typeface="Times New Roman" panose="02020603050405020304" pitchFamily="18" charset="0"/>
                  <a:ea typeface="黑体" panose="02010609060101010101" pitchFamily="49" charset="-122"/>
                </a:rPr>
                <a:t>…</a:t>
              </a:r>
              <a:endParaRPr lang="en-US" altLang="zh-CN" sz="1600" b="0" dirty="0">
                <a:latin typeface="黑体" panose="02010609060101010101" pitchFamily="49" charset="-122"/>
                <a:ea typeface="黑体" panose="02010609060101010101" pitchFamily="49" charset="-122"/>
              </a:endParaRPr>
            </a:p>
          </p:txBody>
        </p:sp>
        <p:sp>
          <p:nvSpPr>
            <p:cNvPr id="43045" name="Line 37"/>
            <p:cNvSpPr/>
            <p:nvPr/>
          </p:nvSpPr>
          <p:spPr>
            <a:xfrm>
              <a:off x="2421" y="1939"/>
              <a:ext cx="93" cy="0"/>
            </a:xfrm>
            <a:prstGeom prst="line">
              <a:avLst/>
            </a:prstGeom>
            <a:ln w="9525" cap="flat" cmpd="sng">
              <a:solidFill>
                <a:schemeClr val="tx1"/>
              </a:solidFill>
              <a:prstDash val="solid"/>
              <a:headEnd type="none" w="med" len="med"/>
              <a:tailEnd type="none" w="med" len="med"/>
            </a:ln>
          </p:spPr>
        </p:sp>
        <p:sp>
          <p:nvSpPr>
            <p:cNvPr id="43046" name="Line 38"/>
            <p:cNvSpPr/>
            <p:nvPr/>
          </p:nvSpPr>
          <p:spPr>
            <a:xfrm>
              <a:off x="2175" y="2706"/>
              <a:ext cx="0" cy="165"/>
            </a:xfrm>
            <a:prstGeom prst="line">
              <a:avLst/>
            </a:prstGeom>
            <a:ln w="9525" cap="flat" cmpd="sng">
              <a:solidFill>
                <a:schemeClr val="tx1"/>
              </a:solidFill>
              <a:prstDash val="solid"/>
              <a:headEnd type="none" w="med" len="med"/>
              <a:tailEnd type="none" w="med" len="med"/>
            </a:ln>
          </p:spPr>
        </p:sp>
        <p:sp>
          <p:nvSpPr>
            <p:cNvPr id="43047" name="Line 39"/>
            <p:cNvSpPr/>
            <p:nvPr/>
          </p:nvSpPr>
          <p:spPr>
            <a:xfrm>
              <a:off x="2520" y="2706"/>
              <a:ext cx="0" cy="165"/>
            </a:xfrm>
            <a:prstGeom prst="line">
              <a:avLst/>
            </a:prstGeom>
            <a:ln w="9525" cap="flat" cmpd="sng">
              <a:solidFill>
                <a:schemeClr val="tx1"/>
              </a:solidFill>
              <a:prstDash val="solid"/>
              <a:headEnd type="none" w="med" len="med"/>
              <a:tailEnd type="none" w="med" len="med"/>
            </a:ln>
          </p:spPr>
        </p:sp>
        <p:sp>
          <p:nvSpPr>
            <p:cNvPr id="43048" name="Rectangle 40"/>
            <p:cNvSpPr/>
            <p:nvPr/>
          </p:nvSpPr>
          <p:spPr>
            <a:xfrm>
              <a:off x="2421" y="2871"/>
              <a:ext cx="246" cy="87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电气部</a:t>
              </a:r>
              <a:endParaRPr lang="zh-CN" altLang="en-US" sz="1400" b="0" dirty="0">
                <a:latin typeface="黑体" panose="02010609060101010101" pitchFamily="49" charset="-122"/>
                <a:ea typeface="黑体" panose="02010609060101010101" pitchFamily="49" charset="-122"/>
              </a:endParaRPr>
            </a:p>
          </p:txBody>
        </p:sp>
        <p:sp>
          <p:nvSpPr>
            <p:cNvPr id="43049" name="Rectangle 41"/>
            <p:cNvSpPr/>
            <p:nvPr/>
          </p:nvSpPr>
          <p:spPr>
            <a:xfrm>
              <a:off x="2274" y="1446"/>
              <a:ext cx="541" cy="21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fontAlgn="ctr" hangingPunct="1">
                <a:lnSpc>
                  <a:spcPct val="100000"/>
                </a:lnSpc>
                <a:spcBef>
                  <a:spcPct val="0"/>
                </a:spcBef>
                <a:buClrTx/>
                <a:buFontTx/>
                <a:buNone/>
              </a:pPr>
              <a:r>
                <a:rPr lang="zh-CN" altLang="en-US" sz="1400" b="0" dirty="0">
                  <a:latin typeface="黑体" panose="02010609060101010101" pitchFamily="49" charset="-122"/>
                  <a:ea typeface="黑体" panose="02010609060101010101" pitchFamily="49" charset="-122"/>
                </a:rPr>
                <a:t>总  工</a:t>
              </a:r>
              <a:endParaRPr lang="zh-CN" altLang="en-US" sz="1400" b="0" dirty="0">
                <a:latin typeface="黑体" panose="02010609060101010101" pitchFamily="49" charset="-122"/>
                <a:ea typeface="黑体" panose="02010609060101010101" pitchFamily="49" charset="-122"/>
              </a:endParaRPr>
            </a:p>
          </p:txBody>
        </p:sp>
        <p:sp>
          <p:nvSpPr>
            <p:cNvPr id="43050" name="Rectangle 42"/>
            <p:cNvSpPr/>
            <p:nvPr/>
          </p:nvSpPr>
          <p:spPr>
            <a:xfrm>
              <a:off x="3110" y="2871"/>
              <a:ext cx="246" cy="87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实验室</a:t>
              </a:r>
              <a:endParaRPr lang="zh-CN" altLang="en-US" sz="1400" b="0" dirty="0">
                <a:latin typeface="黑体" panose="02010609060101010101" pitchFamily="49" charset="-122"/>
                <a:ea typeface="黑体" panose="02010609060101010101" pitchFamily="49" charset="-122"/>
              </a:endParaRPr>
            </a:p>
          </p:txBody>
        </p:sp>
        <p:sp>
          <p:nvSpPr>
            <p:cNvPr id="43051" name="Line 43"/>
            <p:cNvSpPr/>
            <p:nvPr/>
          </p:nvSpPr>
          <p:spPr>
            <a:xfrm>
              <a:off x="2864" y="2706"/>
              <a:ext cx="0" cy="165"/>
            </a:xfrm>
            <a:prstGeom prst="line">
              <a:avLst/>
            </a:prstGeom>
            <a:ln w="9525" cap="flat" cmpd="sng">
              <a:solidFill>
                <a:schemeClr val="tx1"/>
              </a:solidFill>
              <a:prstDash val="solid"/>
              <a:headEnd type="none" w="med" len="med"/>
              <a:tailEnd type="none" w="med" len="med"/>
            </a:ln>
          </p:spPr>
        </p:sp>
        <p:sp>
          <p:nvSpPr>
            <p:cNvPr id="43052" name="Rectangle 44"/>
            <p:cNvSpPr/>
            <p:nvPr/>
          </p:nvSpPr>
          <p:spPr>
            <a:xfrm>
              <a:off x="2766" y="2871"/>
              <a:ext cx="246" cy="87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45000"/>
                </a:lnSpc>
                <a:spcBef>
                  <a:spcPct val="0"/>
                </a:spcBef>
                <a:buClrTx/>
                <a:buFontTx/>
                <a:buNone/>
              </a:pPr>
              <a:r>
                <a:rPr lang="en-US" altLang="zh-CN" sz="1400" b="0" dirty="0">
                  <a:latin typeface="Times New Roman" panose="02020603050405020304" pitchFamily="18" charset="0"/>
                  <a:ea typeface="黑体" panose="02010609060101010101" pitchFamily="49" charset="-122"/>
                </a:rPr>
                <a:t>……</a:t>
              </a:r>
              <a:endParaRPr lang="en-US" altLang="zh-CN" sz="1400" b="0" dirty="0">
                <a:latin typeface="黑体" panose="02010609060101010101" pitchFamily="49" charset="-122"/>
                <a:ea typeface="黑体" panose="02010609060101010101" pitchFamily="49" charset="-122"/>
              </a:endParaRPr>
            </a:p>
          </p:txBody>
        </p:sp>
        <p:sp>
          <p:nvSpPr>
            <p:cNvPr id="43053" name="Rectangle 45"/>
            <p:cNvSpPr/>
            <p:nvPr/>
          </p:nvSpPr>
          <p:spPr>
            <a:xfrm>
              <a:off x="207" y="3389"/>
              <a:ext cx="591" cy="27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3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产品经理</a:t>
              </a:r>
              <a:endParaRPr lang="zh-CN" altLang="en-US" sz="1400" b="0" dirty="0">
                <a:solidFill>
                  <a:srgbClr val="000000"/>
                </a:solidFill>
                <a:latin typeface="黑体" panose="02010609060101010101" pitchFamily="49" charset="-122"/>
                <a:ea typeface="黑体" panose="02010609060101010101" pitchFamily="49" charset="-122"/>
              </a:endParaRPr>
            </a:p>
          </p:txBody>
        </p:sp>
        <p:sp>
          <p:nvSpPr>
            <p:cNvPr id="43054" name="Line 46"/>
            <p:cNvSpPr/>
            <p:nvPr/>
          </p:nvSpPr>
          <p:spPr>
            <a:xfrm>
              <a:off x="453" y="1281"/>
              <a:ext cx="0" cy="165"/>
            </a:xfrm>
            <a:prstGeom prst="line">
              <a:avLst/>
            </a:prstGeom>
            <a:ln w="9525" cap="flat" cmpd="sng">
              <a:solidFill>
                <a:schemeClr val="tx1"/>
              </a:solidFill>
              <a:prstDash val="solid"/>
              <a:headEnd type="none" w="med" len="med"/>
              <a:tailEnd type="none" w="med" len="med"/>
            </a:ln>
          </p:spPr>
        </p:sp>
        <p:sp>
          <p:nvSpPr>
            <p:cNvPr id="43055" name="Line 47"/>
            <p:cNvSpPr/>
            <p:nvPr/>
          </p:nvSpPr>
          <p:spPr>
            <a:xfrm>
              <a:off x="453" y="1665"/>
              <a:ext cx="0" cy="1316"/>
            </a:xfrm>
            <a:prstGeom prst="line">
              <a:avLst/>
            </a:prstGeom>
            <a:ln w="9525" cap="flat" cmpd="sng">
              <a:solidFill>
                <a:schemeClr val="tx1"/>
              </a:solidFill>
              <a:prstDash val="solid"/>
              <a:headEnd type="none" w="med" len="med"/>
              <a:tailEnd type="none" w="med" len="med"/>
            </a:ln>
          </p:spPr>
        </p:sp>
        <p:sp>
          <p:nvSpPr>
            <p:cNvPr id="43056" name="Text Box 48"/>
            <p:cNvSpPr txBox="1"/>
            <p:nvPr/>
          </p:nvSpPr>
          <p:spPr>
            <a:xfrm>
              <a:off x="355" y="3145"/>
              <a:ext cx="246" cy="212"/>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600" b="0" dirty="0">
                  <a:latin typeface="Times New Roman" panose="02020603050405020304" pitchFamily="18" charset="0"/>
                  <a:ea typeface="黑体" panose="02010609060101010101" pitchFamily="49" charset="-122"/>
                </a:rPr>
                <a:t>…</a:t>
              </a:r>
              <a:endParaRPr lang="en-US" altLang="zh-CN" sz="1600" b="0" dirty="0">
                <a:latin typeface="黑体" panose="02010609060101010101" pitchFamily="49" charset="-122"/>
                <a:ea typeface="黑体" panose="02010609060101010101" pitchFamily="49" charset="-122"/>
              </a:endParaRPr>
            </a:p>
          </p:txBody>
        </p:sp>
        <p:sp>
          <p:nvSpPr>
            <p:cNvPr id="43057" name="Rectangle 49"/>
            <p:cNvSpPr/>
            <p:nvPr/>
          </p:nvSpPr>
          <p:spPr>
            <a:xfrm>
              <a:off x="994" y="1446"/>
              <a:ext cx="689" cy="21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产品线总监</a:t>
              </a:r>
              <a:endParaRPr lang="zh-CN" altLang="en-US" sz="1400" b="0" dirty="0">
                <a:latin typeface="黑体" panose="02010609060101010101" pitchFamily="49" charset="-122"/>
                <a:ea typeface="黑体" panose="02010609060101010101" pitchFamily="49" charset="-122"/>
              </a:endParaRPr>
            </a:p>
          </p:txBody>
        </p:sp>
        <p:sp>
          <p:nvSpPr>
            <p:cNvPr id="43058" name="Line 50"/>
            <p:cNvSpPr/>
            <p:nvPr/>
          </p:nvSpPr>
          <p:spPr>
            <a:xfrm>
              <a:off x="1339" y="1281"/>
              <a:ext cx="0" cy="165"/>
            </a:xfrm>
            <a:prstGeom prst="line">
              <a:avLst/>
            </a:prstGeom>
            <a:ln w="9525" cap="flat" cmpd="sng">
              <a:solidFill>
                <a:schemeClr val="tx1"/>
              </a:solidFill>
              <a:prstDash val="solid"/>
              <a:headEnd type="none" w="med" len="med"/>
              <a:tailEnd type="none" w="med" len="med"/>
            </a:ln>
          </p:spPr>
        </p:sp>
        <p:sp>
          <p:nvSpPr>
            <p:cNvPr id="43059" name="Line 51"/>
            <p:cNvSpPr/>
            <p:nvPr/>
          </p:nvSpPr>
          <p:spPr>
            <a:xfrm>
              <a:off x="650" y="2323"/>
              <a:ext cx="0" cy="658"/>
            </a:xfrm>
            <a:prstGeom prst="line">
              <a:avLst/>
            </a:prstGeom>
            <a:ln w="9525" cap="flat" cmpd="sng">
              <a:solidFill>
                <a:schemeClr val="tx1"/>
              </a:solidFill>
              <a:prstDash val="dash"/>
              <a:headEnd type="none" w="med" len="med"/>
              <a:tailEnd type="none" w="med" len="med"/>
            </a:ln>
          </p:spPr>
        </p:sp>
        <p:sp>
          <p:nvSpPr>
            <p:cNvPr id="43060" name="Line 52"/>
            <p:cNvSpPr/>
            <p:nvPr/>
          </p:nvSpPr>
          <p:spPr>
            <a:xfrm>
              <a:off x="650" y="2323"/>
              <a:ext cx="689" cy="0"/>
            </a:xfrm>
            <a:prstGeom prst="line">
              <a:avLst/>
            </a:prstGeom>
            <a:ln w="9525" cap="flat" cmpd="sng">
              <a:solidFill>
                <a:schemeClr val="tx1"/>
              </a:solidFill>
              <a:prstDash val="dash"/>
              <a:headEnd type="none" w="med" len="med"/>
              <a:tailEnd type="none" w="med" len="med"/>
            </a:ln>
          </p:spPr>
        </p:sp>
        <p:sp>
          <p:nvSpPr>
            <p:cNvPr id="43061" name="Line 53"/>
            <p:cNvSpPr/>
            <p:nvPr/>
          </p:nvSpPr>
          <p:spPr>
            <a:xfrm>
              <a:off x="896" y="3090"/>
              <a:ext cx="98" cy="0"/>
            </a:xfrm>
            <a:prstGeom prst="line">
              <a:avLst/>
            </a:prstGeom>
            <a:ln w="9525" cap="flat" cmpd="sng">
              <a:solidFill>
                <a:srgbClr val="FF0000"/>
              </a:solidFill>
              <a:prstDash val="solid"/>
              <a:headEnd type="none" w="med" len="med"/>
              <a:tailEnd type="none" w="med" len="med"/>
            </a:ln>
          </p:spPr>
        </p:sp>
        <p:sp>
          <p:nvSpPr>
            <p:cNvPr id="43062" name="Rectangle 54"/>
            <p:cNvSpPr/>
            <p:nvPr/>
          </p:nvSpPr>
          <p:spPr>
            <a:xfrm>
              <a:off x="699" y="3419"/>
              <a:ext cx="197" cy="219"/>
            </a:xfrm>
            <a:prstGeom prst="rect">
              <a:avLst/>
            </a:prstGeom>
            <a:noFill/>
            <a:ln w="9525" cap="rnd" cmpd="sng">
              <a:solidFill>
                <a:srgbClr val="FF0000"/>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3063" name="Line 55"/>
            <p:cNvSpPr/>
            <p:nvPr/>
          </p:nvSpPr>
          <p:spPr>
            <a:xfrm>
              <a:off x="896" y="3529"/>
              <a:ext cx="98" cy="0"/>
            </a:xfrm>
            <a:prstGeom prst="line">
              <a:avLst/>
            </a:prstGeom>
            <a:ln w="9525" cap="flat" cmpd="sng">
              <a:solidFill>
                <a:srgbClr val="FF0000"/>
              </a:solidFill>
              <a:prstDash val="solid"/>
              <a:headEnd type="none" w="med" len="med"/>
              <a:tailEnd type="none" w="med" len="med"/>
            </a:ln>
          </p:spPr>
        </p:sp>
        <p:sp>
          <p:nvSpPr>
            <p:cNvPr id="43064" name="Rectangle 56"/>
            <p:cNvSpPr/>
            <p:nvPr/>
          </p:nvSpPr>
          <p:spPr>
            <a:xfrm>
              <a:off x="207" y="2954"/>
              <a:ext cx="591" cy="274"/>
            </a:xfrm>
            <a:prstGeom prst="rect">
              <a:avLst/>
            </a:prstGeom>
            <a:solidFill>
              <a:schemeClr val="bg1"/>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3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产品经理</a:t>
              </a:r>
              <a:endParaRPr lang="zh-CN" altLang="en-US" sz="1400" b="0" dirty="0">
                <a:solidFill>
                  <a:srgbClr val="000000"/>
                </a:solidFill>
                <a:latin typeface="黑体" panose="02010609060101010101" pitchFamily="49" charset="-122"/>
                <a:ea typeface="黑体" panose="02010609060101010101" pitchFamily="49" charset="-122"/>
              </a:endParaRPr>
            </a:p>
          </p:txBody>
        </p:sp>
        <p:sp>
          <p:nvSpPr>
            <p:cNvPr id="43065" name="Rectangle 57"/>
            <p:cNvSpPr/>
            <p:nvPr/>
          </p:nvSpPr>
          <p:spPr>
            <a:xfrm>
              <a:off x="699" y="2981"/>
              <a:ext cx="197" cy="219"/>
            </a:xfrm>
            <a:prstGeom prst="rect">
              <a:avLst/>
            </a:prstGeom>
            <a:noFill/>
            <a:ln w="12700" cap="rnd" cmpd="sng">
              <a:solidFill>
                <a:srgbClr val="FF0000"/>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3066" name="Line 58"/>
            <p:cNvSpPr/>
            <p:nvPr/>
          </p:nvSpPr>
          <p:spPr>
            <a:xfrm>
              <a:off x="3258" y="2706"/>
              <a:ext cx="0" cy="165"/>
            </a:xfrm>
            <a:prstGeom prst="line">
              <a:avLst/>
            </a:prstGeom>
            <a:ln w="9525" cap="flat" cmpd="sng">
              <a:solidFill>
                <a:schemeClr val="tx1"/>
              </a:solidFill>
              <a:prstDash val="solid"/>
              <a:headEnd type="none" w="med" len="med"/>
              <a:tailEnd type="none" w="med" len="med"/>
            </a:ln>
          </p:spPr>
        </p:sp>
        <p:sp>
          <p:nvSpPr>
            <p:cNvPr id="43067" name="Rectangle 59"/>
            <p:cNvSpPr/>
            <p:nvPr/>
          </p:nvSpPr>
          <p:spPr>
            <a:xfrm>
              <a:off x="521" y="1775"/>
              <a:ext cx="719" cy="274"/>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fontAlgn="ctr" hangingPunct="1">
                <a:lnSpc>
                  <a:spcPct val="125000"/>
                </a:lnSpc>
                <a:spcBef>
                  <a:spcPct val="0"/>
                </a:spcBef>
                <a:buClrTx/>
                <a:buFontTx/>
                <a:buNone/>
              </a:pPr>
              <a:r>
                <a:rPr lang="zh-CN" altLang="en-US" sz="1200" b="0" dirty="0">
                  <a:latin typeface="黑体" panose="02010609060101010101" pitchFamily="49" charset="-122"/>
                  <a:ea typeface="黑体" panose="02010609060101010101" pitchFamily="49" charset="-122"/>
                </a:rPr>
                <a:t>产品总监助理</a:t>
              </a:r>
              <a:endParaRPr lang="zh-CN" altLang="en-US" sz="1200" b="0" dirty="0">
                <a:latin typeface="黑体" panose="02010609060101010101" pitchFamily="49" charset="-122"/>
                <a:ea typeface="黑体" panose="02010609060101010101" pitchFamily="49" charset="-122"/>
              </a:endParaRPr>
            </a:p>
          </p:txBody>
        </p:sp>
        <p:sp>
          <p:nvSpPr>
            <p:cNvPr id="43068" name="Line 60"/>
            <p:cNvSpPr/>
            <p:nvPr/>
          </p:nvSpPr>
          <p:spPr>
            <a:xfrm>
              <a:off x="1240" y="1884"/>
              <a:ext cx="99" cy="0"/>
            </a:xfrm>
            <a:prstGeom prst="line">
              <a:avLst/>
            </a:prstGeom>
            <a:ln w="9525" cap="flat" cmpd="sng">
              <a:solidFill>
                <a:schemeClr val="tx1"/>
              </a:solidFill>
              <a:prstDash val="solid"/>
              <a:headEnd type="none" w="med" len="med"/>
              <a:tailEnd type="none" w="med" len="med"/>
            </a:ln>
          </p:spPr>
        </p:sp>
        <p:sp>
          <p:nvSpPr>
            <p:cNvPr id="43069" name="Rectangle 61"/>
            <p:cNvSpPr/>
            <p:nvPr/>
          </p:nvSpPr>
          <p:spPr>
            <a:xfrm>
              <a:off x="4291" y="2926"/>
              <a:ext cx="197" cy="767"/>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fontAlgn="ctr">
                <a:lnSpc>
                  <a:spcPct val="145000"/>
                </a:lnSpc>
                <a:spcBef>
                  <a:spcPct val="0"/>
                </a:spcBef>
                <a:buClrTx/>
                <a:buFontTx/>
                <a:buNone/>
              </a:pPr>
              <a:r>
                <a:rPr lang="zh-CN" altLang="en-US" sz="1400" b="0" dirty="0">
                  <a:latin typeface="黑体" panose="02010609060101010101" pitchFamily="49" charset="-122"/>
                  <a:ea typeface="黑体" panose="02010609060101010101" pitchFamily="49" charset="-122"/>
                </a:rPr>
                <a:t>品质部</a:t>
              </a:r>
              <a:endParaRPr lang="zh-CN" altLang="en-US" sz="1400" b="0" dirty="0">
                <a:latin typeface="黑体" panose="02010609060101010101" pitchFamily="49" charset="-122"/>
                <a:ea typeface="黑体" panose="02010609060101010101" pitchFamily="49" charset="-122"/>
              </a:endParaRPr>
            </a:p>
          </p:txBody>
        </p:sp>
        <p:sp>
          <p:nvSpPr>
            <p:cNvPr id="43070" name="Rectangle 62"/>
            <p:cNvSpPr/>
            <p:nvPr/>
          </p:nvSpPr>
          <p:spPr>
            <a:xfrm>
              <a:off x="4242" y="1884"/>
              <a:ext cx="394" cy="32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品质部长</a:t>
              </a:r>
              <a:endParaRPr lang="zh-CN" altLang="en-US" sz="1400" b="0" dirty="0">
                <a:latin typeface="黑体" panose="02010609060101010101" pitchFamily="49" charset="-122"/>
                <a:ea typeface="黑体" panose="02010609060101010101" pitchFamily="49" charset="-122"/>
              </a:endParaRPr>
            </a:p>
          </p:txBody>
        </p:sp>
        <p:sp>
          <p:nvSpPr>
            <p:cNvPr id="43071" name="Rectangle 63"/>
            <p:cNvSpPr/>
            <p:nvPr/>
          </p:nvSpPr>
          <p:spPr>
            <a:xfrm>
              <a:off x="1683" y="2981"/>
              <a:ext cx="3789" cy="219"/>
            </a:xfrm>
            <a:prstGeom prst="rect">
              <a:avLst/>
            </a:prstGeom>
            <a:noFill/>
            <a:ln w="9525" cap="rnd" cmpd="sng">
              <a:solidFill>
                <a:srgbClr val="FF0000"/>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3072" name="Rectangle 64"/>
            <p:cNvSpPr/>
            <p:nvPr/>
          </p:nvSpPr>
          <p:spPr>
            <a:xfrm>
              <a:off x="1683" y="3364"/>
              <a:ext cx="3789" cy="220"/>
            </a:xfrm>
            <a:prstGeom prst="rect">
              <a:avLst/>
            </a:prstGeom>
            <a:noFill/>
            <a:ln w="9525" cap="rnd" cmpd="sng">
              <a:solidFill>
                <a:srgbClr val="FF0000"/>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3073" name="Rectangle 65"/>
            <p:cNvSpPr/>
            <p:nvPr/>
          </p:nvSpPr>
          <p:spPr>
            <a:xfrm>
              <a:off x="3356" y="1884"/>
              <a:ext cx="394" cy="32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rgbClr val="000000"/>
                  </a:solidFill>
                  <a:latin typeface="黑体" panose="02010609060101010101" pitchFamily="49" charset="-122"/>
                  <a:ea typeface="黑体" panose="02010609060101010101" pitchFamily="49" charset="-122"/>
                </a:rPr>
                <a:t>供应部长</a:t>
              </a:r>
              <a:endParaRPr lang="zh-CN" altLang="en-US" sz="1400" b="0" dirty="0">
                <a:latin typeface="黑体" panose="02010609060101010101" pitchFamily="49" charset="-122"/>
                <a:ea typeface="黑体" panose="02010609060101010101" pitchFamily="49" charset="-122"/>
              </a:endParaRPr>
            </a:p>
          </p:txBody>
        </p:sp>
        <p:sp>
          <p:nvSpPr>
            <p:cNvPr id="43074" name="Line 66"/>
            <p:cNvSpPr/>
            <p:nvPr/>
          </p:nvSpPr>
          <p:spPr>
            <a:xfrm>
              <a:off x="3553" y="1775"/>
              <a:ext cx="886" cy="0"/>
            </a:xfrm>
            <a:prstGeom prst="line">
              <a:avLst/>
            </a:prstGeom>
            <a:ln w="9525" cap="flat" cmpd="sng">
              <a:solidFill>
                <a:schemeClr val="tx1"/>
              </a:solidFill>
              <a:prstDash val="solid"/>
              <a:headEnd type="none" w="med" len="med"/>
              <a:tailEnd type="none" w="med" len="med"/>
            </a:ln>
          </p:spPr>
        </p:sp>
        <p:sp>
          <p:nvSpPr>
            <p:cNvPr id="43075" name="Line 67"/>
            <p:cNvSpPr/>
            <p:nvPr/>
          </p:nvSpPr>
          <p:spPr>
            <a:xfrm>
              <a:off x="3553" y="1775"/>
              <a:ext cx="0" cy="109"/>
            </a:xfrm>
            <a:prstGeom prst="line">
              <a:avLst/>
            </a:prstGeom>
            <a:ln w="9525" cap="flat" cmpd="sng">
              <a:solidFill>
                <a:schemeClr val="tx1"/>
              </a:solidFill>
              <a:prstDash val="solid"/>
              <a:headEnd type="none" w="med" len="med"/>
              <a:tailEnd type="none" w="med" len="med"/>
            </a:ln>
          </p:spPr>
        </p:sp>
        <p:sp>
          <p:nvSpPr>
            <p:cNvPr id="43076" name="Line 68"/>
            <p:cNvSpPr/>
            <p:nvPr/>
          </p:nvSpPr>
          <p:spPr>
            <a:xfrm>
              <a:off x="4439" y="1775"/>
              <a:ext cx="0" cy="109"/>
            </a:xfrm>
            <a:prstGeom prst="line">
              <a:avLst/>
            </a:prstGeom>
            <a:ln w="9525" cap="flat" cmpd="sng">
              <a:solidFill>
                <a:schemeClr val="tx1"/>
              </a:solidFill>
              <a:prstDash val="solid"/>
              <a:headEnd type="none" w="med" len="med"/>
              <a:tailEnd type="none" w="med" len="med"/>
            </a:ln>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矩阵型组织结构 </a:t>
            </a:r>
            <a:endParaRPr lang="zh-CN" altLang="en-US" sz="2800" dirty="0">
              <a:latin typeface="黑体" panose="02010609060101010101" pitchFamily="49" charset="-122"/>
            </a:endParaRPr>
          </a:p>
        </p:txBody>
      </p:sp>
      <p:sp>
        <p:nvSpPr>
          <p:cNvPr id="45059" name="Rectangle 3" descr="浅色下对角线"/>
          <p:cNvSpPr/>
          <p:nvPr/>
        </p:nvSpPr>
        <p:spPr>
          <a:xfrm>
            <a:off x="1808163" y="5481638"/>
            <a:ext cx="6713537" cy="1666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60" name="Rectangle 4" descr="浅色下对角线"/>
          <p:cNvSpPr/>
          <p:nvPr/>
        </p:nvSpPr>
        <p:spPr>
          <a:xfrm>
            <a:off x="1789113" y="4964113"/>
            <a:ext cx="6715125" cy="168275"/>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61" name="Rectangle 5"/>
          <p:cNvSpPr/>
          <p:nvPr/>
        </p:nvSpPr>
        <p:spPr>
          <a:xfrm>
            <a:off x="3535363" y="1295400"/>
            <a:ext cx="1743075"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研发与行销管理委员会</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2" name="Rectangle 6"/>
          <p:cNvSpPr/>
          <p:nvPr/>
        </p:nvSpPr>
        <p:spPr>
          <a:xfrm>
            <a:off x="838200" y="2254250"/>
            <a:ext cx="1031875"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项目管理部</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3" name="Rectangle 7"/>
          <p:cNvSpPr/>
          <p:nvPr/>
        </p:nvSpPr>
        <p:spPr>
          <a:xfrm>
            <a:off x="2581275" y="2254250"/>
            <a:ext cx="1031875"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技术开发部</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4" name="Rectangle 8"/>
          <p:cNvSpPr/>
          <p:nvPr/>
        </p:nvSpPr>
        <p:spPr>
          <a:xfrm>
            <a:off x="4262438" y="2254250"/>
            <a:ext cx="714375"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总工办</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5" name="Rectangle 9"/>
          <p:cNvSpPr/>
          <p:nvPr/>
        </p:nvSpPr>
        <p:spPr>
          <a:xfrm>
            <a:off x="5340350" y="2254250"/>
            <a:ext cx="714375"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市场部</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6" name="Rectangle 10"/>
          <p:cNvSpPr/>
          <p:nvPr/>
        </p:nvSpPr>
        <p:spPr>
          <a:xfrm>
            <a:off x="6421438" y="2254250"/>
            <a:ext cx="635000"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财务部</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7" name="Rectangle 11"/>
          <p:cNvSpPr/>
          <p:nvPr/>
        </p:nvSpPr>
        <p:spPr>
          <a:xfrm>
            <a:off x="7421563" y="2254250"/>
            <a:ext cx="1189037"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其他职能部门</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8" name="Rectangle 12"/>
          <p:cNvSpPr/>
          <p:nvPr/>
        </p:nvSpPr>
        <p:spPr>
          <a:xfrm>
            <a:off x="3995738" y="2997200"/>
            <a:ext cx="414337" cy="1179513"/>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中</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试</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室</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69" name="Rectangle 13"/>
          <p:cNvSpPr/>
          <p:nvPr/>
        </p:nvSpPr>
        <p:spPr>
          <a:xfrm>
            <a:off x="2339975" y="2990850"/>
            <a:ext cx="385763" cy="1179513"/>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硬</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室</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70" name="Rectangle 14"/>
          <p:cNvSpPr/>
          <p:nvPr/>
        </p:nvSpPr>
        <p:spPr>
          <a:xfrm>
            <a:off x="3419475" y="2997200"/>
            <a:ext cx="412750" cy="1179513"/>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测</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试</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室</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71" name="Rectangle 15"/>
          <p:cNvSpPr/>
          <p:nvPr/>
        </p:nvSpPr>
        <p:spPr>
          <a:xfrm>
            <a:off x="1763713" y="2997200"/>
            <a:ext cx="412750" cy="1179513"/>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结</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构</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室</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72" name="Rectangle 16"/>
          <p:cNvSpPr/>
          <p:nvPr/>
        </p:nvSpPr>
        <p:spPr>
          <a:xfrm>
            <a:off x="2843213" y="2997200"/>
            <a:ext cx="412750" cy="1179513"/>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软</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研</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究</a:t>
            </a:r>
            <a:endParaRPr lang="zh-CN" altLang="en-US" sz="1200" b="0" dirty="0">
              <a:solidFill>
                <a:srgbClr val="000000"/>
              </a:solidFill>
              <a:latin typeface="Times New Roman" panose="02020603050405020304" pitchFamily="18" charset="0"/>
              <a:ea typeface="宋体" panose="02010600030101010101" pitchFamily="2" charset="-122"/>
            </a:endParaRPr>
          </a:p>
          <a:p>
            <a:pPr marL="0" lvl="0" indent="0" algn="ctr">
              <a:lnSpc>
                <a:spcPct val="100000"/>
              </a:lnSpc>
              <a:spcBef>
                <a:spcPct val="0"/>
              </a:spcBef>
              <a:buClrTx/>
              <a:buFontTx/>
              <a:buNone/>
            </a:pPr>
            <a:r>
              <a:rPr lang="zh-CN" altLang="en-US" sz="1200" b="0" dirty="0">
                <a:solidFill>
                  <a:srgbClr val="000000"/>
                </a:solidFill>
                <a:latin typeface="Times New Roman" panose="02020603050405020304" pitchFamily="18" charset="0"/>
                <a:ea typeface="宋体" panose="02010600030101010101" pitchFamily="2" charset="-122"/>
              </a:rPr>
              <a:t>室</a:t>
            </a:r>
            <a:endParaRPr lang="zh-CN" altLang="en-US" sz="1200" b="0" dirty="0">
              <a:solidFill>
                <a:srgbClr val="000000"/>
              </a:solidFill>
              <a:latin typeface="Times New Roman" panose="02020603050405020304" pitchFamily="18" charset="0"/>
              <a:ea typeface="宋体" panose="02010600030101010101" pitchFamily="2" charset="-122"/>
            </a:endParaRPr>
          </a:p>
        </p:txBody>
      </p:sp>
      <p:sp>
        <p:nvSpPr>
          <p:cNvPr id="45073" name="Rectangle 17"/>
          <p:cNvSpPr/>
          <p:nvPr/>
        </p:nvSpPr>
        <p:spPr>
          <a:xfrm>
            <a:off x="995363" y="4464050"/>
            <a:ext cx="557212"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en-US" altLang="zh-CN" sz="1000" b="0" dirty="0">
                <a:solidFill>
                  <a:srgbClr val="000000"/>
                </a:solidFill>
                <a:latin typeface="Times New Roman" panose="02020603050405020304" pitchFamily="18" charset="0"/>
                <a:ea typeface="宋体" panose="02010600030101010101" pitchFamily="2" charset="-122"/>
              </a:rPr>
              <a:t>PDT1</a:t>
            </a:r>
            <a:endParaRPr lang="en-US" altLang="zh-CN" sz="1000" b="0" dirty="0">
              <a:solidFill>
                <a:srgbClr val="000000"/>
              </a:solidFill>
              <a:latin typeface="Times New Roman" panose="02020603050405020304" pitchFamily="18" charset="0"/>
              <a:ea typeface="宋体" panose="02010600030101010101" pitchFamily="2" charset="-122"/>
            </a:endParaRPr>
          </a:p>
        </p:txBody>
      </p:sp>
      <p:sp>
        <p:nvSpPr>
          <p:cNvPr id="45074" name="Rectangle 18"/>
          <p:cNvSpPr/>
          <p:nvPr/>
        </p:nvSpPr>
        <p:spPr>
          <a:xfrm>
            <a:off x="995363" y="4906963"/>
            <a:ext cx="557212" cy="295275"/>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a:lnSpc>
                <a:spcPct val="100000"/>
              </a:lnSpc>
              <a:spcBef>
                <a:spcPct val="0"/>
              </a:spcBef>
              <a:buClrTx/>
              <a:buFontTx/>
              <a:buNone/>
            </a:pPr>
            <a:r>
              <a:rPr lang="en-US" altLang="zh-CN" sz="1000" b="0" dirty="0">
                <a:solidFill>
                  <a:srgbClr val="000000"/>
                </a:solidFill>
                <a:latin typeface="Times New Roman" panose="02020603050405020304" pitchFamily="18" charset="0"/>
                <a:ea typeface="宋体" panose="02010600030101010101" pitchFamily="2" charset="-122"/>
              </a:rPr>
              <a:t>PDT2</a:t>
            </a:r>
            <a:endParaRPr lang="en-US" altLang="zh-CN" sz="1000" b="0" dirty="0">
              <a:solidFill>
                <a:srgbClr val="000000"/>
              </a:solidFill>
              <a:latin typeface="Times New Roman" panose="02020603050405020304" pitchFamily="18" charset="0"/>
              <a:ea typeface="宋体" panose="02010600030101010101" pitchFamily="2" charset="-122"/>
            </a:endParaRPr>
          </a:p>
        </p:txBody>
      </p:sp>
      <p:sp>
        <p:nvSpPr>
          <p:cNvPr id="45075" name="Rectangle 19"/>
          <p:cNvSpPr/>
          <p:nvPr/>
        </p:nvSpPr>
        <p:spPr>
          <a:xfrm>
            <a:off x="995363" y="5424488"/>
            <a:ext cx="557212" cy="292100"/>
          </a:xfrm>
          <a:prstGeom prst="rect">
            <a:avLst/>
          </a:prstGeom>
          <a:no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a:lnSpc>
                <a:spcPct val="100000"/>
              </a:lnSpc>
              <a:spcBef>
                <a:spcPct val="0"/>
              </a:spcBef>
              <a:buClrTx/>
              <a:buFontTx/>
              <a:buNone/>
            </a:pPr>
            <a:r>
              <a:rPr lang="en-US" altLang="zh-CN" sz="1000" b="0" dirty="0">
                <a:solidFill>
                  <a:srgbClr val="000000"/>
                </a:solidFill>
                <a:latin typeface="Times New Roman" panose="02020603050405020304" pitchFamily="18" charset="0"/>
                <a:ea typeface="宋体" panose="02010600030101010101" pitchFamily="2" charset="-122"/>
              </a:rPr>
              <a:t>PDT3</a:t>
            </a:r>
            <a:endParaRPr lang="en-US" altLang="zh-CN" sz="1000" b="0" dirty="0">
              <a:solidFill>
                <a:srgbClr val="000000"/>
              </a:solidFill>
              <a:latin typeface="Times New Roman" panose="02020603050405020304" pitchFamily="18" charset="0"/>
              <a:ea typeface="宋体" panose="02010600030101010101" pitchFamily="2" charset="-122"/>
            </a:endParaRPr>
          </a:p>
        </p:txBody>
      </p:sp>
      <p:sp>
        <p:nvSpPr>
          <p:cNvPr id="45076" name="Rectangle 20" descr="浅色下对角线"/>
          <p:cNvSpPr/>
          <p:nvPr/>
        </p:nvSpPr>
        <p:spPr>
          <a:xfrm>
            <a:off x="1789113" y="4537075"/>
            <a:ext cx="6715125" cy="169863"/>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77" name="Rectangle 21" descr="横向砖形"/>
          <p:cNvSpPr/>
          <p:nvPr/>
        </p:nvSpPr>
        <p:spPr>
          <a:xfrm>
            <a:off x="1938338" y="4316413"/>
            <a:ext cx="160337" cy="14747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78" name="Rectangle 22" descr="横向砖形"/>
          <p:cNvSpPr/>
          <p:nvPr/>
        </p:nvSpPr>
        <p:spPr>
          <a:xfrm>
            <a:off x="2474913" y="4316413"/>
            <a:ext cx="160337" cy="14747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79" name="Rectangle 23" descr="横向砖形"/>
          <p:cNvSpPr/>
          <p:nvPr/>
        </p:nvSpPr>
        <p:spPr>
          <a:xfrm>
            <a:off x="3011488" y="4316413"/>
            <a:ext cx="160337" cy="14747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0" name="Rectangle 24" descr="横向砖形"/>
          <p:cNvSpPr/>
          <p:nvPr/>
        </p:nvSpPr>
        <p:spPr>
          <a:xfrm>
            <a:off x="3548063" y="4316413"/>
            <a:ext cx="160337" cy="14747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1" name="Rectangle 25" descr="横向砖形"/>
          <p:cNvSpPr/>
          <p:nvPr/>
        </p:nvSpPr>
        <p:spPr>
          <a:xfrm>
            <a:off x="4086225" y="4316413"/>
            <a:ext cx="158750" cy="1474787"/>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2" name="Rectangle 26" descr="横向砖形"/>
          <p:cNvSpPr/>
          <p:nvPr/>
        </p:nvSpPr>
        <p:spPr>
          <a:xfrm>
            <a:off x="4645025" y="2695575"/>
            <a:ext cx="158750" cy="3095625"/>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3" name="Rectangle 27" descr="横向砖形"/>
          <p:cNvSpPr/>
          <p:nvPr/>
        </p:nvSpPr>
        <p:spPr>
          <a:xfrm>
            <a:off x="5595938" y="2695575"/>
            <a:ext cx="157162" cy="3095625"/>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4" name="Rectangle 28" descr="横向砖形"/>
          <p:cNvSpPr/>
          <p:nvPr/>
        </p:nvSpPr>
        <p:spPr>
          <a:xfrm>
            <a:off x="6707188" y="2695575"/>
            <a:ext cx="157162" cy="3095625"/>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45085" name="Rectangle 29" descr="横向砖形"/>
          <p:cNvSpPr/>
          <p:nvPr/>
        </p:nvSpPr>
        <p:spPr>
          <a:xfrm>
            <a:off x="7896225" y="2695575"/>
            <a:ext cx="157163" cy="3095625"/>
          </a:xfrm>
          <a:prstGeom prst="rect">
            <a:avLst/>
          </a:prstGeom>
          <a:blipFill rotWithShape="0">
            <a:blip r:embed="rId1"/>
          </a:blipFill>
          <a:ln w="9525" cap="flat" cmpd="sng">
            <a:solidFill>
              <a:srgbClr val="00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45086" name="AutoShape 30"/>
          <p:cNvCxnSpPr>
            <a:stCxn id="45061" idx="2"/>
            <a:endCxn id="45062" idx="0"/>
          </p:cNvCxnSpPr>
          <p:nvPr/>
        </p:nvCxnSpPr>
        <p:spPr>
          <a:xfrm rot="5400000">
            <a:off x="2549525" y="396875"/>
            <a:ext cx="663575" cy="305117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87" name="AutoShape 31"/>
          <p:cNvCxnSpPr>
            <a:stCxn id="45061" idx="2"/>
            <a:endCxn id="45063" idx="0"/>
          </p:cNvCxnSpPr>
          <p:nvPr/>
        </p:nvCxnSpPr>
        <p:spPr>
          <a:xfrm rot="5400000">
            <a:off x="3421063" y="1268413"/>
            <a:ext cx="663575" cy="1308100"/>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88" name="AutoShape 32"/>
          <p:cNvCxnSpPr>
            <a:stCxn id="45061" idx="2"/>
            <a:endCxn id="45064" idx="0"/>
          </p:cNvCxnSpPr>
          <p:nvPr/>
        </p:nvCxnSpPr>
        <p:spPr>
          <a:xfrm rot="-5400000" flipH="1">
            <a:off x="4181475" y="1816100"/>
            <a:ext cx="663575" cy="21272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89" name="AutoShape 33"/>
          <p:cNvCxnSpPr>
            <a:stCxn id="45061" idx="2"/>
            <a:endCxn id="45065" idx="0"/>
          </p:cNvCxnSpPr>
          <p:nvPr/>
        </p:nvCxnSpPr>
        <p:spPr>
          <a:xfrm rot="-5400000" flipH="1">
            <a:off x="4719638" y="1276350"/>
            <a:ext cx="663575" cy="1290638"/>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0" name="AutoShape 34"/>
          <p:cNvCxnSpPr>
            <a:stCxn id="45061" idx="2"/>
            <a:endCxn id="45066" idx="0"/>
          </p:cNvCxnSpPr>
          <p:nvPr/>
        </p:nvCxnSpPr>
        <p:spPr>
          <a:xfrm rot="-5400000" flipH="1">
            <a:off x="5240338" y="755650"/>
            <a:ext cx="663575" cy="2332038"/>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1" name="AutoShape 35"/>
          <p:cNvCxnSpPr>
            <a:stCxn id="45061" idx="2"/>
            <a:endCxn id="45067" idx="0"/>
          </p:cNvCxnSpPr>
          <p:nvPr/>
        </p:nvCxnSpPr>
        <p:spPr>
          <a:xfrm rot="-5400000" flipH="1">
            <a:off x="5880100" y="117475"/>
            <a:ext cx="663575" cy="360997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2" name="AutoShape 36"/>
          <p:cNvCxnSpPr>
            <a:stCxn id="45063" idx="2"/>
            <a:endCxn id="45068" idx="0"/>
          </p:cNvCxnSpPr>
          <p:nvPr/>
        </p:nvCxnSpPr>
        <p:spPr>
          <a:xfrm rot="-5400000" flipH="1">
            <a:off x="3425825" y="2219325"/>
            <a:ext cx="447675" cy="1106488"/>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3" name="AutoShape 37"/>
          <p:cNvCxnSpPr>
            <a:stCxn id="45063" idx="2"/>
            <a:endCxn id="45069" idx="0"/>
          </p:cNvCxnSpPr>
          <p:nvPr/>
        </p:nvCxnSpPr>
        <p:spPr>
          <a:xfrm rot="5400000">
            <a:off x="2595563" y="2487613"/>
            <a:ext cx="441325" cy="565150"/>
          </a:xfrm>
          <a:prstGeom prst="bentConnector3">
            <a:avLst>
              <a:gd name="adj1" fmla="val 49796"/>
            </a:avLst>
          </a:prstGeom>
          <a:ln w="9525" cap="flat" cmpd="sng">
            <a:solidFill>
              <a:srgbClr val="000000"/>
            </a:solidFill>
            <a:prstDash val="solid"/>
            <a:miter/>
            <a:headEnd type="none" w="med" len="med"/>
            <a:tailEnd type="none" w="med" len="med"/>
          </a:ln>
        </p:spPr>
      </p:cxnSp>
      <p:cxnSp>
        <p:nvCxnSpPr>
          <p:cNvPr id="45094" name="AutoShape 38"/>
          <p:cNvCxnSpPr>
            <a:stCxn id="45063" idx="2"/>
            <a:endCxn id="45070" idx="0"/>
          </p:cNvCxnSpPr>
          <p:nvPr/>
        </p:nvCxnSpPr>
        <p:spPr>
          <a:xfrm rot="-5400000" flipH="1">
            <a:off x="3136900" y="2508250"/>
            <a:ext cx="447675" cy="528638"/>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5" name="AutoShape 39"/>
          <p:cNvCxnSpPr>
            <a:stCxn id="45063" idx="2"/>
            <a:endCxn id="45071" idx="0"/>
          </p:cNvCxnSpPr>
          <p:nvPr/>
        </p:nvCxnSpPr>
        <p:spPr>
          <a:xfrm rot="5400000">
            <a:off x="2309813" y="2209800"/>
            <a:ext cx="447675" cy="112712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6" name="AutoShape 40"/>
          <p:cNvCxnSpPr>
            <a:stCxn id="45063" idx="2"/>
            <a:endCxn id="45072" idx="0"/>
          </p:cNvCxnSpPr>
          <p:nvPr/>
        </p:nvCxnSpPr>
        <p:spPr>
          <a:xfrm rot="5400000">
            <a:off x="2849563" y="2749550"/>
            <a:ext cx="447675" cy="47625"/>
          </a:xfrm>
          <a:prstGeom prst="bentConnector3">
            <a:avLst>
              <a:gd name="adj1" fmla="val 50000"/>
            </a:avLst>
          </a:prstGeom>
          <a:ln w="9525" cap="flat" cmpd="sng">
            <a:solidFill>
              <a:srgbClr val="000000"/>
            </a:solidFill>
            <a:prstDash val="solid"/>
            <a:miter/>
            <a:headEnd type="none" w="med" len="med"/>
            <a:tailEnd type="none" w="med" len="med"/>
          </a:ln>
        </p:spPr>
      </p:cxnSp>
      <p:cxnSp>
        <p:nvCxnSpPr>
          <p:cNvPr id="45097" name="AutoShape 41"/>
          <p:cNvCxnSpPr>
            <a:stCxn id="45062" idx="1"/>
            <a:endCxn id="45073" idx="1"/>
          </p:cNvCxnSpPr>
          <p:nvPr/>
        </p:nvCxnSpPr>
        <p:spPr>
          <a:xfrm rot="10800000" flipH="1" flipV="1">
            <a:off x="838200" y="2401888"/>
            <a:ext cx="157163" cy="2211387"/>
          </a:xfrm>
          <a:prstGeom prst="bentConnector3">
            <a:avLst>
              <a:gd name="adj1" fmla="val -150000"/>
            </a:avLst>
          </a:prstGeom>
          <a:ln w="9525" cap="flat" cmpd="sng">
            <a:solidFill>
              <a:srgbClr val="000000"/>
            </a:solidFill>
            <a:prstDash val="solid"/>
            <a:miter/>
            <a:headEnd type="none" w="med" len="med"/>
            <a:tailEnd type="none" w="med" len="med"/>
          </a:ln>
        </p:spPr>
      </p:cxnSp>
      <p:cxnSp>
        <p:nvCxnSpPr>
          <p:cNvPr id="45098" name="AutoShape 42"/>
          <p:cNvCxnSpPr>
            <a:stCxn id="45062" idx="1"/>
            <a:endCxn id="45074" idx="1"/>
          </p:cNvCxnSpPr>
          <p:nvPr/>
        </p:nvCxnSpPr>
        <p:spPr>
          <a:xfrm rot="10800000" flipH="1" flipV="1">
            <a:off x="838200" y="2401888"/>
            <a:ext cx="157163" cy="2652712"/>
          </a:xfrm>
          <a:prstGeom prst="bentConnector3">
            <a:avLst>
              <a:gd name="adj1" fmla="val -150000"/>
            </a:avLst>
          </a:prstGeom>
          <a:ln w="9525" cap="flat" cmpd="sng">
            <a:solidFill>
              <a:srgbClr val="000000"/>
            </a:solidFill>
            <a:prstDash val="solid"/>
            <a:miter/>
            <a:headEnd type="none" w="med" len="med"/>
            <a:tailEnd type="none" w="med" len="med"/>
          </a:ln>
        </p:spPr>
      </p:cxnSp>
      <p:cxnSp>
        <p:nvCxnSpPr>
          <p:cNvPr id="45099" name="AutoShape 43"/>
          <p:cNvCxnSpPr>
            <a:stCxn id="45062" idx="1"/>
            <a:endCxn id="45075" idx="1"/>
          </p:cNvCxnSpPr>
          <p:nvPr/>
        </p:nvCxnSpPr>
        <p:spPr>
          <a:xfrm rot="10800000" flipH="1" flipV="1">
            <a:off x="838200" y="2401888"/>
            <a:ext cx="157163" cy="3167062"/>
          </a:xfrm>
          <a:prstGeom prst="bentConnector3">
            <a:avLst>
              <a:gd name="adj1" fmla="val -150000"/>
            </a:avLst>
          </a:prstGeom>
          <a:ln w="9525" cap="flat" cmpd="sng">
            <a:solidFill>
              <a:srgbClr val="000000"/>
            </a:solidFill>
            <a:prstDash val="solid"/>
            <a:miter/>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矩阵结构的特点</a:t>
            </a:r>
            <a:endParaRPr lang="zh-CN" altLang="en-US" sz="2800" dirty="0">
              <a:latin typeface="黑体" panose="02010609060101010101" pitchFamily="49" charset="-122"/>
            </a:endParaRPr>
          </a:p>
        </p:txBody>
      </p:sp>
      <p:sp>
        <p:nvSpPr>
          <p:cNvPr id="47107" name="Rectangle 3"/>
          <p:cNvSpPr>
            <a:spLocks noGrp="1"/>
          </p:cNvSpPr>
          <p:nvPr>
            <p:ph idx="1"/>
          </p:nvPr>
        </p:nvSpPr>
        <p:spPr>
          <a:xfrm>
            <a:off x="36513" y="1025525"/>
            <a:ext cx="9074150" cy="5318125"/>
          </a:xfrm>
        </p:spPr>
        <p:txBody>
          <a:bodyPr vert="horz" wrap="square" lIns="91440" tIns="45720" rIns="91440" bIns="45720" anchor="t" anchorCtr="0"/>
          <a:p>
            <a:pPr eaLnBrk="1" hangingPunct="1"/>
            <a:r>
              <a:rPr lang="zh-CN" altLang="en-US" sz="2800" dirty="0">
                <a:ea typeface="宋体" panose="02010600030101010101" pitchFamily="2" charset="-122"/>
              </a:rPr>
              <a:t>优点：项目是工作的焦点，通过项目协调员或项目经理可以使各项目目标平衡，避免资源重复。</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缺点：团队成员为两个以上主管工作。当有冲突时，会处于两难困境；员工的职业发展可能受到一定的限制。</a:t>
            </a:r>
            <a:endParaRPr lang="zh-CN" altLang="en-US" sz="2800" dirty="0">
              <a:ea typeface="宋体" panose="02010600030101010101" pitchFamily="2" charset="-122"/>
            </a:endParaRPr>
          </a:p>
          <a:p>
            <a:pPr eaLnBrk="1" hangingPunct="1"/>
            <a:r>
              <a:rPr lang="zh-CN" altLang="en-US" sz="2800" dirty="0">
                <a:ea typeface="宋体" panose="02010600030101010101" pitchFamily="2" charset="-122"/>
              </a:rPr>
              <a:t>适用：需要利用多个职能部门的资源而且技术相对复杂，不需要关键技术人员全职为项目工作，特别是某个项目需要同时共享某些技术人员时。</a:t>
            </a:r>
            <a:endParaRPr lang="zh-CN" altLang="en-US" sz="2800" dirty="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研发组织形式比较总结</a:t>
            </a:r>
            <a:endParaRPr lang="zh-CN" altLang="en-US" sz="2800" dirty="0">
              <a:latin typeface="黑体" panose="02010609060101010101" pitchFamily="49" charset="-122"/>
            </a:endParaRPr>
          </a:p>
        </p:txBody>
      </p:sp>
      <p:sp>
        <p:nvSpPr>
          <p:cNvPr id="49155" name="Rectangle 3" descr="7"/>
          <p:cNvSpPr/>
          <p:nvPr/>
        </p:nvSpPr>
        <p:spPr>
          <a:xfrm>
            <a:off x="3527425" y="1389063"/>
            <a:ext cx="4013200" cy="407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1600" b="0" dirty="0">
                <a:latin typeface="宋体" panose="02010600030101010101" pitchFamily="2" charset="-122"/>
                <a:ea typeface="宋体" panose="02010600030101010101" pitchFamily="2" charset="-122"/>
              </a:rPr>
              <a:t>矩阵型</a:t>
            </a:r>
            <a:endParaRPr lang="zh-CN" altLang="en-US" sz="1600" b="0" dirty="0">
              <a:latin typeface="宋体" panose="02010600030101010101" pitchFamily="2" charset="-122"/>
              <a:ea typeface="宋体" panose="02010600030101010101" pitchFamily="2" charset="-122"/>
            </a:endParaRPr>
          </a:p>
        </p:txBody>
      </p:sp>
      <p:sp>
        <p:nvSpPr>
          <p:cNvPr id="49156" name="Rectangle 4" descr="9"/>
          <p:cNvSpPr/>
          <p:nvPr/>
        </p:nvSpPr>
        <p:spPr>
          <a:xfrm>
            <a:off x="504825" y="1389063"/>
            <a:ext cx="1862138" cy="81597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r" eaLnBrk="1" hangingPunct="1">
              <a:buNone/>
            </a:pPr>
            <a:r>
              <a:rPr lang="zh-CN" altLang="en-US" sz="1600" b="0" dirty="0">
                <a:latin typeface="宋体" panose="02010600030101010101" pitchFamily="2" charset="-122"/>
                <a:ea typeface="宋体" panose="02010600030101010101" pitchFamily="2" charset="-122"/>
              </a:rPr>
              <a:t>组织类型</a:t>
            </a:r>
            <a:endParaRPr lang="zh-CN" altLang="en-US" sz="1600" b="0" dirty="0">
              <a:latin typeface="宋体" panose="02010600030101010101" pitchFamily="2" charset="-122"/>
              <a:ea typeface="宋体" panose="02010600030101010101" pitchFamily="2" charset="-122"/>
            </a:endParaRPr>
          </a:p>
          <a:p>
            <a:pPr marL="0" lvl="0" indent="0" algn="just" eaLnBrk="1" hangingPunct="1">
              <a:buNone/>
            </a:pPr>
            <a:r>
              <a:rPr lang="zh-CN" altLang="en-US" sz="1600" b="0" dirty="0">
                <a:latin typeface="宋体" panose="02010600030101010101" pitchFamily="2" charset="-122"/>
                <a:ea typeface="宋体" panose="02010600030101010101" pitchFamily="2" charset="-122"/>
              </a:rPr>
              <a:t>项目特征</a:t>
            </a:r>
            <a:endParaRPr lang="zh-CN" altLang="en-US" sz="1600" b="0" dirty="0">
              <a:latin typeface="宋体" panose="02010600030101010101" pitchFamily="2" charset="-122"/>
              <a:ea typeface="宋体" panose="02010600030101010101" pitchFamily="2" charset="-122"/>
            </a:endParaRPr>
          </a:p>
        </p:txBody>
      </p:sp>
      <p:sp>
        <p:nvSpPr>
          <p:cNvPr id="49157" name="Rectangle 5" descr="10"/>
          <p:cNvSpPr/>
          <p:nvPr/>
        </p:nvSpPr>
        <p:spPr>
          <a:xfrm>
            <a:off x="2366963" y="1389063"/>
            <a:ext cx="1160462" cy="815975"/>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职能型</a:t>
            </a:r>
            <a:endParaRPr lang="zh-CN" altLang="en-US" sz="1600" b="0" dirty="0">
              <a:latin typeface="宋体" panose="02010600030101010101" pitchFamily="2" charset="-122"/>
              <a:ea typeface="宋体" panose="02010600030101010101" pitchFamily="2" charset="-122"/>
            </a:endParaRPr>
          </a:p>
        </p:txBody>
      </p:sp>
      <p:sp>
        <p:nvSpPr>
          <p:cNvPr id="49158" name="Rectangle 6" descr="11"/>
          <p:cNvSpPr/>
          <p:nvPr/>
        </p:nvSpPr>
        <p:spPr>
          <a:xfrm>
            <a:off x="3527425" y="1797050"/>
            <a:ext cx="1263650"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弱矩阵型</a:t>
            </a:r>
            <a:endParaRPr lang="zh-CN" altLang="en-US" sz="1600" b="0" dirty="0">
              <a:latin typeface="宋体" panose="02010600030101010101" pitchFamily="2" charset="-122"/>
              <a:ea typeface="宋体" panose="02010600030101010101" pitchFamily="2" charset="-122"/>
            </a:endParaRPr>
          </a:p>
        </p:txBody>
      </p:sp>
      <p:sp>
        <p:nvSpPr>
          <p:cNvPr id="49159" name="Rectangle 7" descr="12"/>
          <p:cNvSpPr/>
          <p:nvPr/>
        </p:nvSpPr>
        <p:spPr>
          <a:xfrm>
            <a:off x="4791075" y="1797050"/>
            <a:ext cx="1323975"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平衡矩阵</a:t>
            </a:r>
            <a:endParaRPr lang="zh-CN" altLang="en-US" sz="1600" b="0" dirty="0">
              <a:latin typeface="宋体" panose="02010600030101010101" pitchFamily="2" charset="-122"/>
              <a:ea typeface="宋体" panose="02010600030101010101" pitchFamily="2" charset="-122"/>
            </a:endParaRPr>
          </a:p>
        </p:txBody>
      </p:sp>
      <p:sp>
        <p:nvSpPr>
          <p:cNvPr id="49160" name="Rectangle 8" descr="13"/>
          <p:cNvSpPr/>
          <p:nvPr/>
        </p:nvSpPr>
        <p:spPr>
          <a:xfrm>
            <a:off x="6115050" y="1797050"/>
            <a:ext cx="1425575"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强矩阵</a:t>
            </a:r>
            <a:endParaRPr lang="zh-CN" altLang="en-US" sz="1600" b="0" dirty="0">
              <a:latin typeface="宋体" panose="02010600030101010101" pitchFamily="2" charset="-122"/>
              <a:ea typeface="宋体" panose="02010600030101010101" pitchFamily="2" charset="-122"/>
            </a:endParaRPr>
          </a:p>
        </p:txBody>
      </p:sp>
      <p:sp>
        <p:nvSpPr>
          <p:cNvPr id="49161" name="Rectangle 9" descr="39"/>
          <p:cNvSpPr/>
          <p:nvPr/>
        </p:nvSpPr>
        <p:spPr>
          <a:xfrm>
            <a:off x="504825" y="4638675"/>
            <a:ext cx="1862138"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项目管理行政人员</a:t>
            </a:r>
            <a:endParaRPr lang="zh-CN" altLang="en-US" sz="1600" b="0" dirty="0">
              <a:latin typeface="宋体" panose="02010600030101010101" pitchFamily="2" charset="-122"/>
              <a:ea typeface="宋体" panose="02010600030101010101" pitchFamily="2" charset="-122"/>
            </a:endParaRPr>
          </a:p>
        </p:txBody>
      </p:sp>
      <p:sp>
        <p:nvSpPr>
          <p:cNvPr id="49162" name="Rectangle 10" descr="40"/>
          <p:cNvSpPr/>
          <p:nvPr/>
        </p:nvSpPr>
        <p:spPr>
          <a:xfrm>
            <a:off x="2366963" y="4638675"/>
            <a:ext cx="1160462"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3" name="Rectangle 11" descr="41"/>
          <p:cNvSpPr/>
          <p:nvPr/>
        </p:nvSpPr>
        <p:spPr>
          <a:xfrm>
            <a:off x="3527425" y="4638675"/>
            <a:ext cx="1263650"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4" name="Rectangle 12" descr="42"/>
          <p:cNvSpPr/>
          <p:nvPr/>
        </p:nvSpPr>
        <p:spPr>
          <a:xfrm>
            <a:off x="4791075" y="4638675"/>
            <a:ext cx="1323975"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5" name="Rectangle 13" descr="43"/>
          <p:cNvSpPr/>
          <p:nvPr/>
        </p:nvSpPr>
        <p:spPr>
          <a:xfrm>
            <a:off x="6115050" y="4638675"/>
            <a:ext cx="1425575"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专职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6" name="Rectangle 14" descr="44"/>
          <p:cNvSpPr/>
          <p:nvPr/>
        </p:nvSpPr>
        <p:spPr>
          <a:xfrm>
            <a:off x="7540625" y="4638675"/>
            <a:ext cx="1146175" cy="423863"/>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专职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7" name="Rectangle 15" descr="14"/>
          <p:cNvSpPr/>
          <p:nvPr/>
        </p:nvSpPr>
        <p:spPr>
          <a:xfrm>
            <a:off x="7540625" y="1389063"/>
            <a:ext cx="1146175" cy="815975"/>
          </a:xfrm>
          <a:prstGeom prst="rect">
            <a:avLst/>
          </a:prstGeom>
          <a:noFill/>
          <a:ln w="9525">
            <a:noFill/>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项目型</a:t>
            </a:r>
            <a:endParaRPr lang="zh-CN" altLang="en-US" sz="1600" b="0" dirty="0">
              <a:latin typeface="宋体" panose="02010600030101010101" pitchFamily="2" charset="-122"/>
              <a:ea typeface="宋体" panose="02010600030101010101" pitchFamily="2" charset="-122"/>
            </a:endParaRPr>
          </a:p>
        </p:txBody>
      </p:sp>
      <p:sp>
        <p:nvSpPr>
          <p:cNvPr id="49168" name="Rectangle 16" descr="17"/>
          <p:cNvSpPr/>
          <p:nvPr/>
        </p:nvSpPr>
        <p:spPr>
          <a:xfrm>
            <a:off x="3527425" y="2205038"/>
            <a:ext cx="1263650"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限制较多</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69" name="Rectangle 17" descr="18"/>
          <p:cNvSpPr/>
          <p:nvPr/>
        </p:nvSpPr>
        <p:spPr>
          <a:xfrm>
            <a:off x="4791075" y="2205038"/>
            <a:ext cx="1323975"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低→中</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0" name="Rectangle 18" descr="19"/>
          <p:cNvSpPr/>
          <p:nvPr/>
        </p:nvSpPr>
        <p:spPr>
          <a:xfrm>
            <a:off x="6115050" y="2205038"/>
            <a:ext cx="1425575"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中→高</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1" name="Rectangle 19" descr="20"/>
          <p:cNvSpPr/>
          <p:nvPr/>
        </p:nvSpPr>
        <p:spPr>
          <a:xfrm>
            <a:off x="7540625" y="2205038"/>
            <a:ext cx="1146175"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高→所有</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2" name="Rectangle 20" descr="26"/>
          <p:cNvSpPr/>
          <p:nvPr/>
        </p:nvSpPr>
        <p:spPr>
          <a:xfrm>
            <a:off x="7540625" y="2759075"/>
            <a:ext cx="1146175"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en-US" altLang="zh-CN" sz="1600" b="0" dirty="0">
                <a:solidFill>
                  <a:schemeClr val="accent2"/>
                </a:solidFill>
                <a:latin typeface="宋体" panose="02010600030101010101" pitchFamily="2" charset="-122"/>
                <a:ea typeface="宋体" panose="02010600030101010101" pitchFamily="2" charset="-122"/>
              </a:rPr>
              <a:t>85</a:t>
            </a:r>
            <a:r>
              <a:rPr lang="zh-CN" altLang="en-US" sz="1600" b="0" dirty="0">
                <a:solidFill>
                  <a:schemeClr val="accent2"/>
                </a:solidFill>
                <a:latin typeface="宋体" panose="02010600030101010101" pitchFamily="2" charset="-122"/>
                <a:ea typeface="宋体" panose="02010600030101010101" pitchFamily="2" charset="-122"/>
              </a:rPr>
              <a:t>－</a:t>
            </a:r>
            <a:r>
              <a:rPr lang="en-US" altLang="zh-CN" sz="1600" b="0" dirty="0">
                <a:solidFill>
                  <a:schemeClr val="accent2"/>
                </a:solidFill>
                <a:latin typeface="宋体" panose="02010600030101010101" pitchFamily="2" charset="-122"/>
                <a:ea typeface="宋体" panose="02010600030101010101" pitchFamily="2" charset="-122"/>
              </a:rPr>
              <a:t>100</a:t>
            </a:r>
            <a:r>
              <a:rPr lang="zh-CN" altLang="en-US" sz="1600" b="0" dirty="0">
                <a:solidFill>
                  <a:schemeClr val="accent2"/>
                </a:solidFill>
                <a:latin typeface="宋体" panose="02010600030101010101" pitchFamily="2" charset="-122"/>
                <a:ea typeface="宋体" panose="02010600030101010101" pitchFamily="2" charset="-122"/>
              </a:rPr>
              <a:t>％</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3" name="Rectangle 21" descr="32"/>
          <p:cNvSpPr/>
          <p:nvPr/>
        </p:nvSpPr>
        <p:spPr>
          <a:xfrm>
            <a:off x="7540625" y="3187700"/>
            <a:ext cx="1146175"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专职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4" name="Rectangle 22" descr="24"/>
          <p:cNvSpPr/>
          <p:nvPr/>
        </p:nvSpPr>
        <p:spPr>
          <a:xfrm>
            <a:off x="4791075" y="2759075"/>
            <a:ext cx="1323975"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en-US" altLang="zh-CN" sz="1600" b="0" dirty="0">
                <a:solidFill>
                  <a:schemeClr val="accent2"/>
                </a:solidFill>
                <a:latin typeface="宋体" panose="02010600030101010101" pitchFamily="2" charset="-122"/>
                <a:ea typeface="宋体" panose="02010600030101010101" pitchFamily="2" charset="-122"/>
              </a:rPr>
              <a:t>15</a:t>
            </a:r>
            <a:r>
              <a:rPr lang="zh-CN" altLang="en-US" sz="1600" b="0" dirty="0">
                <a:solidFill>
                  <a:schemeClr val="accent2"/>
                </a:solidFill>
                <a:latin typeface="宋体" panose="02010600030101010101" pitchFamily="2" charset="-122"/>
                <a:ea typeface="宋体" panose="02010600030101010101" pitchFamily="2" charset="-122"/>
              </a:rPr>
              <a:t>－</a:t>
            </a:r>
            <a:r>
              <a:rPr lang="en-US" altLang="zh-CN" sz="1600" b="0" dirty="0">
                <a:solidFill>
                  <a:schemeClr val="accent2"/>
                </a:solidFill>
                <a:latin typeface="宋体" panose="02010600030101010101" pitchFamily="2" charset="-122"/>
                <a:ea typeface="宋体" panose="02010600030101010101" pitchFamily="2" charset="-122"/>
              </a:rPr>
              <a:t>60</a:t>
            </a:r>
            <a:r>
              <a:rPr lang="zh-CN" altLang="en-US" sz="1600" b="0" dirty="0">
                <a:solidFill>
                  <a:schemeClr val="accent2"/>
                </a:solidFill>
                <a:latin typeface="宋体" panose="02010600030101010101" pitchFamily="2" charset="-122"/>
                <a:ea typeface="宋体" panose="02010600030101010101" pitchFamily="2" charset="-122"/>
              </a:rPr>
              <a:t>％</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5" name="Rectangle 23" descr="38"/>
          <p:cNvSpPr/>
          <p:nvPr/>
        </p:nvSpPr>
        <p:spPr>
          <a:xfrm>
            <a:off x="7540625" y="3595688"/>
            <a:ext cx="1146175"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项目经理</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企划经理</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6" name="Rectangle 24" descr="30"/>
          <p:cNvSpPr/>
          <p:nvPr/>
        </p:nvSpPr>
        <p:spPr>
          <a:xfrm>
            <a:off x="4791075" y="3187700"/>
            <a:ext cx="1323975"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专职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7" name="Rectangle 25" descr="25"/>
          <p:cNvSpPr/>
          <p:nvPr/>
        </p:nvSpPr>
        <p:spPr>
          <a:xfrm>
            <a:off x="6115050" y="2759075"/>
            <a:ext cx="1425575"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en-US" altLang="zh-CN" sz="1600" b="0" dirty="0">
                <a:solidFill>
                  <a:schemeClr val="accent2"/>
                </a:solidFill>
                <a:latin typeface="宋体" panose="02010600030101010101" pitchFamily="2" charset="-122"/>
                <a:ea typeface="宋体" panose="02010600030101010101" pitchFamily="2" charset="-122"/>
              </a:rPr>
              <a:t>50</a:t>
            </a:r>
            <a:r>
              <a:rPr lang="zh-CN" altLang="en-US" sz="1600" b="0" dirty="0">
                <a:solidFill>
                  <a:schemeClr val="accent2"/>
                </a:solidFill>
                <a:latin typeface="宋体" panose="02010600030101010101" pitchFamily="2" charset="-122"/>
                <a:ea typeface="宋体" panose="02010600030101010101" pitchFamily="2" charset="-122"/>
              </a:rPr>
              <a:t>－</a:t>
            </a:r>
            <a:r>
              <a:rPr lang="en-US" altLang="zh-CN" sz="1600" b="0" dirty="0">
                <a:solidFill>
                  <a:schemeClr val="accent2"/>
                </a:solidFill>
                <a:latin typeface="宋体" panose="02010600030101010101" pitchFamily="2" charset="-122"/>
                <a:ea typeface="宋体" panose="02010600030101010101" pitchFamily="2" charset="-122"/>
              </a:rPr>
              <a:t>95</a:t>
            </a:r>
            <a:r>
              <a:rPr lang="zh-CN" altLang="en-US" sz="1600" b="0" dirty="0">
                <a:solidFill>
                  <a:schemeClr val="accent2"/>
                </a:solidFill>
                <a:latin typeface="宋体" panose="02010600030101010101" pitchFamily="2" charset="-122"/>
                <a:ea typeface="宋体" panose="02010600030101010101" pitchFamily="2" charset="-122"/>
              </a:rPr>
              <a:t>％</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8" name="Rectangle 26" descr="31"/>
          <p:cNvSpPr/>
          <p:nvPr/>
        </p:nvSpPr>
        <p:spPr>
          <a:xfrm>
            <a:off x="6115050" y="3187700"/>
            <a:ext cx="1425575"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专职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79" name="Rectangle 27" descr="36"/>
          <p:cNvSpPr/>
          <p:nvPr/>
        </p:nvSpPr>
        <p:spPr>
          <a:xfrm>
            <a:off x="4791075" y="3595688"/>
            <a:ext cx="1323975"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项目经理</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项目主管</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0" name="Rectangle 28" descr="37"/>
          <p:cNvSpPr/>
          <p:nvPr/>
        </p:nvSpPr>
        <p:spPr>
          <a:xfrm>
            <a:off x="6115050" y="3595688"/>
            <a:ext cx="1425575"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项目经理</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企划经理</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1" name="Rectangle 29" descr="23"/>
          <p:cNvSpPr/>
          <p:nvPr/>
        </p:nvSpPr>
        <p:spPr>
          <a:xfrm>
            <a:off x="3527425" y="2759075"/>
            <a:ext cx="1263650"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en-US" altLang="zh-CN" sz="1600" b="0" dirty="0">
                <a:solidFill>
                  <a:schemeClr val="accent2"/>
                </a:solidFill>
                <a:latin typeface="宋体" panose="02010600030101010101" pitchFamily="2" charset="-122"/>
                <a:ea typeface="宋体" panose="02010600030101010101" pitchFamily="2" charset="-122"/>
              </a:rPr>
              <a:t>0</a:t>
            </a:r>
            <a:r>
              <a:rPr lang="zh-CN" altLang="en-US" sz="1600" b="0" dirty="0">
                <a:solidFill>
                  <a:schemeClr val="accent2"/>
                </a:solidFill>
                <a:latin typeface="宋体" panose="02010600030101010101" pitchFamily="2" charset="-122"/>
                <a:ea typeface="宋体" panose="02010600030101010101" pitchFamily="2" charset="-122"/>
              </a:rPr>
              <a:t>－</a:t>
            </a:r>
            <a:r>
              <a:rPr lang="en-US" altLang="zh-CN" sz="1600" b="0" dirty="0">
                <a:solidFill>
                  <a:schemeClr val="accent2"/>
                </a:solidFill>
                <a:latin typeface="宋体" panose="02010600030101010101" pitchFamily="2" charset="-122"/>
                <a:ea typeface="宋体" panose="02010600030101010101" pitchFamily="2" charset="-122"/>
              </a:rPr>
              <a:t>25</a:t>
            </a:r>
            <a:r>
              <a:rPr lang="zh-CN" altLang="en-US" sz="1600" b="0" dirty="0">
                <a:solidFill>
                  <a:schemeClr val="accent2"/>
                </a:solidFill>
                <a:latin typeface="宋体" panose="02010600030101010101" pitchFamily="2" charset="-122"/>
                <a:ea typeface="宋体" panose="02010600030101010101" pitchFamily="2" charset="-122"/>
              </a:rPr>
              <a:t>％</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2" name="Rectangle 30" descr="29"/>
          <p:cNvSpPr/>
          <p:nvPr/>
        </p:nvSpPr>
        <p:spPr>
          <a:xfrm>
            <a:off x="3527425" y="3187700"/>
            <a:ext cx="1263650"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3" name="Rectangle 31" descr="15"/>
          <p:cNvSpPr/>
          <p:nvPr/>
        </p:nvSpPr>
        <p:spPr>
          <a:xfrm>
            <a:off x="504825" y="2205038"/>
            <a:ext cx="1862138"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项目经理的权力</a:t>
            </a:r>
            <a:endParaRPr lang="zh-CN" altLang="en-US" sz="1600" b="0" dirty="0">
              <a:latin typeface="宋体" panose="02010600030101010101" pitchFamily="2" charset="-122"/>
              <a:ea typeface="宋体" panose="02010600030101010101" pitchFamily="2" charset="-122"/>
            </a:endParaRPr>
          </a:p>
        </p:txBody>
      </p:sp>
      <p:sp>
        <p:nvSpPr>
          <p:cNvPr id="49184" name="Rectangle 32" descr="35"/>
          <p:cNvSpPr/>
          <p:nvPr/>
        </p:nvSpPr>
        <p:spPr>
          <a:xfrm>
            <a:off x="3527425" y="3595688"/>
            <a:ext cx="1263650"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项目协调人</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项目负责人</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5" name="Rectangle 33" descr="21"/>
          <p:cNvSpPr/>
          <p:nvPr/>
        </p:nvSpPr>
        <p:spPr>
          <a:xfrm>
            <a:off x="504825" y="2759075"/>
            <a:ext cx="1862138"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专职项目人员比例</a:t>
            </a:r>
            <a:endParaRPr lang="zh-CN" altLang="en-US" sz="1600" b="0" dirty="0">
              <a:latin typeface="宋体" panose="02010600030101010101" pitchFamily="2" charset="-122"/>
              <a:ea typeface="宋体" panose="02010600030101010101" pitchFamily="2" charset="-122"/>
            </a:endParaRPr>
          </a:p>
        </p:txBody>
      </p:sp>
      <p:sp>
        <p:nvSpPr>
          <p:cNvPr id="49186" name="Rectangle 34" descr="16"/>
          <p:cNvSpPr/>
          <p:nvPr/>
        </p:nvSpPr>
        <p:spPr>
          <a:xfrm>
            <a:off x="2366963" y="2205038"/>
            <a:ext cx="1160462" cy="55403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很少或无</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7" name="Rectangle 35" descr="22"/>
          <p:cNvSpPr/>
          <p:nvPr/>
        </p:nvSpPr>
        <p:spPr>
          <a:xfrm>
            <a:off x="2366963" y="2759075"/>
            <a:ext cx="1160462" cy="4286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完全没有</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8" name="Rectangle 36" descr="28"/>
          <p:cNvSpPr/>
          <p:nvPr/>
        </p:nvSpPr>
        <p:spPr>
          <a:xfrm>
            <a:off x="2366963" y="3187700"/>
            <a:ext cx="1160462"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兼职</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89" name="Rectangle 37" descr="34"/>
          <p:cNvSpPr/>
          <p:nvPr/>
        </p:nvSpPr>
        <p:spPr>
          <a:xfrm>
            <a:off x="2366963" y="3595688"/>
            <a:ext cx="1160462"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solidFill>
                  <a:schemeClr val="accent2"/>
                </a:solidFill>
                <a:latin typeface="宋体" panose="02010600030101010101" pitchFamily="2" charset="-122"/>
                <a:ea typeface="宋体" panose="02010600030101010101" pitchFamily="2" charset="-122"/>
              </a:rPr>
              <a:t>项目协调人</a:t>
            </a:r>
            <a:r>
              <a:rPr lang="en-US" altLang="zh-CN" sz="1600" b="0" dirty="0">
                <a:solidFill>
                  <a:schemeClr val="accent2"/>
                </a:solidFill>
                <a:latin typeface="宋体" panose="02010600030101010101" pitchFamily="2" charset="-122"/>
                <a:ea typeface="宋体" panose="02010600030101010101" pitchFamily="2" charset="-122"/>
              </a:rPr>
              <a:t>/</a:t>
            </a:r>
            <a:r>
              <a:rPr lang="zh-CN" altLang="en-US" sz="1600" b="0" dirty="0">
                <a:solidFill>
                  <a:schemeClr val="accent2"/>
                </a:solidFill>
                <a:latin typeface="宋体" panose="02010600030101010101" pitchFamily="2" charset="-122"/>
                <a:ea typeface="宋体" panose="02010600030101010101" pitchFamily="2" charset="-122"/>
              </a:rPr>
              <a:t>项目负责人</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90" name="Rectangle 38" descr="27"/>
          <p:cNvSpPr/>
          <p:nvPr/>
        </p:nvSpPr>
        <p:spPr>
          <a:xfrm>
            <a:off x="504825" y="3187700"/>
            <a:ext cx="1862138" cy="407988"/>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项目经理</a:t>
            </a:r>
            <a:endParaRPr lang="zh-CN" altLang="en-US" sz="1600" b="0" dirty="0">
              <a:latin typeface="宋体" panose="02010600030101010101" pitchFamily="2" charset="-122"/>
              <a:ea typeface="宋体" panose="02010600030101010101" pitchFamily="2" charset="-122"/>
            </a:endParaRPr>
          </a:p>
        </p:txBody>
      </p:sp>
      <p:sp>
        <p:nvSpPr>
          <p:cNvPr id="49191" name="Rectangle 39" descr="33"/>
          <p:cNvSpPr/>
          <p:nvPr/>
        </p:nvSpPr>
        <p:spPr>
          <a:xfrm>
            <a:off x="504825" y="3595688"/>
            <a:ext cx="1862138" cy="104298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项目经理的头衔</a:t>
            </a:r>
            <a:endParaRPr lang="zh-CN" altLang="en-US" sz="1600" b="0" dirty="0">
              <a:latin typeface="宋体" panose="02010600030101010101" pitchFamily="2" charset="-122"/>
              <a:ea typeface="宋体" panose="02010600030101010101" pitchFamily="2" charset="-122"/>
            </a:endParaRPr>
          </a:p>
        </p:txBody>
      </p:sp>
      <p:sp>
        <p:nvSpPr>
          <p:cNvPr id="49192" name="Rectangle 40" descr="50"/>
          <p:cNvSpPr/>
          <p:nvPr/>
        </p:nvSpPr>
        <p:spPr>
          <a:xfrm>
            <a:off x="2366963" y="5062538"/>
            <a:ext cx="6319837" cy="423862"/>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dist" eaLnBrk="1" hangingPunct="1">
              <a:buNone/>
            </a:pPr>
            <a:r>
              <a:rPr lang="en-US" altLang="zh-CN" sz="1600" b="0" dirty="0">
                <a:solidFill>
                  <a:schemeClr val="accent2"/>
                </a:solidFill>
                <a:latin typeface="宋体" panose="02010600030101010101" pitchFamily="2" charset="-122"/>
                <a:ea typeface="宋体" panose="02010600030101010101" pitchFamily="2" charset="-122"/>
              </a:rPr>
              <a:t>  </a:t>
            </a:r>
            <a:r>
              <a:rPr lang="zh-CN" altLang="en-US" sz="1600" b="0" dirty="0">
                <a:solidFill>
                  <a:schemeClr val="accent2"/>
                </a:solidFill>
                <a:latin typeface="宋体" panose="02010600030101010101" pitchFamily="2" charset="-122"/>
                <a:ea typeface="宋体" panose="02010600030101010101" pitchFamily="2" charset="-122"/>
              </a:rPr>
              <a:t>低   中    高</a:t>
            </a:r>
            <a:endParaRPr lang="zh-CN" altLang="en-US" sz="1600" b="0" dirty="0">
              <a:solidFill>
                <a:schemeClr val="accent2"/>
              </a:solidFill>
              <a:latin typeface="宋体" panose="02010600030101010101" pitchFamily="2" charset="-122"/>
              <a:ea typeface="宋体" panose="02010600030101010101" pitchFamily="2" charset="-122"/>
            </a:endParaRPr>
          </a:p>
        </p:txBody>
      </p:sp>
      <p:sp>
        <p:nvSpPr>
          <p:cNvPr id="49193" name="Rectangle 41" descr="45"/>
          <p:cNvSpPr/>
          <p:nvPr/>
        </p:nvSpPr>
        <p:spPr>
          <a:xfrm>
            <a:off x="504825" y="5062538"/>
            <a:ext cx="1862138" cy="423862"/>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600" b="0" dirty="0">
                <a:latin typeface="宋体" panose="02010600030101010101" pitchFamily="2" charset="-122"/>
                <a:ea typeface="宋体" panose="02010600030101010101" pitchFamily="2" charset="-122"/>
              </a:rPr>
              <a:t>适用的项目复杂性</a:t>
            </a:r>
            <a:endParaRPr lang="zh-CN" altLang="en-US" sz="1600" b="0" dirty="0">
              <a:latin typeface="宋体" panose="02010600030101010101" pitchFamily="2" charset="-122"/>
              <a:ea typeface="宋体" panose="02010600030101010101" pitchFamily="2" charset="-122"/>
            </a:endParaRPr>
          </a:p>
        </p:txBody>
      </p:sp>
      <p:sp>
        <p:nvSpPr>
          <p:cNvPr id="49194" name="Line 42"/>
          <p:cNvSpPr/>
          <p:nvPr/>
        </p:nvSpPr>
        <p:spPr>
          <a:xfrm>
            <a:off x="504825" y="1389063"/>
            <a:ext cx="8181975" cy="0"/>
          </a:xfrm>
          <a:prstGeom prst="line">
            <a:avLst/>
          </a:prstGeom>
          <a:ln w="12700" cap="sq" cmpd="sng">
            <a:solidFill>
              <a:schemeClr val="tx1"/>
            </a:solidFill>
            <a:prstDash val="solid"/>
            <a:headEnd type="none" w="med" len="med"/>
            <a:tailEnd type="none" w="med" len="med"/>
          </a:ln>
        </p:spPr>
      </p:sp>
      <p:sp>
        <p:nvSpPr>
          <p:cNvPr id="49195" name="Line 43"/>
          <p:cNvSpPr/>
          <p:nvPr/>
        </p:nvSpPr>
        <p:spPr>
          <a:xfrm>
            <a:off x="504825" y="5486400"/>
            <a:ext cx="8181975" cy="0"/>
          </a:xfrm>
          <a:prstGeom prst="line">
            <a:avLst/>
          </a:prstGeom>
          <a:ln w="12700" cap="sq" cmpd="sng">
            <a:solidFill>
              <a:schemeClr val="tx1"/>
            </a:solidFill>
            <a:prstDash val="solid"/>
            <a:headEnd type="none" w="med" len="med"/>
            <a:tailEnd type="none" w="med" len="med"/>
          </a:ln>
        </p:spPr>
      </p:sp>
      <p:sp>
        <p:nvSpPr>
          <p:cNvPr id="49196" name="Line 44"/>
          <p:cNvSpPr/>
          <p:nvPr/>
        </p:nvSpPr>
        <p:spPr>
          <a:xfrm>
            <a:off x="504825" y="1389063"/>
            <a:ext cx="0" cy="4097337"/>
          </a:xfrm>
          <a:prstGeom prst="line">
            <a:avLst/>
          </a:prstGeom>
          <a:ln w="12700" cap="sq" cmpd="sng">
            <a:solidFill>
              <a:schemeClr val="tx1"/>
            </a:solidFill>
            <a:prstDash val="solid"/>
            <a:headEnd type="none" w="med" len="med"/>
            <a:tailEnd type="none" w="med" len="med"/>
          </a:ln>
        </p:spPr>
      </p:sp>
      <p:sp>
        <p:nvSpPr>
          <p:cNvPr id="49197" name="Line 45"/>
          <p:cNvSpPr/>
          <p:nvPr/>
        </p:nvSpPr>
        <p:spPr>
          <a:xfrm>
            <a:off x="8686800" y="1389063"/>
            <a:ext cx="0" cy="4097337"/>
          </a:xfrm>
          <a:prstGeom prst="line">
            <a:avLst/>
          </a:prstGeom>
          <a:ln w="12700" cap="sq" cmpd="sng">
            <a:solidFill>
              <a:schemeClr val="tx1"/>
            </a:solidFill>
            <a:prstDash val="solid"/>
            <a:headEnd type="none" w="med" len="med"/>
            <a:tailEnd type="none" w="med" len="med"/>
          </a:ln>
        </p:spPr>
      </p:sp>
      <p:sp>
        <p:nvSpPr>
          <p:cNvPr id="49198" name="Line 46"/>
          <p:cNvSpPr/>
          <p:nvPr/>
        </p:nvSpPr>
        <p:spPr>
          <a:xfrm>
            <a:off x="504825" y="2205038"/>
            <a:ext cx="8181975" cy="0"/>
          </a:xfrm>
          <a:prstGeom prst="line">
            <a:avLst/>
          </a:prstGeom>
          <a:ln w="12700" cap="flat" cmpd="sng">
            <a:solidFill>
              <a:schemeClr val="tx1"/>
            </a:solidFill>
            <a:prstDash val="solid"/>
            <a:headEnd type="none" w="med" len="med"/>
            <a:tailEnd type="none" w="med" len="med"/>
          </a:ln>
        </p:spPr>
      </p:sp>
      <p:sp>
        <p:nvSpPr>
          <p:cNvPr id="49199" name="Line 47"/>
          <p:cNvSpPr/>
          <p:nvPr/>
        </p:nvSpPr>
        <p:spPr>
          <a:xfrm>
            <a:off x="504825" y="2759075"/>
            <a:ext cx="8181975" cy="0"/>
          </a:xfrm>
          <a:prstGeom prst="line">
            <a:avLst/>
          </a:prstGeom>
          <a:ln w="12700" cap="flat" cmpd="sng">
            <a:solidFill>
              <a:schemeClr val="tx1"/>
            </a:solidFill>
            <a:prstDash val="solid"/>
            <a:headEnd type="none" w="med" len="med"/>
            <a:tailEnd type="none" w="med" len="med"/>
          </a:ln>
        </p:spPr>
      </p:sp>
      <p:sp>
        <p:nvSpPr>
          <p:cNvPr id="49200" name="Line 48"/>
          <p:cNvSpPr/>
          <p:nvPr/>
        </p:nvSpPr>
        <p:spPr>
          <a:xfrm>
            <a:off x="504825" y="3187700"/>
            <a:ext cx="8181975" cy="0"/>
          </a:xfrm>
          <a:prstGeom prst="line">
            <a:avLst/>
          </a:prstGeom>
          <a:ln w="12700" cap="flat" cmpd="sng">
            <a:solidFill>
              <a:schemeClr val="tx1"/>
            </a:solidFill>
            <a:prstDash val="solid"/>
            <a:headEnd type="none" w="med" len="med"/>
            <a:tailEnd type="none" w="med" len="med"/>
          </a:ln>
        </p:spPr>
      </p:sp>
      <p:sp>
        <p:nvSpPr>
          <p:cNvPr id="49201" name="Line 49"/>
          <p:cNvSpPr/>
          <p:nvPr/>
        </p:nvSpPr>
        <p:spPr>
          <a:xfrm>
            <a:off x="504825" y="3595688"/>
            <a:ext cx="8181975" cy="0"/>
          </a:xfrm>
          <a:prstGeom prst="line">
            <a:avLst/>
          </a:prstGeom>
          <a:ln w="12700" cap="flat" cmpd="sng">
            <a:solidFill>
              <a:schemeClr val="tx1"/>
            </a:solidFill>
            <a:prstDash val="solid"/>
            <a:headEnd type="none" w="med" len="med"/>
            <a:tailEnd type="none" w="med" len="med"/>
          </a:ln>
        </p:spPr>
      </p:sp>
      <p:sp>
        <p:nvSpPr>
          <p:cNvPr id="49202" name="Line 50"/>
          <p:cNvSpPr/>
          <p:nvPr/>
        </p:nvSpPr>
        <p:spPr>
          <a:xfrm>
            <a:off x="504825" y="4638675"/>
            <a:ext cx="8181975" cy="0"/>
          </a:xfrm>
          <a:prstGeom prst="line">
            <a:avLst/>
          </a:prstGeom>
          <a:ln w="12700" cap="flat" cmpd="sng">
            <a:solidFill>
              <a:schemeClr val="tx1"/>
            </a:solidFill>
            <a:prstDash val="solid"/>
            <a:headEnd type="none" w="med" len="med"/>
            <a:tailEnd type="none" w="med" len="med"/>
          </a:ln>
        </p:spPr>
      </p:sp>
      <p:sp>
        <p:nvSpPr>
          <p:cNvPr id="49203" name="Line 51"/>
          <p:cNvSpPr/>
          <p:nvPr/>
        </p:nvSpPr>
        <p:spPr>
          <a:xfrm>
            <a:off x="2366963" y="1389063"/>
            <a:ext cx="0" cy="4097337"/>
          </a:xfrm>
          <a:prstGeom prst="line">
            <a:avLst/>
          </a:prstGeom>
          <a:ln w="12700" cap="flat" cmpd="sng">
            <a:solidFill>
              <a:schemeClr val="tx1"/>
            </a:solidFill>
            <a:prstDash val="solid"/>
            <a:headEnd type="none" w="med" len="med"/>
            <a:tailEnd type="none" w="med" len="med"/>
          </a:ln>
        </p:spPr>
      </p:sp>
      <p:sp>
        <p:nvSpPr>
          <p:cNvPr id="49204" name="Line 52"/>
          <p:cNvSpPr/>
          <p:nvPr/>
        </p:nvSpPr>
        <p:spPr>
          <a:xfrm>
            <a:off x="3527425" y="1389063"/>
            <a:ext cx="0" cy="3673475"/>
          </a:xfrm>
          <a:prstGeom prst="line">
            <a:avLst/>
          </a:prstGeom>
          <a:ln w="12700" cap="flat" cmpd="sng">
            <a:solidFill>
              <a:schemeClr val="tx1"/>
            </a:solidFill>
            <a:prstDash val="solid"/>
            <a:headEnd type="none" w="med" len="med"/>
            <a:tailEnd type="none" w="med" len="med"/>
          </a:ln>
        </p:spPr>
      </p:sp>
      <p:sp>
        <p:nvSpPr>
          <p:cNvPr id="49205" name="Line 53"/>
          <p:cNvSpPr/>
          <p:nvPr/>
        </p:nvSpPr>
        <p:spPr>
          <a:xfrm>
            <a:off x="7540625" y="1389063"/>
            <a:ext cx="0" cy="3673475"/>
          </a:xfrm>
          <a:prstGeom prst="line">
            <a:avLst/>
          </a:prstGeom>
          <a:ln w="12700" cap="flat" cmpd="sng">
            <a:solidFill>
              <a:schemeClr val="tx1"/>
            </a:solidFill>
            <a:prstDash val="solid"/>
            <a:headEnd type="none" w="med" len="med"/>
            <a:tailEnd type="none" w="med" len="med"/>
          </a:ln>
        </p:spPr>
      </p:sp>
      <p:sp>
        <p:nvSpPr>
          <p:cNvPr id="49206" name="Line 54"/>
          <p:cNvSpPr/>
          <p:nvPr/>
        </p:nvSpPr>
        <p:spPr>
          <a:xfrm>
            <a:off x="504825" y="1389063"/>
            <a:ext cx="1862138" cy="815975"/>
          </a:xfrm>
          <a:prstGeom prst="line">
            <a:avLst/>
          </a:prstGeom>
          <a:ln w="12700" cap="rnd" cmpd="sng">
            <a:solidFill>
              <a:schemeClr val="tx1"/>
            </a:solidFill>
            <a:prstDash val="solid"/>
            <a:headEnd type="none" w="med" len="med"/>
            <a:tailEnd type="none" w="med" len="med"/>
          </a:ln>
        </p:spPr>
      </p:sp>
      <p:sp>
        <p:nvSpPr>
          <p:cNvPr id="49207" name="Line 55"/>
          <p:cNvSpPr/>
          <p:nvPr/>
        </p:nvSpPr>
        <p:spPr>
          <a:xfrm>
            <a:off x="3527425" y="1797050"/>
            <a:ext cx="4013200" cy="0"/>
          </a:xfrm>
          <a:prstGeom prst="line">
            <a:avLst/>
          </a:prstGeom>
          <a:ln w="12700" cap="flat" cmpd="sng">
            <a:solidFill>
              <a:schemeClr val="tx1"/>
            </a:solidFill>
            <a:prstDash val="solid"/>
            <a:headEnd type="none" w="med" len="med"/>
            <a:tailEnd type="none" w="med" len="med"/>
          </a:ln>
        </p:spPr>
      </p:sp>
      <p:sp>
        <p:nvSpPr>
          <p:cNvPr id="49208" name="Line 56"/>
          <p:cNvSpPr/>
          <p:nvPr/>
        </p:nvSpPr>
        <p:spPr>
          <a:xfrm>
            <a:off x="4791075" y="1797050"/>
            <a:ext cx="0" cy="3265488"/>
          </a:xfrm>
          <a:prstGeom prst="line">
            <a:avLst/>
          </a:prstGeom>
          <a:ln w="12700" cap="flat" cmpd="sng">
            <a:solidFill>
              <a:schemeClr val="tx1"/>
            </a:solidFill>
            <a:prstDash val="solid"/>
            <a:headEnd type="none" w="med" len="med"/>
            <a:tailEnd type="none" w="med" len="med"/>
          </a:ln>
        </p:spPr>
      </p:sp>
      <p:sp>
        <p:nvSpPr>
          <p:cNvPr id="49209" name="Line 57"/>
          <p:cNvSpPr/>
          <p:nvPr/>
        </p:nvSpPr>
        <p:spPr>
          <a:xfrm>
            <a:off x="6115050" y="1797050"/>
            <a:ext cx="0" cy="3265488"/>
          </a:xfrm>
          <a:prstGeom prst="line">
            <a:avLst/>
          </a:prstGeom>
          <a:ln w="12700" cap="flat" cmpd="sng">
            <a:solidFill>
              <a:schemeClr val="tx1"/>
            </a:solidFill>
            <a:prstDash val="solid"/>
            <a:headEnd type="none" w="med" len="med"/>
            <a:tailEnd type="none" w="med" len="med"/>
          </a:ln>
        </p:spPr>
      </p:sp>
      <p:sp>
        <p:nvSpPr>
          <p:cNvPr id="49210" name="Line 58"/>
          <p:cNvSpPr/>
          <p:nvPr/>
        </p:nvSpPr>
        <p:spPr>
          <a:xfrm>
            <a:off x="504825" y="5062538"/>
            <a:ext cx="8181975" cy="0"/>
          </a:xfrm>
          <a:prstGeom prst="line">
            <a:avLst/>
          </a:prstGeom>
          <a:ln w="12700" cap="flat" cmpd="sng">
            <a:solidFill>
              <a:schemeClr val="tx1"/>
            </a:solidFill>
            <a:prstDash val="solid"/>
            <a:headEnd type="none" w="med" len="med"/>
            <a:tailEnd type="none" w="med" len="med"/>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p:cNvSpPr>
          <p:nvPr>
            <p:ph type="title"/>
          </p:nvPr>
        </p:nvSpPr>
        <p:spPr>
          <a:xfrm>
            <a:off x="107315" y="116840"/>
            <a:ext cx="7451725" cy="620713"/>
          </a:xfrm>
        </p:spPr>
        <p:txBody>
          <a:bodyPr vert="horz" wrap="square" lIns="91440" tIns="45720" rIns="91440" bIns="45720" anchor="ctr" anchorCtr="0"/>
          <a:p>
            <a:pPr eaLnBrk="1" hangingPunct="1"/>
            <a:r>
              <a:rPr lang="zh-CN" altLang="en-US" dirty="0">
                <a:latin typeface="黑体" panose="02010609060101010101" pitchFamily="49" charset="-122"/>
              </a:rPr>
              <a:t>案例研讨</a:t>
            </a:r>
            <a:r>
              <a:rPr lang="en-US" altLang="zh-CN" dirty="0">
                <a:latin typeface="黑体" panose="02010609060101010101" pitchFamily="49" charset="-122"/>
              </a:rPr>
              <a:t>-</a:t>
            </a:r>
            <a:r>
              <a:rPr lang="zh-CN" altLang="en-US" dirty="0">
                <a:latin typeface="黑体" panose="02010609060101010101" pitchFamily="49" charset="-122"/>
              </a:rPr>
              <a:t>通用项目管理部门</a:t>
            </a:r>
            <a:endParaRPr lang="zh-CN" altLang="en-US" dirty="0">
              <a:latin typeface="黑体" panose="02010609060101010101" pitchFamily="49" charset="-122"/>
            </a:endParaRPr>
          </a:p>
        </p:txBody>
      </p:sp>
      <p:sp>
        <p:nvSpPr>
          <p:cNvPr id="51203" name="Text Box 3"/>
          <p:cNvSpPr txBox="1"/>
          <p:nvPr/>
        </p:nvSpPr>
        <p:spPr>
          <a:xfrm>
            <a:off x="323850" y="1341438"/>
            <a:ext cx="8532813" cy="39687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50000"/>
              </a:spcBef>
              <a:buClrTx/>
              <a:buFontTx/>
              <a:buNone/>
            </a:pPr>
            <a:r>
              <a:rPr lang="zh-CN" altLang="en-US" sz="2000" b="0" dirty="0">
                <a:ea typeface="宋体" panose="02010600030101010101" pitchFamily="2" charset="-122"/>
              </a:rPr>
              <a:t>这个案例，对我们有什么启示？</a:t>
            </a:r>
            <a:endParaRPr lang="zh-CN" altLang="en-US" sz="2000" b="0" dirty="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p:cNvSpPr>
          <p:nvPr>
            <p:ph type="title"/>
          </p:nvPr>
        </p:nvSpPr>
        <p:spPr>
          <a:xfrm>
            <a:off x="107315" y="189230"/>
            <a:ext cx="8172450" cy="427038"/>
          </a:xfrm>
        </p:spPr>
        <p:txBody>
          <a:bodyPr vert="horz" wrap="square" lIns="91440" tIns="45720" rIns="91440" bIns="45720" anchor="ctr" anchorCtr="0"/>
          <a:p>
            <a:pPr eaLnBrk="1" hangingPunct="1"/>
            <a:r>
              <a:rPr lang="zh-CN" altLang="en-US" sz="2800" dirty="0">
                <a:latin typeface="黑体" panose="02010609060101010101" pitchFamily="49" charset="-122"/>
              </a:rPr>
              <a:t>矩阵结构的产品开发团队（</a:t>
            </a:r>
            <a:r>
              <a:rPr lang="en-US" altLang="zh-CN" sz="2800" dirty="0">
                <a:latin typeface="黑体" panose="02010609060101010101" pitchFamily="49" charset="-122"/>
              </a:rPr>
              <a:t>PDT</a:t>
            </a:r>
            <a:r>
              <a:rPr lang="zh-CN" altLang="en-US" sz="2800" dirty="0">
                <a:latin typeface="黑体" panose="02010609060101010101" pitchFamily="49" charset="-122"/>
              </a:rPr>
              <a:t>）（举例）</a:t>
            </a:r>
            <a:endParaRPr lang="zh-CN" altLang="en-US" sz="2800" dirty="0">
              <a:latin typeface="黑体" panose="02010609060101010101" pitchFamily="49" charset="-122"/>
            </a:endParaRPr>
          </a:p>
        </p:txBody>
      </p:sp>
      <p:sp>
        <p:nvSpPr>
          <p:cNvPr id="53251" name="Rectangle 3"/>
          <p:cNvSpPr>
            <a:spLocks noGrp="1"/>
          </p:cNvSpPr>
          <p:nvPr>
            <p:ph idx="1"/>
          </p:nvPr>
        </p:nvSpPr>
        <p:spPr>
          <a:xfrm>
            <a:off x="179388" y="867410"/>
            <a:ext cx="8642350" cy="990600"/>
          </a:xfrm>
        </p:spPr>
        <p:txBody>
          <a:bodyPr vert="horz" wrap="square" lIns="91440" tIns="45720" rIns="91440" bIns="45720" anchor="t" anchorCtr="0"/>
          <a:p>
            <a:pPr eaLnBrk="1" hangingPunct="1"/>
            <a:r>
              <a:rPr lang="en-US" altLang="zh-CN" b="0" dirty="0">
                <a:ea typeface="宋体" panose="02010600030101010101" pitchFamily="2" charset="-122"/>
              </a:rPr>
              <a:t>PDT</a:t>
            </a:r>
            <a:r>
              <a:rPr lang="zh-CN" altLang="en-US" b="0" dirty="0">
                <a:ea typeface="宋体" panose="02010600030101010101" pitchFamily="2" charset="-122"/>
              </a:rPr>
              <a:t>采用基于矩阵结构的跨职能核心项目小组法，保证沟通、协调和决策的高效。</a:t>
            </a:r>
            <a:endParaRPr lang="zh-CN" altLang="en-US" b="0" dirty="0">
              <a:ea typeface="宋体" panose="02010600030101010101" pitchFamily="2" charset="-122"/>
            </a:endParaRPr>
          </a:p>
        </p:txBody>
      </p:sp>
      <p:sp>
        <p:nvSpPr>
          <p:cNvPr id="53252" name="Oval 4"/>
          <p:cNvSpPr/>
          <p:nvPr/>
        </p:nvSpPr>
        <p:spPr>
          <a:xfrm>
            <a:off x="685800" y="2348865"/>
            <a:ext cx="3700463" cy="3489325"/>
          </a:xfrm>
          <a:prstGeom prst="ellipse">
            <a:avLst/>
          </a:prstGeom>
          <a:solidFill>
            <a:srgbClr val="99CCFF"/>
          </a:solidFill>
          <a:ln w="28575" cap="flat" cmpd="sng">
            <a:solidFill>
              <a:srgbClr val="000000"/>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53253" name="Oval 5"/>
          <p:cNvSpPr/>
          <p:nvPr/>
        </p:nvSpPr>
        <p:spPr>
          <a:xfrm>
            <a:off x="1212850" y="2866390"/>
            <a:ext cx="2597150" cy="2530475"/>
          </a:xfrm>
          <a:prstGeom prst="ellipse">
            <a:avLst/>
          </a:prstGeom>
          <a:solidFill>
            <a:srgbClr val="3366FF"/>
          </a:solidFill>
          <a:ln w="11176">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53254" name="Line 6"/>
          <p:cNvSpPr/>
          <p:nvPr/>
        </p:nvSpPr>
        <p:spPr>
          <a:xfrm>
            <a:off x="2514600" y="2348865"/>
            <a:ext cx="0" cy="3465513"/>
          </a:xfrm>
          <a:prstGeom prst="line">
            <a:avLst/>
          </a:prstGeom>
          <a:ln w="19050" cap="flat" cmpd="sng">
            <a:solidFill>
              <a:schemeClr val="accent2"/>
            </a:solidFill>
            <a:prstDash val="solid"/>
            <a:headEnd type="none" w="med" len="med"/>
            <a:tailEnd type="none" w="med" len="med"/>
          </a:ln>
        </p:spPr>
      </p:sp>
      <p:sp>
        <p:nvSpPr>
          <p:cNvPr id="53255" name="Line 7"/>
          <p:cNvSpPr/>
          <p:nvPr/>
        </p:nvSpPr>
        <p:spPr>
          <a:xfrm>
            <a:off x="1219200" y="2882265"/>
            <a:ext cx="2514600" cy="2514600"/>
          </a:xfrm>
          <a:prstGeom prst="line">
            <a:avLst/>
          </a:prstGeom>
          <a:ln w="19050" cap="flat" cmpd="sng">
            <a:solidFill>
              <a:schemeClr val="accent2"/>
            </a:solidFill>
            <a:prstDash val="solid"/>
            <a:headEnd type="none" w="med" len="med"/>
            <a:tailEnd type="none" w="med" len="med"/>
          </a:ln>
        </p:spPr>
      </p:sp>
      <p:sp>
        <p:nvSpPr>
          <p:cNvPr id="53256" name="Line 8"/>
          <p:cNvSpPr/>
          <p:nvPr/>
        </p:nvSpPr>
        <p:spPr>
          <a:xfrm flipH="1">
            <a:off x="1295400" y="2882265"/>
            <a:ext cx="2514600" cy="2514600"/>
          </a:xfrm>
          <a:prstGeom prst="line">
            <a:avLst/>
          </a:prstGeom>
          <a:ln w="19050" cap="flat" cmpd="sng">
            <a:solidFill>
              <a:schemeClr val="accent2"/>
            </a:solidFill>
            <a:prstDash val="solid"/>
            <a:headEnd type="none" w="med" len="med"/>
            <a:tailEnd type="none" w="med" len="med"/>
          </a:ln>
        </p:spPr>
      </p:sp>
      <p:sp>
        <p:nvSpPr>
          <p:cNvPr id="53257" name="Oval 9"/>
          <p:cNvSpPr/>
          <p:nvPr/>
        </p:nvSpPr>
        <p:spPr>
          <a:xfrm>
            <a:off x="1905000" y="3523615"/>
            <a:ext cx="1223963" cy="1208088"/>
          </a:xfrm>
          <a:prstGeom prst="ellipse">
            <a:avLst/>
          </a:prstGeom>
          <a:solidFill>
            <a:srgbClr val="000080"/>
          </a:solidFill>
          <a:ln w="11176">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53258" name="Rectangle 10"/>
          <p:cNvSpPr/>
          <p:nvPr/>
        </p:nvSpPr>
        <p:spPr>
          <a:xfrm>
            <a:off x="3163888" y="4352290"/>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制造</a:t>
            </a:r>
            <a:endParaRPr lang="zh-CN" altLang="en-US" sz="1400" b="0" dirty="0">
              <a:solidFill>
                <a:schemeClr val="bg1"/>
              </a:solidFill>
              <a:latin typeface="楷体_GB2312" pitchFamily="49" charset="-122"/>
              <a:ea typeface="楷体_GB2312" pitchFamily="49" charset="-122"/>
            </a:endParaRPr>
          </a:p>
        </p:txBody>
      </p:sp>
      <p:sp>
        <p:nvSpPr>
          <p:cNvPr id="53259" name="Rectangle 11"/>
          <p:cNvSpPr/>
          <p:nvPr/>
        </p:nvSpPr>
        <p:spPr>
          <a:xfrm>
            <a:off x="2676525" y="4858703"/>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服务</a:t>
            </a:r>
            <a:endParaRPr lang="zh-CN" altLang="en-US" sz="1400" b="0" dirty="0">
              <a:solidFill>
                <a:schemeClr val="bg1"/>
              </a:solidFill>
              <a:latin typeface="楷体_GB2312" pitchFamily="49" charset="-122"/>
              <a:ea typeface="楷体_GB2312" pitchFamily="49" charset="-122"/>
            </a:endParaRPr>
          </a:p>
        </p:txBody>
      </p:sp>
      <p:sp>
        <p:nvSpPr>
          <p:cNvPr id="53260" name="Rectangle 12"/>
          <p:cNvSpPr/>
          <p:nvPr/>
        </p:nvSpPr>
        <p:spPr>
          <a:xfrm>
            <a:off x="1966913" y="3896678"/>
            <a:ext cx="10668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核心小组组长</a:t>
            </a:r>
            <a:endParaRPr lang="zh-CN" altLang="en-US" sz="1400" b="0" dirty="0">
              <a:solidFill>
                <a:schemeClr val="bg1"/>
              </a:solidFill>
              <a:latin typeface="楷体_GB2312" pitchFamily="49" charset="-122"/>
              <a:ea typeface="楷体_GB2312" pitchFamily="49" charset="-122"/>
            </a:endParaRPr>
          </a:p>
        </p:txBody>
      </p:sp>
      <p:sp>
        <p:nvSpPr>
          <p:cNvPr id="53261" name="Rectangle 13"/>
          <p:cNvSpPr/>
          <p:nvPr/>
        </p:nvSpPr>
        <p:spPr>
          <a:xfrm>
            <a:off x="2301875" y="4228465"/>
            <a:ext cx="5334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协调人</a:t>
            </a:r>
            <a:endParaRPr lang="zh-CN" altLang="en-US" sz="1400" b="0" dirty="0">
              <a:solidFill>
                <a:schemeClr val="bg1"/>
              </a:solidFill>
              <a:latin typeface="楷体_GB2312" pitchFamily="49" charset="-122"/>
              <a:ea typeface="楷体_GB2312" pitchFamily="49" charset="-122"/>
            </a:endParaRPr>
          </a:p>
        </p:txBody>
      </p:sp>
      <p:sp>
        <p:nvSpPr>
          <p:cNvPr id="53262" name="Rectangle 14"/>
          <p:cNvSpPr/>
          <p:nvPr/>
        </p:nvSpPr>
        <p:spPr>
          <a:xfrm>
            <a:off x="1498600" y="4398328"/>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质量</a:t>
            </a:r>
            <a:endParaRPr lang="zh-CN" altLang="en-US" sz="1400" b="0" dirty="0">
              <a:solidFill>
                <a:schemeClr val="bg1"/>
              </a:solidFill>
              <a:latin typeface="楷体_GB2312" pitchFamily="49" charset="-122"/>
              <a:ea typeface="楷体_GB2312" pitchFamily="49" charset="-122"/>
            </a:endParaRPr>
          </a:p>
        </p:txBody>
      </p:sp>
      <p:sp>
        <p:nvSpPr>
          <p:cNvPr id="53263" name="Rectangle 15"/>
          <p:cNvSpPr/>
          <p:nvPr/>
        </p:nvSpPr>
        <p:spPr>
          <a:xfrm rot="-158666">
            <a:off x="1933575" y="3066415"/>
            <a:ext cx="355600" cy="42545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市场</a:t>
            </a:r>
            <a:endParaRPr lang="zh-CN" altLang="en-US" sz="1400" b="0" dirty="0">
              <a:solidFill>
                <a:schemeClr val="bg1"/>
              </a:solidFill>
              <a:latin typeface="楷体_GB2312" pitchFamily="49" charset="-122"/>
              <a:ea typeface="楷体_GB2312" pitchFamily="49" charset="-122"/>
            </a:endParaRPr>
          </a:p>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营销</a:t>
            </a:r>
            <a:endParaRPr lang="zh-CN" altLang="en-US" sz="1400" b="0" dirty="0">
              <a:solidFill>
                <a:schemeClr val="bg1"/>
              </a:solidFill>
              <a:latin typeface="楷体_GB2312" pitchFamily="49" charset="-122"/>
              <a:ea typeface="楷体_GB2312" pitchFamily="49" charset="-122"/>
            </a:endParaRPr>
          </a:p>
        </p:txBody>
      </p:sp>
      <p:sp>
        <p:nvSpPr>
          <p:cNvPr id="53264" name="Rectangle 16"/>
          <p:cNvSpPr/>
          <p:nvPr/>
        </p:nvSpPr>
        <p:spPr>
          <a:xfrm>
            <a:off x="2736850" y="3160078"/>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开发</a:t>
            </a:r>
            <a:endParaRPr lang="zh-CN" altLang="en-US" sz="1400" b="0" dirty="0">
              <a:solidFill>
                <a:schemeClr val="bg1"/>
              </a:solidFill>
              <a:latin typeface="楷体_GB2312" pitchFamily="49" charset="-122"/>
              <a:ea typeface="楷体_GB2312" pitchFamily="49" charset="-122"/>
            </a:endParaRPr>
          </a:p>
        </p:txBody>
      </p:sp>
      <p:sp>
        <p:nvSpPr>
          <p:cNvPr id="53265" name="Rectangle 17"/>
          <p:cNvSpPr/>
          <p:nvPr/>
        </p:nvSpPr>
        <p:spPr>
          <a:xfrm>
            <a:off x="1408113" y="3666490"/>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采购</a:t>
            </a:r>
            <a:endParaRPr lang="zh-CN" altLang="en-US" sz="1400" b="0" dirty="0">
              <a:solidFill>
                <a:schemeClr val="bg1"/>
              </a:solidFill>
              <a:latin typeface="楷体_GB2312" pitchFamily="49" charset="-122"/>
              <a:ea typeface="楷体_GB2312" pitchFamily="49" charset="-122"/>
            </a:endParaRPr>
          </a:p>
        </p:txBody>
      </p:sp>
      <p:sp>
        <p:nvSpPr>
          <p:cNvPr id="53266" name="Rectangle 18"/>
          <p:cNvSpPr/>
          <p:nvPr/>
        </p:nvSpPr>
        <p:spPr>
          <a:xfrm>
            <a:off x="2522538" y="2402840"/>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rgbClr val="000000"/>
                </a:solidFill>
                <a:latin typeface="楷体_GB2312" pitchFamily="49" charset="-122"/>
                <a:ea typeface="楷体_GB2312" pitchFamily="49" charset="-122"/>
              </a:rPr>
              <a:t>硬件</a:t>
            </a:r>
            <a:endParaRPr lang="zh-CN" altLang="en-US" sz="1400" b="0" dirty="0">
              <a:latin typeface="楷体_GB2312" pitchFamily="49" charset="-122"/>
              <a:ea typeface="楷体_GB2312" pitchFamily="49" charset="-122"/>
            </a:endParaRPr>
          </a:p>
        </p:txBody>
      </p:sp>
      <p:sp>
        <p:nvSpPr>
          <p:cNvPr id="53267" name="Rectangle 19"/>
          <p:cNvSpPr/>
          <p:nvPr/>
        </p:nvSpPr>
        <p:spPr>
          <a:xfrm>
            <a:off x="2979738" y="2602865"/>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rgbClr val="000000"/>
                </a:solidFill>
                <a:latin typeface="楷体_GB2312" pitchFamily="49" charset="-122"/>
                <a:ea typeface="楷体_GB2312" pitchFamily="49" charset="-122"/>
              </a:rPr>
              <a:t>软件</a:t>
            </a:r>
            <a:endParaRPr lang="zh-CN" altLang="en-US" sz="1400" b="0" dirty="0">
              <a:latin typeface="楷体_GB2312" pitchFamily="49" charset="-122"/>
              <a:ea typeface="楷体_GB2312" pitchFamily="49" charset="-122"/>
            </a:endParaRPr>
          </a:p>
        </p:txBody>
      </p:sp>
      <p:sp>
        <p:nvSpPr>
          <p:cNvPr id="53268" name="Rectangle 20"/>
          <p:cNvSpPr/>
          <p:nvPr/>
        </p:nvSpPr>
        <p:spPr>
          <a:xfrm>
            <a:off x="3294063" y="2860040"/>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rgbClr val="000000"/>
                </a:solidFill>
                <a:latin typeface="楷体_GB2312" pitchFamily="49" charset="-122"/>
                <a:ea typeface="楷体_GB2312" pitchFamily="49" charset="-122"/>
              </a:rPr>
              <a:t>结构</a:t>
            </a:r>
            <a:endParaRPr lang="zh-CN" altLang="en-US" sz="1400" b="0" dirty="0">
              <a:latin typeface="楷体_GB2312" pitchFamily="49" charset="-122"/>
              <a:ea typeface="楷体_GB2312" pitchFamily="49" charset="-122"/>
            </a:endParaRPr>
          </a:p>
        </p:txBody>
      </p:sp>
      <p:sp>
        <p:nvSpPr>
          <p:cNvPr id="53269" name="Rectangle 21"/>
          <p:cNvSpPr/>
          <p:nvPr/>
        </p:nvSpPr>
        <p:spPr>
          <a:xfrm>
            <a:off x="3886200" y="4253865"/>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rgbClr val="000000"/>
                </a:solidFill>
                <a:latin typeface="楷体_GB2312" pitchFamily="49" charset="-122"/>
                <a:ea typeface="楷体_GB2312" pitchFamily="49" charset="-122"/>
              </a:rPr>
              <a:t>工艺</a:t>
            </a:r>
            <a:endParaRPr lang="zh-CN" altLang="en-US" sz="1400" b="0" dirty="0">
              <a:latin typeface="楷体_GB2312" pitchFamily="49" charset="-122"/>
              <a:ea typeface="楷体_GB2312" pitchFamily="49" charset="-122"/>
            </a:endParaRPr>
          </a:p>
        </p:txBody>
      </p:sp>
      <p:sp>
        <p:nvSpPr>
          <p:cNvPr id="53270" name="Rectangle 22"/>
          <p:cNvSpPr/>
          <p:nvPr/>
        </p:nvSpPr>
        <p:spPr>
          <a:xfrm>
            <a:off x="2028825" y="4871403"/>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财务</a:t>
            </a:r>
            <a:endParaRPr lang="zh-CN" altLang="en-US" sz="1400" b="0" dirty="0">
              <a:solidFill>
                <a:schemeClr val="bg1"/>
              </a:solidFill>
              <a:latin typeface="楷体_GB2312" pitchFamily="49" charset="-122"/>
              <a:ea typeface="楷体_GB2312" pitchFamily="49" charset="-122"/>
            </a:endParaRPr>
          </a:p>
        </p:txBody>
      </p:sp>
      <p:sp>
        <p:nvSpPr>
          <p:cNvPr id="53271" name="Rectangle 23"/>
          <p:cNvSpPr/>
          <p:nvPr/>
        </p:nvSpPr>
        <p:spPr>
          <a:xfrm>
            <a:off x="3205163" y="3720465"/>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测试</a:t>
            </a:r>
            <a:endParaRPr lang="zh-CN" altLang="en-US" sz="1400" b="0" dirty="0">
              <a:solidFill>
                <a:schemeClr val="bg1"/>
              </a:solidFill>
              <a:latin typeface="楷体_GB2312" pitchFamily="49" charset="-122"/>
              <a:ea typeface="楷体_GB2312" pitchFamily="49" charset="-122"/>
            </a:endParaRPr>
          </a:p>
        </p:txBody>
      </p:sp>
      <p:sp>
        <p:nvSpPr>
          <p:cNvPr id="53272" name="Line 24"/>
          <p:cNvSpPr/>
          <p:nvPr/>
        </p:nvSpPr>
        <p:spPr>
          <a:xfrm>
            <a:off x="685800" y="4130040"/>
            <a:ext cx="3657600" cy="0"/>
          </a:xfrm>
          <a:prstGeom prst="line">
            <a:avLst/>
          </a:prstGeom>
          <a:ln w="19050" cap="flat" cmpd="sng">
            <a:solidFill>
              <a:schemeClr val="accent2"/>
            </a:solidFill>
            <a:prstDash val="solid"/>
            <a:headEnd type="none" w="med" len="med"/>
            <a:tailEnd type="none" w="med" len="med"/>
          </a:ln>
        </p:spPr>
      </p:sp>
      <p:sp>
        <p:nvSpPr>
          <p:cNvPr id="53273" name="Rectangle 25"/>
          <p:cNvSpPr/>
          <p:nvPr/>
        </p:nvSpPr>
        <p:spPr>
          <a:xfrm>
            <a:off x="3683000" y="4711065"/>
            <a:ext cx="355600" cy="21272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400" b="0" dirty="0">
                <a:solidFill>
                  <a:srgbClr val="000000"/>
                </a:solidFill>
                <a:latin typeface="楷体_GB2312" pitchFamily="49" charset="-122"/>
                <a:ea typeface="楷体_GB2312" pitchFamily="49" charset="-122"/>
              </a:rPr>
              <a:t>工装</a:t>
            </a:r>
            <a:endParaRPr lang="zh-CN" altLang="en-US" sz="1400" b="0" dirty="0">
              <a:latin typeface="楷体_GB2312" pitchFamily="49" charset="-122"/>
              <a:ea typeface="楷体_GB2312" pitchFamily="49" charset="-122"/>
            </a:endParaRPr>
          </a:p>
        </p:txBody>
      </p:sp>
      <p:sp>
        <p:nvSpPr>
          <p:cNvPr id="53274" name="Rectangle 26"/>
          <p:cNvSpPr/>
          <p:nvPr/>
        </p:nvSpPr>
        <p:spPr>
          <a:xfrm>
            <a:off x="3048000" y="6235065"/>
            <a:ext cx="1325563" cy="212725"/>
          </a:xfrm>
          <a:prstGeom prst="rect">
            <a:avLst/>
          </a:prstGeom>
          <a:solidFill>
            <a:srgbClr val="FF6600"/>
          </a:solidFill>
          <a:ln w="9525">
            <a:noFill/>
          </a:ln>
        </p:spPr>
        <p:txBody>
          <a:bodyPr wrap="none" lIns="0" tIns="0" rIns="0" bIns="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外围组</a:t>
            </a:r>
            <a:r>
              <a:rPr lang="en-US" altLang="zh-CN" sz="1400" b="0" dirty="0">
                <a:solidFill>
                  <a:schemeClr val="bg1"/>
                </a:solidFill>
                <a:latin typeface="楷体_GB2312" pitchFamily="49" charset="-122"/>
                <a:ea typeface="楷体_GB2312" pitchFamily="49" charset="-122"/>
              </a:rPr>
              <a:t>/</a:t>
            </a:r>
            <a:r>
              <a:rPr lang="zh-CN" altLang="en-US" sz="1400" b="0" dirty="0">
                <a:solidFill>
                  <a:schemeClr val="bg1"/>
                </a:solidFill>
                <a:latin typeface="楷体_GB2312" pitchFamily="49" charset="-122"/>
                <a:ea typeface="楷体_GB2312" pitchFamily="49" charset="-122"/>
              </a:rPr>
              <a:t>扩展组</a:t>
            </a:r>
            <a:endParaRPr lang="zh-CN" altLang="en-US" sz="1400" b="0" dirty="0">
              <a:solidFill>
                <a:schemeClr val="bg1"/>
              </a:solidFill>
              <a:latin typeface="楷体_GB2312" pitchFamily="49" charset="-122"/>
              <a:ea typeface="楷体_GB2312" pitchFamily="49" charset="-122"/>
            </a:endParaRPr>
          </a:p>
        </p:txBody>
      </p:sp>
      <p:sp>
        <p:nvSpPr>
          <p:cNvPr id="53275" name="Freeform 27"/>
          <p:cNvSpPr/>
          <p:nvPr/>
        </p:nvSpPr>
        <p:spPr>
          <a:xfrm>
            <a:off x="3733800" y="5092065"/>
            <a:ext cx="381000" cy="1143000"/>
          </a:xfrm>
          <a:custGeom>
            <a:avLst/>
            <a:gdLst>
              <a:gd name="txL" fmla="*/ 0 w 552"/>
              <a:gd name="txT" fmla="*/ 0 h 1893"/>
              <a:gd name="txR" fmla="*/ 552 w 552"/>
              <a:gd name="txB" fmla="*/ 1893 h 1893"/>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52" h="1893">
                <a:moveTo>
                  <a:pt x="175" y="319"/>
                </a:moveTo>
                <a:lnTo>
                  <a:pt x="116" y="343"/>
                </a:lnTo>
                <a:lnTo>
                  <a:pt x="149" y="0"/>
                </a:lnTo>
                <a:lnTo>
                  <a:pt x="450" y="193"/>
                </a:lnTo>
                <a:lnTo>
                  <a:pt x="393" y="217"/>
                </a:lnTo>
                <a:lnTo>
                  <a:pt x="422" y="270"/>
                </a:lnTo>
                <a:lnTo>
                  <a:pt x="447" y="335"/>
                </a:lnTo>
                <a:lnTo>
                  <a:pt x="460" y="378"/>
                </a:lnTo>
                <a:lnTo>
                  <a:pt x="477" y="428"/>
                </a:lnTo>
                <a:lnTo>
                  <a:pt x="493" y="488"/>
                </a:lnTo>
                <a:lnTo>
                  <a:pt x="509" y="548"/>
                </a:lnTo>
                <a:lnTo>
                  <a:pt x="521" y="613"/>
                </a:lnTo>
                <a:lnTo>
                  <a:pt x="530" y="660"/>
                </a:lnTo>
                <a:lnTo>
                  <a:pt x="538" y="721"/>
                </a:lnTo>
                <a:lnTo>
                  <a:pt x="547" y="782"/>
                </a:lnTo>
                <a:lnTo>
                  <a:pt x="547" y="826"/>
                </a:lnTo>
                <a:lnTo>
                  <a:pt x="551" y="882"/>
                </a:lnTo>
                <a:lnTo>
                  <a:pt x="547" y="930"/>
                </a:lnTo>
                <a:lnTo>
                  <a:pt x="542" y="991"/>
                </a:lnTo>
                <a:lnTo>
                  <a:pt x="534" y="1047"/>
                </a:lnTo>
                <a:lnTo>
                  <a:pt x="518" y="1120"/>
                </a:lnTo>
                <a:lnTo>
                  <a:pt x="501" y="1193"/>
                </a:lnTo>
                <a:lnTo>
                  <a:pt x="484" y="1256"/>
                </a:lnTo>
                <a:lnTo>
                  <a:pt x="465" y="1315"/>
                </a:lnTo>
                <a:lnTo>
                  <a:pt x="447" y="1367"/>
                </a:lnTo>
                <a:lnTo>
                  <a:pt x="425" y="1413"/>
                </a:lnTo>
                <a:lnTo>
                  <a:pt x="397" y="1469"/>
                </a:lnTo>
                <a:lnTo>
                  <a:pt x="371" y="1513"/>
                </a:lnTo>
                <a:lnTo>
                  <a:pt x="334" y="1568"/>
                </a:lnTo>
                <a:lnTo>
                  <a:pt x="292" y="1625"/>
                </a:lnTo>
                <a:lnTo>
                  <a:pt x="258" y="1666"/>
                </a:lnTo>
                <a:lnTo>
                  <a:pt x="212" y="1718"/>
                </a:lnTo>
                <a:lnTo>
                  <a:pt x="179" y="1756"/>
                </a:lnTo>
                <a:lnTo>
                  <a:pt x="149" y="1779"/>
                </a:lnTo>
                <a:lnTo>
                  <a:pt x="100" y="1824"/>
                </a:lnTo>
                <a:lnTo>
                  <a:pt x="0" y="1892"/>
                </a:lnTo>
                <a:lnTo>
                  <a:pt x="100" y="1791"/>
                </a:lnTo>
                <a:lnTo>
                  <a:pt x="142" y="1743"/>
                </a:lnTo>
                <a:lnTo>
                  <a:pt x="179" y="1698"/>
                </a:lnTo>
                <a:lnTo>
                  <a:pt x="212" y="1650"/>
                </a:lnTo>
                <a:lnTo>
                  <a:pt x="238" y="1601"/>
                </a:lnTo>
                <a:lnTo>
                  <a:pt x="263" y="1553"/>
                </a:lnTo>
                <a:lnTo>
                  <a:pt x="288" y="1501"/>
                </a:lnTo>
                <a:lnTo>
                  <a:pt x="304" y="1456"/>
                </a:lnTo>
                <a:lnTo>
                  <a:pt x="321" y="1408"/>
                </a:lnTo>
                <a:lnTo>
                  <a:pt x="334" y="1355"/>
                </a:lnTo>
                <a:lnTo>
                  <a:pt x="344" y="1304"/>
                </a:lnTo>
                <a:lnTo>
                  <a:pt x="352" y="1262"/>
                </a:lnTo>
                <a:lnTo>
                  <a:pt x="356" y="1206"/>
                </a:lnTo>
                <a:lnTo>
                  <a:pt x="363" y="1149"/>
                </a:lnTo>
                <a:lnTo>
                  <a:pt x="363" y="1100"/>
                </a:lnTo>
                <a:lnTo>
                  <a:pt x="363" y="1047"/>
                </a:lnTo>
                <a:lnTo>
                  <a:pt x="363" y="979"/>
                </a:lnTo>
                <a:lnTo>
                  <a:pt x="354" y="910"/>
                </a:lnTo>
                <a:lnTo>
                  <a:pt x="345" y="846"/>
                </a:lnTo>
                <a:lnTo>
                  <a:pt x="337" y="789"/>
                </a:lnTo>
                <a:lnTo>
                  <a:pt x="325" y="724"/>
                </a:lnTo>
                <a:lnTo>
                  <a:pt x="313" y="672"/>
                </a:lnTo>
                <a:lnTo>
                  <a:pt x="297" y="618"/>
                </a:lnTo>
                <a:lnTo>
                  <a:pt x="280" y="556"/>
                </a:lnTo>
                <a:lnTo>
                  <a:pt x="263" y="504"/>
                </a:lnTo>
                <a:lnTo>
                  <a:pt x="238" y="439"/>
                </a:lnTo>
                <a:lnTo>
                  <a:pt x="217" y="390"/>
                </a:lnTo>
                <a:lnTo>
                  <a:pt x="175" y="319"/>
                </a:lnTo>
              </a:path>
            </a:pathLst>
          </a:custGeom>
          <a:solidFill>
            <a:srgbClr val="FFCC00">
              <a:alpha val="100000"/>
            </a:srgbClr>
          </a:solidFill>
          <a:ln w="12700" cap="rnd" cmpd="sng">
            <a:solidFill>
              <a:schemeClr val="tx2">
                <a:alpha val="100000"/>
              </a:schemeClr>
            </a:solidFill>
            <a:prstDash val="solid"/>
            <a:round/>
            <a:headEnd type="none" w="med" len="med"/>
            <a:tailEnd type="none" w="med" len="med"/>
          </a:ln>
        </p:spPr>
        <p:txBody>
          <a:bodyPr/>
          <a:p>
            <a:endParaRPr lang="zh-CN" altLang="en-US"/>
          </a:p>
        </p:txBody>
      </p:sp>
      <p:sp>
        <p:nvSpPr>
          <p:cNvPr id="53276" name="Rectangle 28"/>
          <p:cNvSpPr/>
          <p:nvPr/>
        </p:nvSpPr>
        <p:spPr>
          <a:xfrm>
            <a:off x="4953000" y="2272665"/>
            <a:ext cx="3810000" cy="3124200"/>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285750" lvl="0" indent="-285750" eaLnBrk="1" hangingPunct="1">
              <a:lnSpc>
                <a:spcPct val="130000"/>
              </a:lnSpc>
              <a:buClr>
                <a:srgbClr val="0033CC"/>
              </a:buClr>
              <a:buSzPct val="90000"/>
              <a:buFont typeface="Wingdings" panose="05000000000000000000" pitchFamily="2" charset="2"/>
              <a:buChar char="ü"/>
            </a:pPr>
            <a:r>
              <a:rPr lang="zh-CN" altLang="en-US" sz="1800" b="0" dirty="0">
                <a:solidFill>
                  <a:srgbClr val="000000"/>
                </a:solidFill>
                <a:latin typeface="Times New Roman" panose="02020603050405020304" pitchFamily="18" charset="0"/>
                <a:ea typeface="楷体_GB2312" pitchFamily="49" charset="-122"/>
              </a:rPr>
              <a:t>核心小组组长在不同职能中发挥直接的、综合性的影响；</a:t>
            </a:r>
            <a:endParaRPr lang="zh-CN" altLang="en-US" sz="1800" b="0" dirty="0">
              <a:solidFill>
                <a:srgbClr val="000000"/>
              </a:solidFill>
              <a:latin typeface="Times New Roman" panose="02020603050405020304" pitchFamily="18" charset="0"/>
              <a:ea typeface="楷体_GB2312" pitchFamily="49" charset="-122"/>
            </a:endParaRPr>
          </a:p>
          <a:p>
            <a:pPr marL="285750" lvl="0" indent="-285750" eaLnBrk="1" hangingPunct="1">
              <a:lnSpc>
                <a:spcPct val="130000"/>
              </a:lnSpc>
              <a:buClr>
                <a:srgbClr val="0033CC"/>
              </a:buClr>
              <a:buSzPct val="90000"/>
              <a:buFont typeface="Wingdings" panose="05000000000000000000" pitchFamily="2" charset="2"/>
              <a:buChar char="ü"/>
            </a:pPr>
            <a:r>
              <a:rPr lang="zh-CN" altLang="en-US" sz="1800" b="0" dirty="0">
                <a:solidFill>
                  <a:srgbClr val="000000"/>
                </a:solidFill>
                <a:latin typeface="Times New Roman" panose="02020603050405020304" pitchFamily="18" charset="0"/>
                <a:ea typeface="楷体_GB2312" pitchFamily="49" charset="-122"/>
              </a:rPr>
              <a:t>组员完全代表相应的职能部门；</a:t>
            </a:r>
            <a:endParaRPr lang="zh-CN" altLang="en-US" sz="1800" b="0" dirty="0">
              <a:solidFill>
                <a:srgbClr val="000000"/>
              </a:solidFill>
              <a:latin typeface="Times New Roman" panose="02020603050405020304" pitchFamily="18" charset="0"/>
              <a:ea typeface="楷体_GB2312" pitchFamily="49" charset="-122"/>
            </a:endParaRPr>
          </a:p>
          <a:p>
            <a:pPr marL="285750" lvl="0" indent="-285750" eaLnBrk="1" hangingPunct="1">
              <a:lnSpc>
                <a:spcPct val="130000"/>
              </a:lnSpc>
              <a:buClr>
                <a:srgbClr val="0033CC"/>
              </a:buClr>
              <a:buSzPct val="90000"/>
              <a:buFont typeface="Wingdings" panose="05000000000000000000" pitchFamily="2" charset="2"/>
              <a:buChar char="ü"/>
            </a:pPr>
            <a:r>
              <a:rPr lang="zh-CN" altLang="en-US" sz="1800" b="0" dirty="0">
                <a:solidFill>
                  <a:srgbClr val="000000"/>
                </a:solidFill>
                <a:latin typeface="Times New Roman" panose="02020603050405020304" pitchFamily="18" charset="0"/>
                <a:ea typeface="楷体_GB2312" pitchFamily="49" charset="-122"/>
              </a:rPr>
              <a:t>核心小组组长和成员有项目权力和责任；</a:t>
            </a:r>
            <a:endParaRPr lang="zh-CN" altLang="en-US" sz="1800" b="0" dirty="0">
              <a:solidFill>
                <a:srgbClr val="000000"/>
              </a:solidFill>
              <a:latin typeface="Times New Roman" panose="02020603050405020304" pitchFamily="18" charset="0"/>
              <a:ea typeface="楷体_GB2312" pitchFamily="49" charset="-122"/>
            </a:endParaRPr>
          </a:p>
          <a:p>
            <a:pPr marL="285750" lvl="0" indent="-285750" eaLnBrk="1" hangingPunct="1">
              <a:lnSpc>
                <a:spcPct val="130000"/>
              </a:lnSpc>
              <a:buClr>
                <a:srgbClr val="0033CC"/>
              </a:buClr>
              <a:buSzPct val="90000"/>
              <a:buFont typeface="Wingdings" panose="05000000000000000000" pitchFamily="2" charset="2"/>
              <a:buChar char="ü"/>
            </a:pPr>
            <a:r>
              <a:rPr lang="zh-CN" altLang="en-US" sz="1800" b="0" dirty="0">
                <a:solidFill>
                  <a:srgbClr val="000000"/>
                </a:solidFill>
                <a:latin typeface="Times New Roman" panose="02020603050405020304" pitchFamily="18" charset="0"/>
                <a:ea typeface="楷体_GB2312" pitchFamily="49" charset="-122"/>
              </a:rPr>
              <a:t>职能部门经理（资源经理）关注于建立优秀的部门，而不是项目的日常决策。</a:t>
            </a:r>
            <a:endParaRPr lang="zh-CN" altLang="en-US" sz="1800" b="0" dirty="0">
              <a:solidFill>
                <a:srgbClr val="000000"/>
              </a:solidFill>
              <a:latin typeface="Times New Roman" panose="02020603050405020304" pitchFamily="18" charset="0"/>
              <a:ea typeface="楷体_GB2312" pitchFamily="49" charset="-122"/>
            </a:endParaRPr>
          </a:p>
        </p:txBody>
      </p:sp>
      <p:sp>
        <p:nvSpPr>
          <p:cNvPr id="53277" name="Rectangle 29"/>
          <p:cNvSpPr/>
          <p:nvPr/>
        </p:nvSpPr>
        <p:spPr>
          <a:xfrm>
            <a:off x="381000" y="2120265"/>
            <a:ext cx="1439863" cy="228600"/>
          </a:xfrm>
          <a:prstGeom prst="rect">
            <a:avLst/>
          </a:prstGeom>
          <a:solidFill>
            <a:srgbClr val="FF6600"/>
          </a:solidFill>
          <a:ln w="9525">
            <a:noFill/>
          </a:ln>
        </p:spPr>
        <p:txBody>
          <a:bodyPr wrap="none" lIns="0" tIns="0" rIns="0" bIns="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solidFill>
                  <a:schemeClr val="bg1"/>
                </a:solidFill>
                <a:latin typeface="楷体_GB2312" pitchFamily="49" charset="-122"/>
                <a:ea typeface="楷体_GB2312" pitchFamily="49" charset="-122"/>
              </a:rPr>
              <a:t>跨部门核心小组</a:t>
            </a:r>
            <a:endParaRPr lang="zh-CN" altLang="en-US" sz="1400" b="0" dirty="0">
              <a:solidFill>
                <a:schemeClr val="bg1"/>
              </a:solidFill>
              <a:latin typeface="楷体_GB2312" pitchFamily="49" charset="-122"/>
              <a:ea typeface="楷体_GB2312" pitchFamily="49" charset="-122"/>
            </a:endParaRPr>
          </a:p>
        </p:txBody>
      </p:sp>
      <p:sp>
        <p:nvSpPr>
          <p:cNvPr id="53278" name="Freeform 30"/>
          <p:cNvSpPr/>
          <p:nvPr/>
        </p:nvSpPr>
        <p:spPr>
          <a:xfrm rot="-8751623">
            <a:off x="720725" y="2558415"/>
            <a:ext cx="1066800" cy="1219200"/>
          </a:xfrm>
          <a:custGeom>
            <a:avLst/>
            <a:gdLst>
              <a:gd name="txL" fmla="*/ 0 w 1443"/>
              <a:gd name="txT" fmla="*/ 0 h 1387"/>
              <a:gd name="txR" fmla="*/ 1443 w 1443"/>
              <a:gd name="txB" fmla="*/ 1387 h 1387"/>
            </a:gdLst>
            <a:ahLst/>
            <a:cxnLst>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443" h="1387">
                <a:moveTo>
                  <a:pt x="276" y="287"/>
                </a:moveTo>
                <a:lnTo>
                  <a:pt x="263" y="347"/>
                </a:lnTo>
                <a:lnTo>
                  <a:pt x="0" y="104"/>
                </a:lnTo>
                <a:lnTo>
                  <a:pt x="343" y="0"/>
                </a:lnTo>
                <a:lnTo>
                  <a:pt x="325" y="64"/>
                </a:lnTo>
                <a:lnTo>
                  <a:pt x="375" y="76"/>
                </a:lnTo>
                <a:lnTo>
                  <a:pt x="446" y="88"/>
                </a:lnTo>
                <a:lnTo>
                  <a:pt x="510" y="110"/>
                </a:lnTo>
                <a:lnTo>
                  <a:pt x="572" y="132"/>
                </a:lnTo>
                <a:lnTo>
                  <a:pt x="637" y="160"/>
                </a:lnTo>
                <a:lnTo>
                  <a:pt x="698" y="190"/>
                </a:lnTo>
                <a:lnTo>
                  <a:pt x="760" y="222"/>
                </a:lnTo>
                <a:lnTo>
                  <a:pt x="813" y="255"/>
                </a:lnTo>
                <a:lnTo>
                  <a:pt x="864" y="282"/>
                </a:lnTo>
                <a:lnTo>
                  <a:pt x="915" y="319"/>
                </a:lnTo>
                <a:lnTo>
                  <a:pt x="957" y="349"/>
                </a:lnTo>
                <a:lnTo>
                  <a:pt x="1002" y="388"/>
                </a:lnTo>
                <a:lnTo>
                  <a:pt x="1040" y="423"/>
                </a:lnTo>
                <a:lnTo>
                  <a:pt x="1081" y="459"/>
                </a:lnTo>
                <a:lnTo>
                  <a:pt x="1122" y="501"/>
                </a:lnTo>
                <a:lnTo>
                  <a:pt x="1159" y="545"/>
                </a:lnTo>
                <a:lnTo>
                  <a:pt x="1194" y="588"/>
                </a:lnTo>
                <a:lnTo>
                  <a:pt x="1226" y="630"/>
                </a:lnTo>
                <a:lnTo>
                  <a:pt x="1261" y="679"/>
                </a:lnTo>
                <a:lnTo>
                  <a:pt x="1299" y="745"/>
                </a:lnTo>
                <a:lnTo>
                  <a:pt x="1331" y="802"/>
                </a:lnTo>
                <a:lnTo>
                  <a:pt x="1356" y="854"/>
                </a:lnTo>
                <a:lnTo>
                  <a:pt x="1373" y="901"/>
                </a:lnTo>
                <a:lnTo>
                  <a:pt x="1389" y="943"/>
                </a:lnTo>
                <a:lnTo>
                  <a:pt x="1402" y="985"/>
                </a:lnTo>
                <a:lnTo>
                  <a:pt x="1413" y="1028"/>
                </a:lnTo>
                <a:lnTo>
                  <a:pt x="1422" y="1072"/>
                </a:lnTo>
                <a:lnTo>
                  <a:pt x="1429" y="1112"/>
                </a:lnTo>
                <a:lnTo>
                  <a:pt x="1438" y="1180"/>
                </a:lnTo>
                <a:lnTo>
                  <a:pt x="1442" y="1260"/>
                </a:lnTo>
                <a:lnTo>
                  <a:pt x="1442" y="1386"/>
                </a:lnTo>
                <a:lnTo>
                  <a:pt x="1417" y="1201"/>
                </a:lnTo>
                <a:lnTo>
                  <a:pt x="1403" y="1146"/>
                </a:lnTo>
                <a:lnTo>
                  <a:pt x="1388" y="1104"/>
                </a:lnTo>
                <a:lnTo>
                  <a:pt x="1370" y="1059"/>
                </a:lnTo>
                <a:lnTo>
                  <a:pt x="1350" y="1015"/>
                </a:lnTo>
                <a:lnTo>
                  <a:pt x="1304" y="930"/>
                </a:lnTo>
                <a:lnTo>
                  <a:pt x="1254" y="859"/>
                </a:lnTo>
                <a:lnTo>
                  <a:pt x="1200" y="789"/>
                </a:lnTo>
                <a:lnTo>
                  <a:pt x="1137" y="729"/>
                </a:lnTo>
                <a:lnTo>
                  <a:pt x="1078" y="676"/>
                </a:lnTo>
                <a:lnTo>
                  <a:pt x="998" y="608"/>
                </a:lnTo>
                <a:lnTo>
                  <a:pt x="923" y="552"/>
                </a:lnTo>
                <a:lnTo>
                  <a:pt x="843" y="504"/>
                </a:lnTo>
                <a:lnTo>
                  <a:pt x="772" y="463"/>
                </a:lnTo>
                <a:lnTo>
                  <a:pt x="689" y="423"/>
                </a:lnTo>
                <a:lnTo>
                  <a:pt x="605" y="388"/>
                </a:lnTo>
                <a:lnTo>
                  <a:pt x="539" y="358"/>
                </a:lnTo>
                <a:lnTo>
                  <a:pt x="456" y="330"/>
                </a:lnTo>
                <a:lnTo>
                  <a:pt x="363" y="303"/>
                </a:lnTo>
                <a:lnTo>
                  <a:pt x="276" y="287"/>
                </a:lnTo>
              </a:path>
            </a:pathLst>
          </a:custGeom>
          <a:solidFill>
            <a:srgbClr val="FF8000">
              <a:alpha val="100000"/>
            </a:srgbClr>
          </a:solidFill>
          <a:ln w="12700" cap="rnd" cmpd="sng">
            <a:solidFill>
              <a:schemeClr val="tx2">
                <a:alpha val="100000"/>
              </a:schemeClr>
            </a:solidFill>
            <a:prstDash val="solid"/>
            <a:round/>
            <a:headEnd type="none" w="med" len="med"/>
            <a:tailEnd type="none" w="med" len="med"/>
          </a:ln>
        </p:spPr>
        <p:txBody>
          <a:bodyPr/>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ext Box 2"/>
          <p:cNvSpPr txBox="1"/>
          <p:nvPr/>
        </p:nvSpPr>
        <p:spPr>
          <a:xfrm>
            <a:off x="425450" y="1187450"/>
            <a:ext cx="8026400" cy="38258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90000"/>
              </a:lnSpc>
              <a:spcBef>
                <a:spcPct val="65000"/>
              </a:spcBef>
              <a:buClrTx/>
              <a:buFontTx/>
              <a:buNone/>
            </a:pPr>
            <a:r>
              <a:rPr lang="zh-CN" altLang="en-US" dirty="0">
                <a:latin typeface="宋体" panose="02010600030101010101" pitchFamily="2" charset="-122"/>
                <a:ea typeface="宋体" panose="02010600030101010101" pitchFamily="2" charset="-122"/>
              </a:rPr>
              <a:t>领导整个项目小组：</a:t>
            </a:r>
            <a:endParaRPr lang="zh-CN" altLang="en-US"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建立和领导整个</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团队，</a:t>
            </a:r>
            <a:r>
              <a:rPr lang="zh-CN" altLang="en-US" sz="2000" dirty="0">
                <a:solidFill>
                  <a:schemeClr val="accent2"/>
                </a:solidFill>
                <a:latin typeface="宋体" panose="02010600030101010101" pitchFamily="2" charset="-122"/>
                <a:ea typeface="宋体" panose="02010600030101010101" pitchFamily="2" charset="-122"/>
              </a:rPr>
              <a:t>直接对产品的市场成功负责</a:t>
            </a:r>
            <a:r>
              <a:rPr lang="zh-CN" altLang="en-US" sz="2000" b="0" dirty="0">
                <a:latin typeface="宋体" panose="02010600030101010101" pitchFamily="2" charset="-122"/>
                <a:ea typeface="宋体" panose="02010600030101010101" pitchFamily="2" charset="-122"/>
              </a:rPr>
              <a:t>；</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将分配项目职责到</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核心组成员；</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启动项目和保持项目正常沟通，当无法达成一致时做出决策；</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None/>
            </a:pPr>
            <a:r>
              <a:rPr lang="zh-CN" altLang="en-US" dirty="0">
                <a:latin typeface="宋体" panose="02010600030101010101" pitchFamily="2" charset="-122"/>
                <a:ea typeface="宋体" panose="02010600030101010101" pitchFamily="2" charset="-122"/>
              </a:rPr>
              <a:t>与管理层进行沟通：</a:t>
            </a:r>
            <a:endParaRPr lang="zh-CN" altLang="en-US"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作出各</a:t>
            </a:r>
            <a:r>
              <a:rPr lang="en-US" altLang="zh-CN" sz="2000" b="0" dirty="0">
                <a:latin typeface="宋体" panose="02010600030101010101" pitchFamily="2" charset="-122"/>
                <a:ea typeface="宋体" panose="02010600030101010101" pitchFamily="2" charset="-122"/>
              </a:rPr>
              <a:t>DCP</a:t>
            </a:r>
            <a:r>
              <a:rPr lang="zh-CN" altLang="en-US" sz="2000" b="0" dirty="0">
                <a:latin typeface="宋体" panose="02010600030101010101" pitchFamily="2" charset="-122"/>
                <a:ea typeface="宋体" panose="02010600030101010101" pitchFamily="2" charset="-122"/>
              </a:rPr>
              <a:t>的日程安排，提交业务计划和建议；</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从公司管理层获得承诺，并确保所需要的资源的到位；</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90000"/>
              </a:lnSpc>
              <a:spcBef>
                <a:spcPct val="65000"/>
              </a:spcBef>
              <a:buClrTx/>
              <a:buFontTx/>
              <a:buAutoNum type="arabicPeriod"/>
            </a:pPr>
            <a:r>
              <a:rPr lang="zh-CN" altLang="en-US" sz="2000" b="0" dirty="0">
                <a:latin typeface="宋体" panose="02010600030101010101" pitchFamily="2" charset="-122"/>
                <a:ea typeface="宋体" panose="02010600030101010101" pitchFamily="2" charset="-122"/>
              </a:rPr>
              <a:t>及时提供项目的进展情况；</a:t>
            </a:r>
            <a:endParaRPr lang="zh-CN" altLang="en-US" sz="2000" b="0" dirty="0">
              <a:latin typeface="宋体" panose="02010600030101010101" pitchFamily="2" charset="-122"/>
              <a:ea typeface="宋体" panose="02010600030101010101" pitchFamily="2" charset="-122"/>
            </a:endParaRPr>
          </a:p>
        </p:txBody>
      </p:sp>
      <p:sp>
        <p:nvSpPr>
          <p:cNvPr id="55299" name="Rectangle 3"/>
          <p:cNvSpPr>
            <a:spLocks noGrp="1"/>
          </p:cNvSpPr>
          <p:nvPr>
            <p:ph type="title" idx="4294967295"/>
          </p:nvPr>
        </p:nvSpPr>
        <p:spPr>
          <a:xfrm>
            <a:off x="107315" y="188595"/>
            <a:ext cx="6877050"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项目经理（</a:t>
            </a:r>
            <a:r>
              <a:rPr lang="en-US" altLang="zh-CN" sz="2800" dirty="0">
                <a:latin typeface="黑体" panose="02010609060101010101" pitchFamily="49" charset="-122"/>
              </a:rPr>
              <a:t>LPDT)</a:t>
            </a:r>
            <a:r>
              <a:rPr lang="zh-CN" altLang="en-US" sz="2800" dirty="0">
                <a:latin typeface="黑体" panose="02010609060101010101" pitchFamily="49" charset="-122"/>
              </a:rPr>
              <a:t>的角色及职责</a:t>
            </a:r>
            <a:endParaRPr lang="zh-CN" altLang="en-US" sz="2800" dirty="0">
              <a:latin typeface="黑体" panose="02010609060101010101" pitchFamily="49"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ext Box 2"/>
          <p:cNvSpPr txBox="1"/>
          <p:nvPr/>
        </p:nvSpPr>
        <p:spPr>
          <a:xfrm>
            <a:off x="381000" y="914400"/>
            <a:ext cx="8026400" cy="49117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120000"/>
              </a:lnSpc>
              <a:spcBef>
                <a:spcPct val="0"/>
              </a:spcBef>
              <a:buClrTx/>
              <a:buFontTx/>
              <a:buNone/>
            </a:pPr>
            <a:r>
              <a:rPr lang="zh-CN" altLang="en-US" dirty="0">
                <a:latin typeface="宋体" panose="02010600030101010101" pitchFamily="2" charset="-122"/>
                <a:ea typeface="宋体" panose="02010600030101010101" pitchFamily="2" charset="-122"/>
              </a:rPr>
              <a:t>管理整个项目小组：</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确保财务、开发、制造、技术支持、采购、市场行销和销售计划互相耦合；</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为所开发产品包制定和管理跨职能部门的计划；</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制作和综合项目交付件、预算和时间进度承诺；</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对整个项目准备工作分解结构图（</a:t>
            </a:r>
            <a:r>
              <a:rPr lang="en-US" altLang="zh-CN" dirty="0">
                <a:latin typeface="宋体" panose="02010600030101010101" pitchFamily="2" charset="-122"/>
                <a:ea typeface="宋体" panose="02010600030101010101" pitchFamily="2" charset="-122"/>
              </a:rPr>
              <a:t>WBS</a:t>
            </a:r>
            <a:r>
              <a:rPr lang="zh-CN" altLang="en-US" dirty="0">
                <a:latin typeface="宋体" panose="02010600030101010101" pitchFamily="2" charset="-122"/>
                <a:ea typeface="宋体" panose="02010600030101010101" pitchFamily="2" charset="-122"/>
              </a:rPr>
              <a:t>），并指导各职能部门的核心项目组成员详细制定各职能领域的</a:t>
            </a:r>
            <a:r>
              <a:rPr lang="en-US" altLang="zh-CN" dirty="0">
                <a:latin typeface="宋体" panose="02010600030101010101" pitchFamily="2" charset="-122"/>
                <a:ea typeface="宋体" panose="02010600030101010101" pitchFamily="2" charset="-122"/>
              </a:rPr>
              <a:t>WBS</a:t>
            </a:r>
            <a:r>
              <a:rPr lang="zh-CN" altLang="en-US"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制定和维护项目计划，确保根据时间表、预算和规格说明书执行各类活动 ；</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进行风险评估和制定风险管理计划 ；</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跟踪问题直到问题解决；</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管理项目更改控制；</a:t>
            </a:r>
            <a:endParaRPr lang="zh-CN" altLang="en-US" dirty="0">
              <a:latin typeface="宋体" panose="02010600030101010101" pitchFamily="2" charset="-122"/>
              <a:ea typeface="宋体" panose="02010600030101010101" pitchFamily="2" charset="-122"/>
            </a:endParaRPr>
          </a:p>
          <a:p>
            <a:pPr marL="914400" lvl="1" indent="-457200" eaLnBrk="1" hangingPunct="1">
              <a:lnSpc>
                <a:spcPct val="120000"/>
              </a:lnSpc>
              <a:spcBef>
                <a:spcPct val="0"/>
              </a:spcBef>
              <a:buClrTx/>
              <a:buFontTx/>
              <a:buAutoNum type="arabicPeriod"/>
            </a:pPr>
            <a:r>
              <a:rPr lang="zh-CN" altLang="en-US" dirty="0">
                <a:latin typeface="宋体" panose="02010600030101010101" pitchFamily="2" charset="-122"/>
                <a:ea typeface="宋体" panose="02010600030101010101" pitchFamily="2" charset="-122"/>
              </a:rPr>
              <a:t>确保合法的有调整的需求被满足。</a:t>
            </a:r>
            <a:endParaRPr lang="zh-CN" altLang="en-US" dirty="0">
              <a:latin typeface="宋体" panose="02010600030101010101" pitchFamily="2" charset="-122"/>
              <a:ea typeface="宋体" panose="02010600030101010101" pitchFamily="2" charset="-122"/>
            </a:endParaRPr>
          </a:p>
        </p:txBody>
      </p:sp>
      <p:sp>
        <p:nvSpPr>
          <p:cNvPr id="57347" name="Rectangle 3"/>
          <p:cNvSpPr>
            <a:spLocks noGrp="1"/>
          </p:cNvSpPr>
          <p:nvPr>
            <p:ph type="title" idx="4294967295"/>
          </p:nvPr>
        </p:nvSpPr>
        <p:spPr>
          <a:xfrm>
            <a:off x="107315" y="188595"/>
            <a:ext cx="7380288"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项目经理（</a:t>
            </a:r>
            <a:r>
              <a:rPr lang="en-US" altLang="zh-CN" sz="2800" dirty="0">
                <a:latin typeface="黑体" panose="02010609060101010101" pitchFamily="49" charset="-122"/>
              </a:rPr>
              <a:t>LPDT)</a:t>
            </a:r>
            <a:r>
              <a:rPr lang="zh-CN" altLang="en-US" sz="2800" dirty="0">
                <a:latin typeface="黑体" panose="02010609060101010101" pitchFamily="49" charset="-122"/>
              </a:rPr>
              <a:t>的角色及职责（续）</a:t>
            </a:r>
            <a:endParaRPr lang="zh-CN" altLang="en-US" sz="2800" dirty="0">
              <a:latin typeface="黑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ext Box 2"/>
          <p:cNvSpPr txBox="1"/>
          <p:nvPr/>
        </p:nvSpPr>
        <p:spPr>
          <a:xfrm>
            <a:off x="250825" y="1038225"/>
            <a:ext cx="8763000" cy="5191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2800" dirty="0">
                <a:latin typeface="楷体_GB2312" pitchFamily="49" charset="-122"/>
                <a:ea typeface="楷体_GB2312" pitchFamily="49" charset="-122"/>
              </a:rPr>
              <a:t>成功的项目经理应确保</a:t>
            </a:r>
            <a:r>
              <a:rPr lang="en-US" altLang="zh-CN" sz="2800" dirty="0">
                <a:latin typeface="楷体_GB2312" pitchFamily="49" charset="-122"/>
                <a:ea typeface="楷体_GB2312" pitchFamily="49" charset="-122"/>
              </a:rPr>
              <a:t>50</a:t>
            </a:r>
            <a:r>
              <a:rPr lang="zh-CN" altLang="en-US" sz="2800" dirty="0">
                <a:latin typeface="楷体_GB2312" pitchFamily="49" charset="-122"/>
                <a:ea typeface="楷体_GB2312" pitchFamily="49" charset="-122"/>
              </a:rPr>
              <a:t>％的关注点在管理方面</a:t>
            </a:r>
            <a:endParaRPr lang="zh-CN" altLang="en-US" sz="2800" dirty="0">
              <a:latin typeface="楷体_GB2312" pitchFamily="49" charset="-122"/>
              <a:ea typeface="楷体_GB2312" pitchFamily="49" charset="-122"/>
            </a:endParaRPr>
          </a:p>
        </p:txBody>
      </p:sp>
      <p:sp>
        <p:nvSpPr>
          <p:cNvPr id="59395" name="Text Box 3"/>
          <p:cNvSpPr txBox="1"/>
          <p:nvPr/>
        </p:nvSpPr>
        <p:spPr>
          <a:xfrm>
            <a:off x="533400" y="1916113"/>
            <a:ext cx="2438400" cy="32654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65000"/>
              </a:lnSpc>
              <a:spcBef>
                <a:spcPct val="50000"/>
              </a:spcBef>
              <a:buClrTx/>
              <a:buFontTx/>
              <a:buNone/>
            </a:pPr>
            <a:r>
              <a:rPr lang="zh-CN" altLang="en-US" sz="1900" dirty="0">
                <a:latin typeface="宋体" panose="02010600030101010101" pitchFamily="2" charset="-122"/>
                <a:ea typeface="宋体" panose="02010600030101010101" pitchFamily="2" charset="-122"/>
              </a:rPr>
              <a:t>业务才干</a:t>
            </a:r>
            <a:endParaRPr lang="zh-CN" altLang="en-US"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Char char="•"/>
            </a:pPr>
            <a:r>
              <a:rPr lang="en-US" altLang="zh-CN" sz="1900" dirty="0">
                <a:latin typeface="宋体" panose="02010600030101010101" pitchFamily="2" charset="-122"/>
                <a:ea typeface="宋体" panose="02010600030101010101" pitchFamily="2" charset="-122"/>
              </a:rPr>
              <a:t>25%</a:t>
            </a:r>
            <a:endParaRPr lang="en-US" altLang="zh-CN"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None/>
            </a:pPr>
            <a:r>
              <a:rPr lang="en-US"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软硬件</a:t>
            </a:r>
            <a:r>
              <a:rPr lang="en-US" altLang="zh-CN" sz="1900" dirty="0">
                <a:latin typeface="宋体" panose="02010600030101010101" pitchFamily="2" charset="-122"/>
                <a:ea typeface="宋体" panose="02010600030101010101" pitchFamily="2" charset="-122"/>
              </a:rPr>
              <a:t>)</a:t>
            </a:r>
            <a:r>
              <a:rPr lang="zh-CN" altLang="en-US" sz="1900" dirty="0">
                <a:latin typeface="宋体" panose="02010600030101010101" pitchFamily="2" charset="-122"/>
                <a:ea typeface="宋体" panose="02010600030101010101" pitchFamily="2" charset="-122"/>
              </a:rPr>
              <a:t>开发技能</a:t>
            </a:r>
            <a:endParaRPr lang="zh-CN" altLang="en-US"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Char char="•"/>
            </a:pPr>
            <a:r>
              <a:rPr lang="en-US" altLang="zh-CN" sz="1900" dirty="0">
                <a:latin typeface="宋体" panose="02010600030101010101" pitchFamily="2" charset="-122"/>
                <a:ea typeface="宋体" panose="02010600030101010101" pitchFamily="2" charset="-122"/>
              </a:rPr>
              <a:t>15%</a:t>
            </a:r>
            <a:endParaRPr lang="en-US" altLang="zh-CN"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None/>
            </a:pPr>
            <a:r>
              <a:rPr lang="zh-CN" altLang="en-US" sz="1900" dirty="0">
                <a:latin typeface="宋体" panose="02010600030101010101" pitchFamily="2" charset="-122"/>
                <a:ea typeface="宋体" panose="02010600030101010101" pitchFamily="2" charset="-122"/>
              </a:rPr>
              <a:t>市场技能</a:t>
            </a:r>
            <a:endParaRPr lang="zh-CN" altLang="en-US"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Char char="•"/>
            </a:pPr>
            <a:r>
              <a:rPr lang="en-US" altLang="zh-CN" sz="1900" dirty="0">
                <a:latin typeface="宋体" panose="02010600030101010101" pitchFamily="2" charset="-122"/>
                <a:ea typeface="宋体" panose="02010600030101010101" pitchFamily="2" charset="-122"/>
              </a:rPr>
              <a:t>15%</a:t>
            </a:r>
            <a:endParaRPr lang="en-US" altLang="zh-CN"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None/>
            </a:pPr>
            <a:r>
              <a:rPr lang="zh-CN" altLang="en-US" sz="1900" dirty="0">
                <a:latin typeface="宋体" panose="02010600030101010101" pitchFamily="2" charset="-122"/>
                <a:ea typeface="宋体" panose="02010600030101010101" pitchFamily="2" charset="-122"/>
              </a:rPr>
              <a:t>项目管理技能</a:t>
            </a:r>
            <a:endParaRPr lang="zh-CN" altLang="en-US"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Char char="•"/>
            </a:pPr>
            <a:r>
              <a:rPr lang="en-US" altLang="zh-CN" sz="1900" dirty="0">
                <a:latin typeface="宋体" panose="02010600030101010101" pitchFamily="2" charset="-122"/>
                <a:ea typeface="宋体" panose="02010600030101010101" pitchFamily="2" charset="-122"/>
              </a:rPr>
              <a:t>35%</a:t>
            </a:r>
            <a:endParaRPr lang="en-US" altLang="zh-CN"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None/>
            </a:pPr>
            <a:r>
              <a:rPr lang="zh-CN" altLang="en-US" sz="1900" dirty="0">
                <a:latin typeface="宋体" panose="02010600030101010101" pitchFamily="2" charset="-122"/>
                <a:ea typeface="宋体" panose="02010600030101010101" pitchFamily="2" charset="-122"/>
              </a:rPr>
              <a:t>团队合作技能</a:t>
            </a:r>
            <a:endParaRPr lang="zh-CN" altLang="en-US" sz="1900" dirty="0">
              <a:latin typeface="宋体" panose="02010600030101010101" pitchFamily="2" charset="-122"/>
              <a:ea typeface="宋体" panose="02010600030101010101" pitchFamily="2" charset="-122"/>
            </a:endParaRPr>
          </a:p>
          <a:p>
            <a:pPr marL="0" lvl="0" indent="0" eaLnBrk="1" hangingPunct="1">
              <a:lnSpc>
                <a:spcPct val="65000"/>
              </a:lnSpc>
              <a:spcBef>
                <a:spcPct val="50000"/>
              </a:spcBef>
              <a:buClrTx/>
              <a:buFontTx/>
              <a:buChar char="•"/>
            </a:pPr>
            <a:r>
              <a:rPr lang="en-US" altLang="zh-CN" sz="1900" dirty="0">
                <a:latin typeface="宋体" panose="02010600030101010101" pitchFamily="2" charset="-122"/>
                <a:ea typeface="宋体" panose="02010600030101010101" pitchFamily="2" charset="-122"/>
              </a:rPr>
              <a:t>10%</a:t>
            </a:r>
            <a:endParaRPr lang="en-US" altLang="zh-CN" sz="1900" dirty="0">
              <a:latin typeface="宋体" panose="02010600030101010101" pitchFamily="2" charset="-122"/>
              <a:ea typeface="宋体" panose="02010600030101010101" pitchFamily="2" charset="-122"/>
            </a:endParaRPr>
          </a:p>
        </p:txBody>
      </p:sp>
      <p:sp>
        <p:nvSpPr>
          <p:cNvPr id="59396" name="Arc 4"/>
          <p:cNvSpPr/>
          <p:nvPr/>
        </p:nvSpPr>
        <p:spPr>
          <a:xfrm>
            <a:off x="4699000" y="3792538"/>
            <a:ext cx="590550" cy="647700"/>
          </a:xfrm>
          <a:custGeom>
            <a:avLst/>
            <a:gdLst>
              <a:gd name="txL" fmla="*/ 0 w 19749"/>
              <a:gd name="txT" fmla="*/ 0 h 21600"/>
              <a:gd name="txR" fmla="*/ 19749 w 19749"/>
              <a:gd name="txB" fmla="*/ 21600 h 21600"/>
            </a:gdLst>
            <a:ahLst/>
            <a:cxnLst>
              <a:cxn ang="0">
                <a:pos x="2147483646" y="2147483646"/>
              </a:cxn>
              <a:cxn ang="0">
                <a:pos x="0" y="2147483646"/>
              </a:cxn>
              <a:cxn ang="0">
                <a:pos x="2147483646" y="0"/>
              </a:cxn>
            </a:cxnLst>
            <a:rect l="txL" t="txT" r="txR" b="txB"/>
            <a:pathLst>
              <a:path w="19749" h="21600" fill="none">
                <a:moveTo>
                  <a:pt x="19748" y="17406"/>
                </a:moveTo>
                <a:cubicBezTo>
                  <a:pt x="16041" y="20130"/>
                  <a:pt x="11560" y="21599"/>
                  <a:pt x="6960" y="21600"/>
                </a:cubicBezTo>
                <a:cubicBezTo>
                  <a:pt x="4592" y="21600"/>
                  <a:pt x="2241" y="21210"/>
                  <a:pt x="0" y="20447"/>
                </a:cubicBezTo>
              </a:path>
              <a:path w="19749" h="21600" stroke="0">
                <a:moveTo>
                  <a:pt x="19748" y="17406"/>
                </a:moveTo>
                <a:cubicBezTo>
                  <a:pt x="16041" y="20130"/>
                  <a:pt x="11560" y="21599"/>
                  <a:pt x="6960" y="21600"/>
                </a:cubicBezTo>
                <a:cubicBezTo>
                  <a:pt x="4592" y="21600"/>
                  <a:pt x="2241" y="21210"/>
                  <a:pt x="0" y="20447"/>
                </a:cubicBezTo>
                <a:lnTo>
                  <a:pt x="6960" y="0"/>
                </a:lnTo>
                <a:lnTo>
                  <a:pt x="19748" y="17406"/>
                </a:lnTo>
                <a:close/>
              </a:path>
            </a:pathLst>
          </a:custGeom>
          <a:solidFill>
            <a:srgbClr val="FFFFCC">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397" name="Arc 5"/>
          <p:cNvSpPr/>
          <p:nvPr/>
        </p:nvSpPr>
        <p:spPr>
          <a:xfrm rot="-10346973">
            <a:off x="4541838" y="2451100"/>
            <a:ext cx="1325562" cy="1116013"/>
          </a:xfrm>
          <a:custGeom>
            <a:avLst/>
            <a:gdLst>
              <a:gd name="txL" fmla="*/ 0 w 21600"/>
              <a:gd name="txT" fmla="*/ 0 h 17597"/>
              <a:gd name="txR" fmla="*/ 21600 w 21600"/>
              <a:gd name="txB" fmla="*/ 17597 h 17597"/>
            </a:gdLst>
            <a:ahLst/>
            <a:cxnLst>
              <a:cxn ang="0">
                <a:pos x="2147483646" y="0"/>
              </a:cxn>
              <a:cxn ang="0">
                <a:pos x="2147483646" y="2147483646"/>
              </a:cxn>
              <a:cxn ang="0">
                <a:pos x="0" y="2147483646"/>
              </a:cxn>
            </a:cxnLst>
            <a:rect l="txL" t="txT" r="txR" b="txB"/>
            <a:pathLst>
              <a:path w="21600" h="17597" fill="none">
                <a:moveTo>
                  <a:pt x="21598" y="0"/>
                </a:moveTo>
                <a:cubicBezTo>
                  <a:pt x="21599" y="71"/>
                  <a:pt x="21600" y="143"/>
                  <a:pt x="21600" y="216"/>
                </a:cubicBezTo>
                <a:cubicBezTo>
                  <a:pt x="21600" y="7074"/>
                  <a:pt x="18342" y="13525"/>
                  <a:pt x="12824" y="17597"/>
                </a:cubicBezTo>
              </a:path>
              <a:path w="21600" h="17597" stroke="0">
                <a:moveTo>
                  <a:pt x="21598" y="0"/>
                </a:moveTo>
                <a:cubicBezTo>
                  <a:pt x="21599" y="71"/>
                  <a:pt x="21600" y="143"/>
                  <a:pt x="21600" y="216"/>
                </a:cubicBezTo>
                <a:cubicBezTo>
                  <a:pt x="21600" y="7074"/>
                  <a:pt x="18342" y="13525"/>
                  <a:pt x="12824" y="17597"/>
                </a:cubicBezTo>
                <a:lnTo>
                  <a:pt x="0" y="216"/>
                </a:lnTo>
                <a:lnTo>
                  <a:pt x="21598" y="0"/>
                </a:lnTo>
                <a:close/>
              </a:path>
            </a:pathLst>
          </a:custGeom>
          <a:solidFill>
            <a:srgbClr val="993366">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398" name="Arc 6"/>
          <p:cNvSpPr/>
          <p:nvPr/>
        </p:nvSpPr>
        <p:spPr>
          <a:xfrm rot="-10346973">
            <a:off x="5845175" y="2476500"/>
            <a:ext cx="1325563" cy="2398713"/>
          </a:xfrm>
          <a:custGeom>
            <a:avLst/>
            <a:gdLst>
              <a:gd name="txL" fmla="*/ 0 w 21600"/>
              <a:gd name="txT" fmla="*/ 0 h 37820"/>
              <a:gd name="txR" fmla="*/ 21600 w 21600"/>
              <a:gd name="txB" fmla="*/ 37820 h 37820"/>
            </a:gdLst>
            <a:ahLst/>
            <a:cxnLst>
              <a:cxn ang="0">
                <a:pos x="2147483646" y="2147483646"/>
              </a:cxn>
              <a:cxn ang="0">
                <a:pos x="2147483646" y="0"/>
              </a:cxn>
              <a:cxn ang="0">
                <a:pos x="2147483646" y="2147483646"/>
              </a:cxn>
            </a:cxnLst>
            <a:rect l="txL" t="txT" r="txR" b="txB"/>
            <a:pathLst>
              <a:path w="21600" h="37820" fill="none">
                <a:moveTo>
                  <a:pt x="14640" y="37819"/>
                </a:moveTo>
                <a:cubicBezTo>
                  <a:pt x="5886" y="34840"/>
                  <a:pt x="0" y="26619"/>
                  <a:pt x="0" y="17372"/>
                </a:cubicBezTo>
                <a:cubicBezTo>
                  <a:pt x="-1" y="10519"/>
                  <a:pt x="3251" y="4072"/>
                  <a:pt x="8763" y="0"/>
                </a:cubicBezTo>
              </a:path>
              <a:path w="21600" h="37820" stroke="0">
                <a:moveTo>
                  <a:pt x="14640" y="37819"/>
                </a:moveTo>
                <a:cubicBezTo>
                  <a:pt x="5886" y="34840"/>
                  <a:pt x="0" y="26619"/>
                  <a:pt x="0" y="17372"/>
                </a:cubicBezTo>
                <a:cubicBezTo>
                  <a:pt x="-1" y="10519"/>
                  <a:pt x="3251" y="4072"/>
                  <a:pt x="8763" y="0"/>
                </a:cubicBezTo>
                <a:lnTo>
                  <a:pt x="21600" y="17372"/>
                </a:lnTo>
                <a:lnTo>
                  <a:pt x="14640" y="37819"/>
                </a:lnTo>
                <a:close/>
              </a:path>
            </a:pathLst>
          </a:custGeom>
          <a:solidFill>
            <a:srgbClr val="CCFFFF">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399" name="Arc 7"/>
          <p:cNvSpPr/>
          <p:nvPr/>
        </p:nvSpPr>
        <p:spPr>
          <a:xfrm rot="-10346973">
            <a:off x="4429125" y="3594100"/>
            <a:ext cx="1338263" cy="1370013"/>
          </a:xfrm>
          <a:custGeom>
            <a:avLst/>
            <a:gdLst>
              <a:gd name="txL" fmla="*/ 0 w 21811"/>
              <a:gd name="txT" fmla="*/ 0 h 21600"/>
              <a:gd name="txR" fmla="*/ 21811 w 21811"/>
              <a:gd name="txB" fmla="*/ 21600 h 21600"/>
            </a:gdLst>
            <a:ahLst/>
            <a:cxnLst>
              <a:cxn ang="0">
                <a:pos x="0" y="2147483646"/>
              </a:cxn>
              <a:cxn ang="0">
                <a:pos x="2147483646" y="2147483646"/>
              </a:cxn>
              <a:cxn ang="0">
                <a:pos x="2147483646" y="2147483646"/>
              </a:cxn>
            </a:cxnLst>
            <a:rect l="txL" t="txT" r="txR" b="txB"/>
            <a:pathLst>
              <a:path w="21811" h="21600" fill="none">
                <a:moveTo>
                  <a:pt x="0" y="1"/>
                </a:moveTo>
                <a:cubicBezTo>
                  <a:pt x="70" y="0"/>
                  <a:pt x="141" y="-1"/>
                  <a:pt x="212" y="0"/>
                </a:cubicBezTo>
                <a:cubicBezTo>
                  <a:pt x="12057" y="0"/>
                  <a:pt x="21692" y="9539"/>
                  <a:pt x="21810" y="21384"/>
                </a:cubicBezTo>
              </a:path>
              <a:path w="21811" h="21600" stroke="0">
                <a:moveTo>
                  <a:pt x="0" y="1"/>
                </a:moveTo>
                <a:cubicBezTo>
                  <a:pt x="70" y="0"/>
                  <a:pt x="141" y="-1"/>
                  <a:pt x="212" y="0"/>
                </a:cubicBezTo>
                <a:cubicBezTo>
                  <a:pt x="12057" y="0"/>
                  <a:pt x="21692" y="9539"/>
                  <a:pt x="21810" y="21384"/>
                </a:cubicBezTo>
                <a:lnTo>
                  <a:pt x="212" y="21600"/>
                </a:lnTo>
                <a:lnTo>
                  <a:pt x="0" y="1"/>
                </a:lnTo>
                <a:close/>
              </a:path>
            </a:pathLst>
          </a:custGeom>
          <a:solidFill>
            <a:srgbClr val="9999FF">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400" name="Arc 8"/>
          <p:cNvSpPr/>
          <p:nvPr/>
        </p:nvSpPr>
        <p:spPr>
          <a:xfrm rot="-10346973">
            <a:off x="5746750" y="3732213"/>
            <a:ext cx="787400" cy="1370012"/>
          </a:xfrm>
          <a:custGeom>
            <a:avLst/>
            <a:gdLst>
              <a:gd name="txL" fmla="*/ 0 w 12837"/>
              <a:gd name="txT" fmla="*/ 0 h 21599"/>
              <a:gd name="txR" fmla="*/ 12837 w 12837"/>
              <a:gd name="txB" fmla="*/ 21599 h 21599"/>
            </a:gdLst>
            <a:ahLst/>
            <a:cxnLst>
              <a:cxn ang="0">
                <a:pos x="0" y="2147483646"/>
              </a:cxn>
              <a:cxn ang="0">
                <a:pos x="2147483646" y="0"/>
              </a:cxn>
              <a:cxn ang="0">
                <a:pos x="2147483646" y="2147483646"/>
              </a:cxn>
            </a:cxnLst>
            <a:rect l="txL" t="txT" r="txR" b="txB"/>
            <a:pathLst>
              <a:path w="12837" h="21599" fill="none">
                <a:moveTo>
                  <a:pt x="0" y="4227"/>
                </a:moveTo>
                <a:cubicBezTo>
                  <a:pt x="3658" y="1524"/>
                  <a:pt x="8076" y="44"/>
                  <a:pt x="12625" y="0"/>
                </a:cubicBezTo>
              </a:path>
              <a:path w="12837" h="21599" stroke="0">
                <a:moveTo>
                  <a:pt x="0" y="4227"/>
                </a:moveTo>
                <a:cubicBezTo>
                  <a:pt x="3658" y="1524"/>
                  <a:pt x="8076" y="44"/>
                  <a:pt x="12625" y="0"/>
                </a:cubicBezTo>
                <a:lnTo>
                  <a:pt x="12837" y="21599"/>
                </a:lnTo>
                <a:lnTo>
                  <a:pt x="0" y="4227"/>
                </a:lnTo>
                <a:close/>
              </a:path>
            </a:pathLst>
          </a:custGeom>
          <a:solidFill>
            <a:srgbClr val="660066">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401" name="Arc 9"/>
          <p:cNvSpPr/>
          <p:nvPr/>
        </p:nvSpPr>
        <p:spPr>
          <a:xfrm rot="-7178317">
            <a:off x="5381625" y="2251075"/>
            <a:ext cx="1325563" cy="1116013"/>
          </a:xfrm>
          <a:custGeom>
            <a:avLst/>
            <a:gdLst>
              <a:gd name="txL" fmla="*/ 0 w 21600"/>
              <a:gd name="txT" fmla="*/ 0 h 17597"/>
              <a:gd name="txR" fmla="*/ 21600 w 21600"/>
              <a:gd name="txB" fmla="*/ 17597 h 17597"/>
            </a:gdLst>
            <a:ahLst/>
            <a:cxnLst>
              <a:cxn ang="0">
                <a:pos x="2147483646" y="0"/>
              </a:cxn>
              <a:cxn ang="0">
                <a:pos x="2147483646" y="2147483646"/>
              </a:cxn>
              <a:cxn ang="0">
                <a:pos x="0" y="2147483646"/>
              </a:cxn>
            </a:cxnLst>
            <a:rect l="txL" t="txT" r="txR" b="txB"/>
            <a:pathLst>
              <a:path w="21600" h="17597" fill="none">
                <a:moveTo>
                  <a:pt x="21598" y="0"/>
                </a:moveTo>
                <a:cubicBezTo>
                  <a:pt x="21599" y="71"/>
                  <a:pt x="21600" y="143"/>
                  <a:pt x="21600" y="216"/>
                </a:cubicBezTo>
                <a:cubicBezTo>
                  <a:pt x="21600" y="7074"/>
                  <a:pt x="18342" y="13525"/>
                  <a:pt x="12824" y="17597"/>
                </a:cubicBezTo>
              </a:path>
              <a:path w="21600" h="17597" stroke="0">
                <a:moveTo>
                  <a:pt x="21598" y="0"/>
                </a:moveTo>
                <a:cubicBezTo>
                  <a:pt x="21599" y="71"/>
                  <a:pt x="21600" y="143"/>
                  <a:pt x="21600" y="216"/>
                </a:cubicBezTo>
                <a:cubicBezTo>
                  <a:pt x="21600" y="7074"/>
                  <a:pt x="18342" y="13525"/>
                  <a:pt x="12824" y="17597"/>
                </a:cubicBezTo>
                <a:lnTo>
                  <a:pt x="0" y="216"/>
                </a:lnTo>
                <a:lnTo>
                  <a:pt x="21598" y="0"/>
                </a:lnTo>
                <a:close/>
              </a:path>
            </a:pathLst>
          </a:custGeom>
          <a:solidFill>
            <a:srgbClr val="C0C0C0">
              <a:alpha val="100000"/>
            </a:srgbClr>
          </a:solidFill>
          <a:ln w="12700" cap="flat" cmpd="sng">
            <a:solidFill>
              <a:srgbClr val="000000">
                <a:alpha val="100000"/>
              </a:srgbClr>
            </a:solidFill>
            <a:prstDash val="solid"/>
            <a:round/>
            <a:headEnd type="none" w="med" len="med"/>
            <a:tailEnd type="none" w="med" len="med"/>
          </a:ln>
        </p:spPr>
        <p:txBody>
          <a:bodyPr/>
          <a:p>
            <a:endParaRPr lang="zh-CN" altLang="en-US"/>
          </a:p>
        </p:txBody>
      </p:sp>
      <p:sp>
        <p:nvSpPr>
          <p:cNvPr id="59402" name="Freeform 10"/>
          <p:cNvSpPr/>
          <p:nvPr/>
        </p:nvSpPr>
        <p:spPr>
          <a:xfrm>
            <a:off x="7086600" y="3136900"/>
            <a:ext cx="228600" cy="76200"/>
          </a:xfrm>
          <a:custGeom>
            <a:avLst/>
            <a:gdLst>
              <a:gd name="txL" fmla="*/ 0 w 144"/>
              <a:gd name="txT" fmla="*/ 0 h 48"/>
              <a:gd name="txR" fmla="*/ 144 w 144"/>
              <a:gd name="txB" fmla="*/ 48 h 48"/>
            </a:gdLst>
            <a:ahLst/>
            <a:cxnLst>
              <a:cxn ang="0">
                <a:pos x="0" y="0"/>
              </a:cxn>
              <a:cxn ang="0">
                <a:pos x="2147483646" y="2147483646"/>
              </a:cxn>
            </a:cxnLst>
            <a:rect l="txL" t="txT" r="txR" b="txB"/>
            <a:pathLst>
              <a:path w="144" h="48">
                <a:moveTo>
                  <a:pt x="0" y="0"/>
                </a:moveTo>
                <a:cubicBezTo>
                  <a:pt x="60" y="20"/>
                  <a:pt x="120" y="40"/>
                  <a:pt x="144" y="48"/>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03" name="Text Box 11"/>
          <p:cNvSpPr txBox="1"/>
          <p:nvPr/>
        </p:nvSpPr>
        <p:spPr>
          <a:xfrm>
            <a:off x="7315200" y="2908300"/>
            <a:ext cx="1600200" cy="4111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1400" b="0" dirty="0">
                <a:latin typeface="宋体" panose="02010600030101010101" pitchFamily="2" charset="-122"/>
                <a:ea typeface="宋体" panose="02010600030101010101" pitchFamily="2" charset="-122"/>
              </a:rPr>
              <a:t>项目管理</a:t>
            </a:r>
            <a:r>
              <a:rPr lang="en-US" altLang="zh-CN" sz="1400" b="0" dirty="0">
                <a:latin typeface="宋体" panose="02010600030101010101" pitchFamily="2" charset="-122"/>
                <a:ea typeface="宋体" panose="02010600030101010101" pitchFamily="2" charset="-122"/>
              </a:rPr>
              <a:t>35</a:t>
            </a:r>
            <a:r>
              <a:rPr lang="zh-CN" altLang="en-US" sz="1400" b="0" dirty="0">
                <a:latin typeface="宋体" panose="02010600030101010101" pitchFamily="2" charset="-122"/>
                <a:ea typeface="宋体" panose="02010600030101010101" pitchFamily="2" charset="-122"/>
              </a:rPr>
              <a:t>％</a:t>
            </a:r>
            <a:endParaRPr lang="zh-CN" altLang="en-US" sz="1400" b="0" dirty="0">
              <a:latin typeface="宋体" panose="02010600030101010101" pitchFamily="2" charset="-122"/>
              <a:ea typeface="宋体" panose="02010600030101010101" pitchFamily="2" charset="-122"/>
            </a:endParaRPr>
          </a:p>
        </p:txBody>
      </p:sp>
      <p:sp>
        <p:nvSpPr>
          <p:cNvPr id="59404" name="Freeform 12"/>
          <p:cNvSpPr/>
          <p:nvPr/>
        </p:nvSpPr>
        <p:spPr>
          <a:xfrm>
            <a:off x="4343400" y="4203700"/>
            <a:ext cx="228600" cy="76200"/>
          </a:xfrm>
          <a:custGeom>
            <a:avLst/>
            <a:gdLst>
              <a:gd name="txL" fmla="*/ 0 w 144"/>
              <a:gd name="txT" fmla="*/ 0 h 48"/>
              <a:gd name="txR" fmla="*/ 144 w 144"/>
              <a:gd name="txB" fmla="*/ 48 h 48"/>
            </a:gdLst>
            <a:ahLst/>
            <a:cxnLst>
              <a:cxn ang="0">
                <a:pos x="2147483646" y="0"/>
              </a:cxn>
              <a:cxn ang="0">
                <a:pos x="0" y="2147483646"/>
              </a:cxn>
            </a:cxnLst>
            <a:rect l="txL" t="txT" r="txR" b="txB"/>
            <a:pathLst>
              <a:path w="144" h="48">
                <a:moveTo>
                  <a:pt x="144" y="0"/>
                </a:moveTo>
                <a:cubicBezTo>
                  <a:pt x="84" y="20"/>
                  <a:pt x="24" y="40"/>
                  <a:pt x="0" y="48"/>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05" name="Text Box 13"/>
          <p:cNvSpPr txBox="1"/>
          <p:nvPr/>
        </p:nvSpPr>
        <p:spPr>
          <a:xfrm>
            <a:off x="3352800" y="4203700"/>
            <a:ext cx="1066800" cy="4111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1400" b="0" dirty="0">
                <a:latin typeface="宋体" panose="02010600030101010101" pitchFamily="2" charset="-122"/>
                <a:ea typeface="宋体" panose="02010600030101010101" pitchFamily="2" charset="-122"/>
              </a:rPr>
              <a:t>业务</a:t>
            </a:r>
            <a:r>
              <a:rPr lang="en-US" altLang="zh-CN" sz="1400" b="0" dirty="0">
                <a:latin typeface="宋体" panose="02010600030101010101" pitchFamily="2" charset="-122"/>
                <a:ea typeface="宋体" panose="02010600030101010101" pitchFamily="2" charset="-122"/>
              </a:rPr>
              <a:t>25</a:t>
            </a:r>
            <a:r>
              <a:rPr lang="zh-CN" altLang="en-US" sz="1400" b="0" dirty="0">
                <a:latin typeface="宋体" panose="02010600030101010101" pitchFamily="2" charset="-122"/>
                <a:ea typeface="宋体" panose="02010600030101010101" pitchFamily="2" charset="-122"/>
              </a:rPr>
              <a:t>％</a:t>
            </a:r>
            <a:endParaRPr lang="zh-CN" altLang="en-US" sz="1400" b="0" dirty="0">
              <a:latin typeface="宋体" panose="02010600030101010101" pitchFamily="2" charset="-122"/>
              <a:ea typeface="宋体" panose="02010600030101010101" pitchFamily="2" charset="-122"/>
            </a:endParaRPr>
          </a:p>
        </p:txBody>
      </p:sp>
      <p:sp>
        <p:nvSpPr>
          <p:cNvPr id="59406" name="Freeform 14"/>
          <p:cNvSpPr/>
          <p:nvPr/>
        </p:nvSpPr>
        <p:spPr>
          <a:xfrm>
            <a:off x="6019800" y="5041900"/>
            <a:ext cx="152400" cy="152400"/>
          </a:xfrm>
          <a:custGeom>
            <a:avLst/>
            <a:gdLst>
              <a:gd name="txL" fmla="*/ 0 w 96"/>
              <a:gd name="txT" fmla="*/ 0 h 96"/>
              <a:gd name="txR" fmla="*/ 96 w 96"/>
              <a:gd name="txB" fmla="*/ 96 h 96"/>
            </a:gdLst>
            <a:ahLst/>
            <a:cxnLst>
              <a:cxn ang="0">
                <a:pos x="0" y="0"/>
              </a:cxn>
              <a:cxn ang="0">
                <a:pos x="2147483646" y="2147483646"/>
              </a:cxn>
            </a:cxnLst>
            <a:rect l="txL" t="txT" r="txR" b="txB"/>
            <a:pathLst>
              <a:path w="96" h="96">
                <a:moveTo>
                  <a:pt x="0" y="0"/>
                </a:moveTo>
                <a:cubicBezTo>
                  <a:pt x="40" y="40"/>
                  <a:pt x="80" y="80"/>
                  <a:pt x="96" y="96"/>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07" name="Text Box 15"/>
          <p:cNvSpPr txBox="1"/>
          <p:nvPr/>
        </p:nvSpPr>
        <p:spPr>
          <a:xfrm>
            <a:off x="5715000" y="5194300"/>
            <a:ext cx="1752600" cy="4111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1400" b="0" dirty="0">
                <a:latin typeface="宋体" panose="02010600030101010101" pitchFamily="2" charset="-122"/>
                <a:ea typeface="宋体" panose="02010600030101010101" pitchFamily="2" charset="-122"/>
              </a:rPr>
              <a:t>团队合作</a:t>
            </a:r>
            <a:r>
              <a:rPr lang="en-US" altLang="zh-CN" sz="1400" b="0" dirty="0">
                <a:latin typeface="宋体" panose="02010600030101010101" pitchFamily="2" charset="-122"/>
                <a:ea typeface="宋体" panose="02010600030101010101" pitchFamily="2" charset="-122"/>
              </a:rPr>
              <a:t>10</a:t>
            </a:r>
            <a:r>
              <a:rPr lang="zh-CN" altLang="en-US" sz="1400" b="0" dirty="0">
                <a:latin typeface="宋体" panose="02010600030101010101" pitchFamily="2" charset="-122"/>
                <a:ea typeface="宋体" panose="02010600030101010101" pitchFamily="2" charset="-122"/>
              </a:rPr>
              <a:t>％</a:t>
            </a:r>
            <a:endParaRPr lang="zh-CN" altLang="en-US" sz="1400" b="0" dirty="0">
              <a:latin typeface="宋体" panose="02010600030101010101" pitchFamily="2" charset="-122"/>
              <a:ea typeface="宋体" panose="02010600030101010101" pitchFamily="2" charset="-122"/>
            </a:endParaRPr>
          </a:p>
        </p:txBody>
      </p:sp>
      <p:sp>
        <p:nvSpPr>
          <p:cNvPr id="59408" name="Freeform 16"/>
          <p:cNvSpPr/>
          <p:nvPr/>
        </p:nvSpPr>
        <p:spPr>
          <a:xfrm>
            <a:off x="4343400" y="2984500"/>
            <a:ext cx="228600" cy="76200"/>
          </a:xfrm>
          <a:custGeom>
            <a:avLst/>
            <a:gdLst>
              <a:gd name="txL" fmla="*/ 0 w 144"/>
              <a:gd name="txT" fmla="*/ 0 h 48"/>
              <a:gd name="txR" fmla="*/ 144 w 144"/>
              <a:gd name="txB" fmla="*/ 48 h 48"/>
            </a:gdLst>
            <a:ahLst/>
            <a:cxnLst>
              <a:cxn ang="0">
                <a:pos x="2147483646" y="0"/>
              </a:cxn>
              <a:cxn ang="0">
                <a:pos x="0" y="2147483646"/>
              </a:cxn>
            </a:cxnLst>
            <a:rect l="txL" t="txT" r="txR" b="txB"/>
            <a:pathLst>
              <a:path w="144" h="48">
                <a:moveTo>
                  <a:pt x="144" y="0"/>
                </a:moveTo>
                <a:cubicBezTo>
                  <a:pt x="84" y="20"/>
                  <a:pt x="24" y="40"/>
                  <a:pt x="0" y="48"/>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09" name="Freeform 17"/>
          <p:cNvSpPr/>
          <p:nvPr/>
        </p:nvSpPr>
        <p:spPr>
          <a:xfrm rot="4609647">
            <a:off x="5486400" y="2146300"/>
            <a:ext cx="228600" cy="76200"/>
          </a:xfrm>
          <a:custGeom>
            <a:avLst/>
            <a:gdLst>
              <a:gd name="txL" fmla="*/ 0 w 144"/>
              <a:gd name="txT" fmla="*/ 0 h 48"/>
              <a:gd name="txR" fmla="*/ 144 w 144"/>
              <a:gd name="txB" fmla="*/ 48 h 48"/>
            </a:gdLst>
            <a:ahLst/>
            <a:cxnLst>
              <a:cxn ang="0">
                <a:pos x="2147483646" y="0"/>
              </a:cxn>
              <a:cxn ang="0">
                <a:pos x="0" y="2147483646"/>
              </a:cxn>
            </a:cxnLst>
            <a:rect l="txL" t="txT" r="txR" b="txB"/>
            <a:pathLst>
              <a:path w="144" h="48">
                <a:moveTo>
                  <a:pt x="144" y="0"/>
                </a:moveTo>
                <a:cubicBezTo>
                  <a:pt x="84" y="20"/>
                  <a:pt x="24" y="40"/>
                  <a:pt x="0" y="48"/>
                </a:cubicBezTo>
              </a:path>
            </a:pathLst>
          </a:custGeom>
          <a:noFill/>
          <a:ln w="9525" cap="flat" cmpd="sng">
            <a:solidFill>
              <a:schemeClr val="tx1">
                <a:alpha val="100000"/>
              </a:schemeClr>
            </a:solidFill>
            <a:prstDash val="solid"/>
            <a:round/>
            <a:headEnd type="none" w="med" len="med"/>
            <a:tailEnd type="none" w="med" len="med"/>
          </a:ln>
        </p:spPr>
        <p:txBody>
          <a:bodyPr/>
          <a:p>
            <a:endParaRPr lang="zh-CN" altLang="en-US"/>
          </a:p>
        </p:txBody>
      </p:sp>
      <p:sp>
        <p:nvSpPr>
          <p:cNvPr id="59410" name="Text Box 18"/>
          <p:cNvSpPr txBox="1"/>
          <p:nvPr/>
        </p:nvSpPr>
        <p:spPr>
          <a:xfrm>
            <a:off x="3276600" y="2908300"/>
            <a:ext cx="1066800" cy="4111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1400" b="0" dirty="0">
                <a:latin typeface="宋体" panose="02010600030101010101" pitchFamily="2" charset="-122"/>
                <a:ea typeface="宋体" panose="02010600030101010101" pitchFamily="2" charset="-122"/>
              </a:rPr>
              <a:t>市场</a:t>
            </a:r>
            <a:r>
              <a:rPr lang="en-US" altLang="zh-CN" sz="1400" b="0" dirty="0">
                <a:latin typeface="宋体" panose="02010600030101010101" pitchFamily="2" charset="-122"/>
                <a:ea typeface="宋体" panose="02010600030101010101" pitchFamily="2" charset="-122"/>
              </a:rPr>
              <a:t>15</a:t>
            </a:r>
            <a:r>
              <a:rPr lang="zh-CN" altLang="en-US" sz="1400" b="0" dirty="0">
                <a:latin typeface="宋体" panose="02010600030101010101" pitchFamily="2" charset="-122"/>
                <a:ea typeface="宋体" panose="02010600030101010101" pitchFamily="2" charset="-122"/>
              </a:rPr>
              <a:t>％</a:t>
            </a:r>
            <a:endParaRPr lang="zh-CN" altLang="en-US" sz="1400" b="0" dirty="0">
              <a:latin typeface="宋体" panose="02010600030101010101" pitchFamily="2" charset="-122"/>
              <a:ea typeface="宋体" panose="02010600030101010101" pitchFamily="2" charset="-122"/>
            </a:endParaRPr>
          </a:p>
        </p:txBody>
      </p:sp>
      <p:sp>
        <p:nvSpPr>
          <p:cNvPr id="59411" name="Text Box 19"/>
          <p:cNvSpPr txBox="1"/>
          <p:nvPr/>
        </p:nvSpPr>
        <p:spPr>
          <a:xfrm>
            <a:off x="4724400" y="1689100"/>
            <a:ext cx="1447800" cy="4111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50000"/>
              </a:spcBef>
              <a:buClrTx/>
              <a:buFontTx/>
              <a:buNone/>
            </a:pPr>
            <a:r>
              <a:rPr lang="zh-CN" altLang="en-US" sz="1400" b="0" dirty="0">
                <a:latin typeface="宋体" panose="02010600030101010101" pitchFamily="2" charset="-122"/>
                <a:ea typeface="宋体" panose="02010600030101010101" pitchFamily="2" charset="-122"/>
              </a:rPr>
              <a:t>开发</a:t>
            </a:r>
            <a:r>
              <a:rPr lang="en-US" altLang="zh-CN" sz="1400" b="0" dirty="0">
                <a:latin typeface="宋体" panose="02010600030101010101" pitchFamily="2" charset="-122"/>
                <a:ea typeface="宋体" panose="02010600030101010101" pitchFamily="2" charset="-122"/>
              </a:rPr>
              <a:t>15</a:t>
            </a:r>
            <a:r>
              <a:rPr lang="zh-CN" altLang="en-US" sz="1400" b="0" dirty="0">
                <a:latin typeface="宋体" panose="02010600030101010101" pitchFamily="2" charset="-122"/>
                <a:ea typeface="宋体" panose="02010600030101010101" pitchFamily="2" charset="-122"/>
              </a:rPr>
              <a:t>％</a:t>
            </a:r>
            <a:endParaRPr lang="zh-CN" altLang="en-US" sz="1400" b="0" dirty="0">
              <a:latin typeface="宋体" panose="02010600030101010101" pitchFamily="2" charset="-122"/>
              <a:ea typeface="宋体" panose="02010600030101010101" pitchFamily="2" charset="-122"/>
            </a:endParaRPr>
          </a:p>
        </p:txBody>
      </p:sp>
      <p:sp>
        <p:nvSpPr>
          <p:cNvPr id="59412" name="Rectangle 20"/>
          <p:cNvSpPr>
            <a:spLocks noGrp="1"/>
          </p:cNvSpPr>
          <p:nvPr>
            <p:ph type="title"/>
          </p:nvPr>
        </p:nvSpPr>
        <p:spPr>
          <a:xfrm>
            <a:off x="107315" y="188595"/>
            <a:ext cx="5246688"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项目经理技能构成</a:t>
            </a:r>
            <a:endParaRPr lang="zh-CN" altLang="en-US" sz="2800" dirty="0">
              <a:latin typeface="黑体" panose="02010609060101010101"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2"/>
          <p:cNvSpPr txBox="1"/>
          <p:nvPr/>
        </p:nvSpPr>
        <p:spPr>
          <a:xfrm>
            <a:off x="395288" y="1231900"/>
            <a:ext cx="8185150" cy="3925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spcBef>
                <a:spcPct val="0"/>
              </a:spcBef>
              <a:buClrTx/>
              <a:buFontTx/>
              <a:buAutoNum type="arabicPeriod"/>
            </a:pPr>
            <a:r>
              <a:rPr lang="zh-CN" altLang="en-US" b="0" dirty="0">
                <a:ea typeface="宋体" panose="02010600030101010101" pitchFamily="2" charset="-122"/>
              </a:rPr>
              <a:t>理论学习：参加项目经理知识和技能培训。</a:t>
            </a:r>
            <a:endParaRPr lang="zh-CN" altLang="en-US" b="0" dirty="0">
              <a:ea typeface="宋体" panose="02010600030101010101" pitchFamily="2" charset="-122"/>
            </a:endParaRPr>
          </a:p>
          <a:p>
            <a:pPr marL="457200" lvl="0" indent="-457200" eaLnBrk="1" hangingPunct="1">
              <a:spcBef>
                <a:spcPct val="0"/>
              </a:spcBef>
              <a:buClrTx/>
              <a:buFontTx/>
              <a:buAutoNum type="arabicPeriod"/>
            </a:pPr>
            <a:r>
              <a:rPr lang="zh-CN" altLang="en-US" b="0" dirty="0">
                <a:ea typeface="宋体" panose="02010600030101010101" pitchFamily="2" charset="-122"/>
              </a:rPr>
              <a:t>锻炼：周边部门锻炼（如：市场部、用户服务部、制造部等），提高产品全流程意识和技能。</a:t>
            </a:r>
            <a:endParaRPr lang="zh-CN" altLang="en-US" b="0" dirty="0">
              <a:ea typeface="宋体" panose="02010600030101010101" pitchFamily="2" charset="-122"/>
            </a:endParaRPr>
          </a:p>
          <a:p>
            <a:pPr marL="457200" lvl="0" indent="-457200" eaLnBrk="1" hangingPunct="1">
              <a:spcBef>
                <a:spcPct val="0"/>
              </a:spcBef>
              <a:buClrTx/>
              <a:buFontTx/>
              <a:buAutoNum type="arabicPeriod"/>
            </a:pPr>
            <a:r>
              <a:rPr lang="zh-CN" altLang="en-US" b="0" dirty="0">
                <a:ea typeface="宋体" panose="02010600030101010101" pitchFamily="2" charset="-122"/>
              </a:rPr>
              <a:t>项目实践：通过在项目经理助理等岗位上进行培训，获取经验。</a:t>
            </a:r>
            <a:endParaRPr lang="zh-CN" altLang="en-US" b="0" dirty="0">
              <a:ea typeface="宋体" panose="02010600030101010101" pitchFamily="2" charset="-122"/>
            </a:endParaRPr>
          </a:p>
          <a:p>
            <a:pPr marL="457200" lvl="0" indent="-457200" eaLnBrk="1" hangingPunct="1">
              <a:spcBef>
                <a:spcPct val="0"/>
              </a:spcBef>
              <a:buClrTx/>
              <a:buFontTx/>
              <a:buAutoNum type="arabicPeriod"/>
            </a:pPr>
            <a:r>
              <a:rPr lang="zh-CN" altLang="en-US" b="0" dirty="0">
                <a:ea typeface="宋体" panose="02010600030101010101" pitchFamily="2" charset="-122"/>
              </a:rPr>
              <a:t>共同探讨：与一些具有你想学习的技能的项目经理进行探讨。</a:t>
            </a:r>
            <a:endParaRPr lang="zh-CN" altLang="en-US" b="0" dirty="0">
              <a:ea typeface="宋体" panose="02010600030101010101" pitchFamily="2" charset="-122"/>
            </a:endParaRPr>
          </a:p>
        </p:txBody>
      </p:sp>
      <p:sp>
        <p:nvSpPr>
          <p:cNvPr id="61443" name="Rectangle 3"/>
          <p:cNvSpPr>
            <a:spLocks noGrp="1"/>
          </p:cNvSpPr>
          <p:nvPr>
            <p:ph type="title" idx="4294967295"/>
          </p:nvPr>
        </p:nvSpPr>
        <p:spPr>
          <a:xfrm>
            <a:off x="107315" y="188595"/>
            <a:ext cx="5246688" cy="490538"/>
          </a:xfrm>
        </p:spPr>
        <p:txBody>
          <a:bodyPr vert="horz" wrap="square" lIns="91440" tIns="45720" rIns="91440" bIns="45720" anchor="ctr" anchorCtr="0"/>
          <a:p>
            <a:pPr eaLnBrk="1" hangingPunct="1"/>
            <a:r>
              <a:rPr lang="zh-CN" altLang="en-US" sz="2800" dirty="0">
                <a:latin typeface="黑体" panose="02010609060101010101" pitchFamily="49" charset="-122"/>
              </a:rPr>
              <a:t>如何培养项目经理</a:t>
            </a:r>
            <a:endParaRPr lang="zh-CN" altLang="en-US" sz="2800" dirty="0">
              <a:latin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1026"/>
          <p:cNvSpPr>
            <a:spLocks noGrp="1"/>
          </p:cNvSpPr>
          <p:nvPr>
            <p:ph type="title"/>
          </p:nvPr>
        </p:nvSpPr>
        <p:spPr>
          <a:xfrm>
            <a:off x="107315" y="116523"/>
            <a:ext cx="5246688" cy="620712"/>
          </a:xfrm>
        </p:spPr>
        <p:txBody>
          <a:bodyPr vert="horz" wrap="square" lIns="91440" tIns="45720" rIns="91440" bIns="45720" anchor="ctr" anchorCtr="0"/>
          <a:p>
            <a:pPr eaLnBrk="1" hangingPunct="1"/>
            <a:r>
              <a:rPr lang="zh-CN" altLang="en-US" sz="2800" dirty="0">
                <a:latin typeface="黑体" panose="02010609060101010101" pitchFamily="49" charset="-122"/>
              </a:rPr>
              <a:t>前言</a:t>
            </a:r>
            <a:r>
              <a:rPr lang="en-US" altLang="zh-CN" sz="2800" dirty="0">
                <a:latin typeface="黑体" panose="02010609060101010101" pitchFamily="49" charset="-122"/>
              </a:rPr>
              <a:t>-</a:t>
            </a:r>
            <a:r>
              <a:rPr lang="zh-CN" altLang="en-US" sz="2800" dirty="0">
                <a:latin typeface="黑体" panose="02010609060101010101" pitchFamily="49" charset="-122"/>
              </a:rPr>
              <a:t>项目管理历史</a:t>
            </a:r>
            <a:endParaRPr lang="zh-CN" altLang="en-US" sz="2800" dirty="0">
              <a:latin typeface="黑体" panose="02010609060101010101" pitchFamily="49" charset="-122"/>
            </a:endParaRPr>
          </a:p>
        </p:txBody>
      </p:sp>
      <p:sp>
        <p:nvSpPr>
          <p:cNvPr id="9219" name="Rectangle 1027"/>
          <p:cNvSpPr/>
          <p:nvPr/>
        </p:nvSpPr>
        <p:spPr>
          <a:xfrm>
            <a:off x="609600" y="1052513"/>
            <a:ext cx="7772400" cy="51784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284480" lvl="0" indent="-284480" eaLnBrk="1" hangingPunct="1">
              <a:lnSpc>
                <a:spcPct val="110000"/>
              </a:lnSpc>
              <a:spcBef>
                <a:spcPct val="50000"/>
              </a:spcBef>
              <a:buClr>
                <a:srgbClr val="FF0000"/>
              </a:buClr>
              <a:buFont typeface="Wingdings" panose="05000000000000000000" pitchFamily="2" charset="2"/>
              <a:buChar char="q"/>
            </a:pPr>
            <a:r>
              <a:rPr lang="zh-CN" altLang="en-US" sz="2000" dirty="0">
                <a:solidFill>
                  <a:srgbClr val="000000"/>
                </a:solidFill>
                <a:latin typeface="Times New Roman" panose="02020603050405020304" pitchFamily="18" charset="0"/>
                <a:ea typeface="宋体" panose="02010600030101010101" pitchFamily="2" charset="-122"/>
              </a:rPr>
              <a:t>经验式项目管理（</a:t>
            </a:r>
            <a:r>
              <a:rPr lang="en-US" altLang="zh-CN" sz="2000" dirty="0">
                <a:solidFill>
                  <a:srgbClr val="000000"/>
                </a:solidFill>
                <a:latin typeface="Times New Roman" panose="02020603050405020304" pitchFamily="18" charset="0"/>
                <a:ea typeface="宋体" panose="02010600030101010101" pitchFamily="2" charset="-122"/>
              </a:rPr>
              <a:t>30</a:t>
            </a:r>
            <a:r>
              <a:rPr lang="zh-CN" altLang="en-US" sz="2000" dirty="0">
                <a:solidFill>
                  <a:srgbClr val="000000"/>
                </a:solidFill>
                <a:latin typeface="Times New Roman" panose="02020603050405020304" pitchFamily="18" charset="0"/>
                <a:ea typeface="宋体" panose="02010600030101010101" pitchFamily="2" charset="-122"/>
              </a:rPr>
              <a:t>年代前）</a:t>
            </a:r>
            <a:endParaRPr lang="zh-CN" altLang="en-US" sz="2000" dirty="0">
              <a:solidFill>
                <a:srgbClr val="000000"/>
              </a:solidFill>
              <a:latin typeface="Times New Roman" panose="02020603050405020304" pitchFamily="18" charset="0"/>
              <a:ea typeface="宋体" panose="02010600030101010101" pitchFamily="2" charset="-122"/>
            </a:endParaRPr>
          </a:p>
          <a:p>
            <a:pPr marL="1043305" lvl="1" indent="-466725" eaLnBrk="1" hangingPunct="1">
              <a:lnSpc>
                <a:spcPct val="110000"/>
              </a:lnSpc>
              <a:spcBef>
                <a:spcPct val="50000"/>
              </a:spcBef>
              <a:buClrTx/>
              <a:buFontTx/>
              <a:buChar char="–"/>
            </a:pPr>
            <a:r>
              <a:rPr lang="en-US" altLang="zh-CN" dirty="0">
                <a:solidFill>
                  <a:srgbClr val="000000"/>
                </a:solidFill>
                <a:latin typeface="Times New Roman" panose="02020603050405020304" pitchFamily="18" charset="0"/>
                <a:ea typeface="宋体" panose="02010600030101010101" pitchFamily="2" charset="-122"/>
              </a:rPr>
              <a:t>1917</a:t>
            </a:r>
            <a:r>
              <a:rPr lang="zh-CN" altLang="en-US" dirty="0">
                <a:solidFill>
                  <a:srgbClr val="000000"/>
                </a:solidFill>
                <a:latin typeface="宋体" panose="02010600030101010101" pitchFamily="2" charset="-122"/>
                <a:ea typeface="宋体" panose="02010600030101010101" pitchFamily="2" charset="-122"/>
              </a:rPr>
              <a:t>年</a:t>
            </a:r>
            <a:r>
              <a:rPr lang="en-US" altLang="zh-CN" dirty="0">
                <a:solidFill>
                  <a:srgbClr val="000000"/>
                </a:solidFill>
                <a:latin typeface="Times New Roman" panose="02020603050405020304" pitchFamily="18" charset="0"/>
                <a:ea typeface="宋体" panose="02010600030101010101" pitchFamily="2" charset="-122"/>
              </a:rPr>
              <a:t>Henry L. Gantt</a:t>
            </a:r>
            <a:r>
              <a:rPr lang="zh-CN" altLang="en-US" dirty="0">
                <a:solidFill>
                  <a:srgbClr val="000000"/>
                </a:solidFill>
                <a:latin typeface="宋体" panose="02010600030101010101" pitchFamily="2" charset="-122"/>
                <a:ea typeface="宋体" panose="02010600030101010101" pitchFamily="2" charset="-122"/>
              </a:rPr>
              <a:t>发明甘特图</a:t>
            </a:r>
            <a:endParaRPr lang="zh-CN" altLang="en-US" dirty="0">
              <a:solidFill>
                <a:srgbClr val="000000"/>
              </a:solidFill>
              <a:latin typeface="宋体" panose="02010600030101010101" pitchFamily="2" charset="-122"/>
              <a:ea typeface="宋体" panose="02010600030101010101" pitchFamily="2" charset="-122"/>
            </a:endParaRPr>
          </a:p>
          <a:p>
            <a:pPr marL="1043305" lvl="1" indent="-466725" eaLnBrk="1" hangingPunct="1">
              <a:lnSpc>
                <a:spcPct val="110000"/>
              </a:lnSpc>
              <a:spcBef>
                <a:spcPct val="50000"/>
              </a:spcBef>
              <a:buClrTx/>
              <a:buFontTx/>
              <a:buChar char="–"/>
            </a:pPr>
            <a:r>
              <a:rPr lang="en-US" altLang="zh-CN" dirty="0">
                <a:solidFill>
                  <a:srgbClr val="000000"/>
                </a:solidFill>
                <a:latin typeface="Times New Roman" panose="02020603050405020304" pitchFamily="18" charset="0"/>
                <a:ea typeface="宋体" panose="02010600030101010101" pitchFamily="2" charset="-122"/>
              </a:rPr>
              <a:t>20</a:t>
            </a:r>
            <a:r>
              <a:rPr lang="zh-CN" altLang="en-US" dirty="0">
                <a:solidFill>
                  <a:srgbClr val="000000"/>
                </a:solidFill>
                <a:latin typeface="Times New Roman" panose="02020603050405020304" pitchFamily="18" charset="0"/>
                <a:ea typeface="宋体" panose="02010600030101010101" pitchFamily="2" charset="-122"/>
              </a:rPr>
              <a:t>世纪</a:t>
            </a:r>
            <a:r>
              <a:rPr lang="en-US" altLang="zh-CN" dirty="0">
                <a:solidFill>
                  <a:srgbClr val="000000"/>
                </a:solidFill>
                <a:latin typeface="Times New Roman" panose="02020603050405020304" pitchFamily="18" charset="0"/>
                <a:ea typeface="宋体" panose="02010600030101010101" pitchFamily="2" charset="-122"/>
              </a:rPr>
              <a:t>30</a:t>
            </a:r>
            <a:r>
              <a:rPr lang="zh-CN" altLang="en-US" dirty="0">
                <a:solidFill>
                  <a:srgbClr val="000000"/>
                </a:solidFill>
                <a:latin typeface="Times New Roman" panose="02020603050405020304" pitchFamily="18" charset="0"/>
                <a:ea typeface="宋体" panose="02010600030101010101" pitchFamily="2" charset="-122"/>
              </a:rPr>
              <a:t>年代：里程碑（</a:t>
            </a:r>
            <a:r>
              <a:rPr lang="en-US" altLang="zh-CN" dirty="0">
                <a:solidFill>
                  <a:srgbClr val="000000"/>
                </a:solidFill>
                <a:latin typeface="Times New Roman" panose="02020603050405020304" pitchFamily="18" charset="0"/>
                <a:ea typeface="宋体" panose="02010600030101010101" pitchFamily="2" charset="-122"/>
              </a:rPr>
              <a:t>Milestone</a:t>
            </a:r>
            <a:r>
              <a:rPr lang="zh-CN" altLang="en-US" dirty="0">
                <a:solidFill>
                  <a:srgbClr val="000000"/>
                </a:solidFill>
                <a:latin typeface="Times New Roman" panose="02020603050405020304" pitchFamily="18" charset="0"/>
                <a:ea typeface="宋体" panose="02010600030101010101" pitchFamily="2" charset="-122"/>
              </a:rPr>
              <a:t>）的提出与广泛应用</a:t>
            </a:r>
            <a:endParaRPr lang="zh-CN" altLang="en-US" dirty="0">
              <a:solidFill>
                <a:srgbClr val="000000"/>
              </a:solidFill>
              <a:latin typeface="Times New Roman" panose="02020603050405020304" pitchFamily="18" charset="0"/>
              <a:ea typeface="宋体" panose="02010600030101010101" pitchFamily="2" charset="-122"/>
            </a:endParaRPr>
          </a:p>
          <a:p>
            <a:pPr marL="284480" lvl="0" indent="-284480" eaLnBrk="1" hangingPunct="1">
              <a:lnSpc>
                <a:spcPct val="110000"/>
              </a:lnSpc>
              <a:spcBef>
                <a:spcPct val="50000"/>
              </a:spcBef>
              <a:buClr>
                <a:srgbClr val="FF0000"/>
              </a:buClr>
              <a:buFont typeface="Wingdings" panose="05000000000000000000" pitchFamily="2" charset="2"/>
              <a:buChar char="q"/>
            </a:pPr>
            <a:r>
              <a:rPr lang="zh-CN" altLang="en-US" sz="2000" dirty="0">
                <a:solidFill>
                  <a:srgbClr val="000000"/>
                </a:solidFill>
                <a:latin typeface="Times New Roman" panose="02020603050405020304" pitchFamily="18" charset="0"/>
                <a:ea typeface="宋体" panose="02010600030101010101" pitchFamily="2" charset="-122"/>
              </a:rPr>
              <a:t>传统项目管理（</a:t>
            </a:r>
            <a:r>
              <a:rPr lang="en-US" altLang="zh-CN" sz="2000" dirty="0">
                <a:solidFill>
                  <a:srgbClr val="000000"/>
                </a:solidFill>
                <a:latin typeface="Times New Roman" panose="02020603050405020304" pitchFamily="18" charset="0"/>
                <a:ea typeface="宋体" panose="02010600030101010101" pitchFamily="2" charset="-122"/>
              </a:rPr>
              <a:t>40</a:t>
            </a:r>
            <a:r>
              <a:rPr lang="zh-CN" altLang="en-US" sz="2000" dirty="0">
                <a:solidFill>
                  <a:srgbClr val="000000"/>
                </a:solidFill>
                <a:latin typeface="Times New Roman" panose="02020603050405020304" pitchFamily="18" charset="0"/>
                <a:ea typeface="宋体" panose="02010600030101010101" pitchFamily="2" charset="-122"/>
              </a:rPr>
              <a:t>年代</a:t>
            </a:r>
            <a:r>
              <a:rPr lang="en-US" altLang="zh-CN" sz="2000" dirty="0">
                <a:solidFill>
                  <a:srgbClr val="000000"/>
                </a:solidFill>
                <a:latin typeface="Times New Roman" panose="02020603050405020304" pitchFamily="18" charset="0"/>
                <a:ea typeface="宋体" panose="02010600030101010101" pitchFamily="2" charset="-122"/>
              </a:rPr>
              <a:t>-80</a:t>
            </a:r>
            <a:r>
              <a:rPr lang="zh-CN" altLang="en-US" sz="2000" dirty="0">
                <a:solidFill>
                  <a:srgbClr val="000000"/>
                </a:solidFill>
                <a:latin typeface="Times New Roman" panose="02020603050405020304" pitchFamily="18" charset="0"/>
                <a:ea typeface="宋体" panose="02010600030101010101" pitchFamily="2" charset="-122"/>
              </a:rPr>
              <a:t>年代）</a:t>
            </a:r>
            <a:endParaRPr lang="zh-CN" altLang="en-US" sz="2000" dirty="0">
              <a:solidFill>
                <a:srgbClr val="000000"/>
              </a:solidFill>
              <a:latin typeface="Times New Roman" panose="02020603050405020304" pitchFamily="18" charset="0"/>
              <a:ea typeface="宋体" panose="02010600030101010101" pitchFamily="2" charset="-122"/>
            </a:endParaRPr>
          </a:p>
          <a:p>
            <a:pPr marL="1043305" lvl="1" indent="-466725" eaLnBrk="1" hangingPunct="1">
              <a:lnSpc>
                <a:spcPct val="110000"/>
              </a:lnSpc>
              <a:spcBef>
                <a:spcPct val="50000"/>
              </a:spcBef>
              <a:buClrTx/>
              <a:buFontTx/>
              <a:buChar char="–"/>
            </a:pPr>
            <a:r>
              <a:rPr lang="en-US" altLang="zh-CN" dirty="0">
                <a:solidFill>
                  <a:srgbClr val="000000"/>
                </a:solidFill>
                <a:latin typeface="Times New Roman" panose="02020603050405020304" pitchFamily="18" charset="0"/>
                <a:ea typeface="宋体" panose="02010600030101010101" pitchFamily="2" charset="-122"/>
              </a:rPr>
              <a:t>1957</a:t>
            </a:r>
            <a:r>
              <a:rPr lang="zh-CN" altLang="en-US" dirty="0">
                <a:solidFill>
                  <a:srgbClr val="000000"/>
                </a:solidFill>
                <a:latin typeface="Times New Roman" panose="02020603050405020304" pitchFamily="18" charset="0"/>
                <a:ea typeface="宋体" panose="02010600030101010101" pitchFamily="2" charset="-122"/>
              </a:rPr>
              <a:t>年杜邦公司应用</a:t>
            </a:r>
            <a:r>
              <a:rPr lang="en-US" altLang="zh-CN" dirty="0">
                <a:solidFill>
                  <a:srgbClr val="000000"/>
                </a:solidFill>
                <a:latin typeface="Times New Roman" panose="02020603050405020304" pitchFamily="18" charset="0"/>
                <a:ea typeface="宋体" panose="02010600030101010101" pitchFamily="2" charset="-122"/>
              </a:rPr>
              <a:t>CPM</a:t>
            </a:r>
            <a:r>
              <a:rPr lang="zh-CN" altLang="en-US" dirty="0">
                <a:solidFill>
                  <a:srgbClr val="000000"/>
                </a:solidFill>
                <a:latin typeface="Times New Roman" panose="02020603050405020304" pitchFamily="18" charset="0"/>
                <a:ea typeface="宋体" panose="02010600030101010101" pitchFamily="2" charset="-122"/>
              </a:rPr>
              <a:t>（</a:t>
            </a:r>
            <a:r>
              <a:rPr lang="en-US" altLang="zh-CN" dirty="0">
                <a:solidFill>
                  <a:srgbClr val="000000"/>
                </a:solidFill>
                <a:latin typeface="Times New Roman" panose="02020603050405020304" pitchFamily="18" charset="0"/>
                <a:ea typeface="宋体" panose="02010600030101010101" pitchFamily="2" charset="-122"/>
              </a:rPr>
              <a:t>Critical Path Method</a:t>
            </a:r>
            <a:r>
              <a:rPr lang="zh-CN" altLang="en-US" dirty="0">
                <a:solidFill>
                  <a:srgbClr val="000000"/>
                </a:solidFill>
                <a:latin typeface="Times New Roman" panose="02020603050405020304" pitchFamily="18" charset="0"/>
                <a:ea typeface="宋体" panose="02010600030101010101" pitchFamily="2" charset="-122"/>
              </a:rPr>
              <a:t>，关键路径法），使维修停工时间由</a:t>
            </a:r>
            <a:r>
              <a:rPr lang="en-US" altLang="zh-CN" dirty="0">
                <a:solidFill>
                  <a:srgbClr val="000000"/>
                </a:solidFill>
                <a:latin typeface="Times New Roman" panose="02020603050405020304" pitchFamily="18" charset="0"/>
                <a:ea typeface="宋体" panose="02010600030101010101" pitchFamily="2" charset="-122"/>
              </a:rPr>
              <a:t>125</a:t>
            </a:r>
            <a:r>
              <a:rPr lang="zh-CN" altLang="en-US" dirty="0">
                <a:solidFill>
                  <a:srgbClr val="000000"/>
                </a:solidFill>
                <a:latin typeface="Times New Roman" panose="02020603050405020304" pitchFamily="18" charset="0"/>
                <a:ea typeface="宋体" panose="02010600030101010101" pitchFamily="2" charset="-122"/>
              </a:rPr>
              <a:t>小时锐减为</a:t>
            </a:r>
            <a:r>
              <a:rPr lang="en-US" altLang="zh-CN" dirty="0">
                <a:solidFill>
                  <a:srgbClr val="000000"/>
                </a:solidFill>
                <a:latin typeface="Times New Roman" panose="02020603050405020304" pitchFamily="18" charset="0"/>
                <a:ea typeface="宋体" panose="02010600030101010101" pitchFamily="2" charset="-122"/>
              </a:rPr>
              <a:t>78</a:t>
            </a:r>
            <a:r>
              <a:rPr lang="zh-CN" altLang="en-US" dirty="0">
                <a:solidFill>
                  <a:srgbClr val="000000"/>
                </a:solidFill>
                <a:latin typeface="Times New Roman" panose="02020603050405020304" pitchFamily="18" charset="0"/>
                <a:ea typeface="宋体" panose="02010600030101010101" pitchFamily="2" charset="-122"/>
              </a:rPr>
              <a:t>小时。</a:t>
            </a:r>
            <a:endParaRPr lang="zh-CN" altLang="en-US" dirty="0">
              <a:solidFill>
                <a:srgbClr val="000000"/>
              </a:solidFill>
              <a:latin typeface="Times New Roman" panose="02020603050405020304" pitchFamily="18" charset="0"/>
              <a:ea typeface="宋体" panose="02010600030101010101" pitchFamily="2" charset="-122"/>
            </a:endParaRPr>
          </a:p>
          <a:p>
            <a:pPr marL="1043305" lvl="1" indent="-466725" eaLnBrk="1" hangingPunct="1">
              <a:lnSpc>
                <a:spcPct val="110000"/>
              </a:lnSpc>
              <a:spcBef>
                <a:spcPct val="50000"/>
              </a:spcBef>
              <a:buClrTx/>
              <a:buFontTx/>
              <a:buChar char="–"/>
            </a:pPr>
            <a:r>
              <a:rPr lang="en-US" altLang="zh-CN" dirty="0">
                <a:solidFill>
                  <a:srgbClr val="000000"/>
                </a:solidFill>
                <a:latin typeface="Times New Roman" panose="02020603050405020304" pitchFamily="18" charset="0"/>
                <a:ea typeface="宋体" panose="02010600030101010101" pitchFamily="2" charset="-122"/>
              </a:rPr>
              <a:t>1958</a:t>
            </a:r>
            <a:r>
              <a:rPr lang="zh-CN" altLang="en-US" dirty="0">
                <a:solidFill>
                  <a:srgbClr val="000000"/>
                </a:solidFill>
                <a:latin typeface="Times New Roman" panose="02020603050405020304" pitchFamily="18" charset="0"/>
                <a:ea typeface="宋体" panose="02010600030101010101" pitchFamily="2" charset="-122"/>
              </a:rPr>
              <a:t>年美国海军在北极星导弹项目应用</a:t>
            </a:r>
            <a:r>
              <a:rPr lang="en-US" altLang="zh-CN" dirty="0">
                <a:solidFill>
                  <a:srgbClr val="000000"/>
                </a:solidFill>
                <a:latin typeface="Times New Roman" panose="02020603050405020304" pitchFamily="18" charset="0"/>
                <a:ea typeface="宋体" panose="02010600030101010101" pitchFamily="2" charset="-122"/>
              </a:rPr>
              <a:t>PERT</a:t>
            </a:r>
            <a:r>
              <a:rPr lang="zh-CN" altLang="en-US" dirty="0">
                <a:solidFill>
                  <a:srgbClr val="000000"/>
                </a:solidFill>
                <a:latin typeface="Times New Roman" panose="02020603050405020304" pitchFamily="18" charset="0"/>
                <a:ea typeface="宋体" panose="02010600030101010101" pitchFamily="2" charset="-122"/>
              </a:rPr>
              <a:t>（</a:t>
            </a:r>
            <a:r>
              <a:rPr lang="en-US" altLang="zh-CN" dirty="0">
                <a:solidFill>
                  <a:srgbClr val="000000"/>
                </a:solidFill>
                <a:latin typeface="Times New Roman" panose="02020603050405020304" pitchFamily="18" charset="0"/>
                <a:ea typeface="宋体" panose="02010600030101010101" pitchFamily="2" charset="-122"/>
              </a:rPr>
              <a:t>Program Evaluation &amp; Review Techniques,</a:t>
            </a:r>
            <a:r>
              <a:rPr lang="zh-CN" altLang="en-US" dirty="0">
                <a:solidFill>
                  <a:srgbClr val="000000"/>
                </a:solidFill>
                <a:latin typeface="Times New Roman" panose="02020603050405020304" pitchFamily="18" charset="0"/>
                <a:ea typeface="宋体" panose="02010600030101010101" pitchFamily="2" charset="-122"/>
              </a:rPr>
              <a:t>计划评审技术），缩短了</a:t>
            </a:r>
            <a:r>
              <a:rPr lang="en-US" altLang="zh-CN" dirty="0">
                <a:solidFill>
                  <a:srgbClr val="000000"/>
                </a:solidFill>
                <a:latin typeface="Times New Roman" panose="02020603050405020304" pitchFamily="18" charset="0"/>
                <a:ea typeface="宋体" panose="02010600030101010101" pitchFamily="2" charset="-122"/>
              </a:rPr>
              <a:t>2</a:t>
            </a:r>
            <a:r>
              <a:rPr lang="zh-CN" altLang="en-US" dirty="0">
                <a:solidFill>
                  <a:srgbClr val="000000"/>
                </a:solidFill>
                <a:latin typeface="Times New Roman" panose="02020603050405020304" pitchFamily="18" charset="0"/>
                <a:ea typeface="宋体" panose="02010600030101010101" pitchFamily="2" charset="-122"/>
              </a:rPr>
              <a:t>年工期（计划时间</a:t>
            </a:r>
            <a:r>
              <a:rPr lang="en-US" altLang="zh-CN" dirty="0">
                <a:solidFill>
                  <a:srgbClr val="000000"/>
                </a:solidFill>
                <a:latin typeface="Times New Roman" panose="02020603050405020304" pitchFamily="18" charset="0"/>
                <a:ea typeface="宋体" panose="02010600030101010101" pitchFamily="2" charset="-122"/>
              </a:rPr>
              <a:t>8</a:t>
            </a:r>
            <a:r>
              <a:rPr lang="zh-CN" altLang="en-US" dirty="0">
                <a:solidFill>
                  <a:srgbClr val="000000"/>
                </a:solidFill>
                <a:latin typeface="Times New Roman" panose="02020603050405020304" pitchFamily="18" charset="0"/>
                <a:ea typeface="宋体" panose="02010600030101010101" pitchFamily="2" charset="-122"/>
              </a:rPr>
              <a:t>年）。</a:t>
            </a:r>
            <a:endParaRPr lang="zh-CN" altLang="en-US" dirty="0">
              <a:solidFill>
                <a:srgbClr val="000000"/>
              </a:solidFill>
              <a:latin typeface="Times New Roman" panose="02020603050405020304" pitchFamily="18" charset="0"/>
              <a:ea typeface="宋体" panose="02010600030101010101" pitchFamily="2" charset="-122"/>
            </a:endParaRPr>
          </a:p>
          <a:p>
            <a:pPr marL="284480" lvl="0" indent="-284480" eaLnBrk="1" hangingPunct="1">
              <a:lnSpc>
                <a:spcPct val="110000"/>
              </a:lnSpc>
              <a:spcBef>
                <a:spcPct val="50000"/>
              </a:spcBef>
              <a:buClr>
                <a:srgbClr val="FF0000"/>
              </a:buClr>
              <a:buFont typeface="Wingdings" panose="05000000000000000000" pitchFamily="2" charset="2"/>
              <a:buChar char="q"/>
            </a:pPr>
            <a:r>
              <a:rPr lang="zh-CN" altLang="en-US" sz="2000" dirty="0">
                <a:solidFill>
                  <a:srgbClr val="000000"/>
                </a:solidFill>
                <a:latin typeface="宋体" panose="02010600030101010101" pitchFamily="2" charset="-122"/>
                <a:ea typeface="宋体" panose="02010600030101010101" pitchFamily="2" charset="-122"/>
              </a:rPr>
              <a:t>现代项目管理（</a:t>
            </a:r>
            <a:r>
              <a:rPr lang="en-US" altLang="zh-CN" sz="2000" dirty="0">
                <a:solidFill>
                  <a:srgbClr val="000000"/>
                </a:solidFill>
                <a:latin typeface="宋体" panose="02010600030101010101" pitchFamily="2" charset="-122"/>
                <a:ea typeface="宋体" panose="02010600030101010101" pitchFamily="2" charset="-122"/>
              </a:rPr>
              <a:t>80</a:t>
            </a:r>
            <a:r>
              <a:rPr lang="zh-CN" altLang="en-US" sz="2000" dirty="0">
                <a:solidFill>
                  <a:srgbClr val="000000"/>
                </a:solidFill>
                <a:latin typeface="宋体" panose="02010600030101010101" pitchFamily="2" charset="-122"/>
                <a:ea typeface="宋体" panose="02010600030101010101" pitchFamily="2" charset="-122"/>
              </a:rPr>
              <a:t>年代以后）</a:t>
            </a:r>
            <a:endParaRPr lang="zh-CN" altLang="en-US" sz="2000" dirty="0">
              <a:solidFill>
                <a:srgbClr val="000000"/>
              </a:solidFill>
              <a:latin typeface="宋体" panose="02010600030101010101" pitchFamily="2" charset="-122"/>
              <a:ea typeface="宋体" panose="02010600030101010101" pitchFamily="2" charset="-122"/>
            </a:endParaRPr>
          </a:p>
          <a:p>
            <a:pPr marL="1043305" lvl="1" indent="-466725" eaLnBrk="1" hangingPunct="1">
              <a:lnSpc>
                <a:spcPct val="110000"/>
              </a:lnSpc>
              <a:spcBef>
                <a:spcPct val="50000"/>
              </a:spcBef>
              <a:buClrTx/>
              <a:buFontTx/>
              <a:buChar char="–"/>
            </a:pPr>
            <a:r>
              <a:rPr lang="zh-CN" altLang="en-US" dirty="0">
                <a:solidFill>
                  <a:srgbClr val="000000"/>
                </a:solidFill>
                <a:latin typeface="Times New Roman" panose="02020603050405020304" pitchFamily="18" charset="0"/>
                <a:ea typeface="宋体" panose="02010600030101010101" pitchFamily="2" charset="-122"/>
              </a:rPr>
              <a:t>项目管理形成系统学科。由</a:t>
            </a:r>
            <a:r>
              <a:rPr lang="en-US" altLang="zh-CN" dirty="0">
                <a:solidFill>
                  <a:srgbClr val="000000"/>
                </a:solidFill>
                <a:latin typeface="Times New Roman" panose="02020603050405020304" pitchFamily="18" charset="0"/>
                <a:ea typeface="宋体" panose="02010600030101010101" pitchFamily="2" charset="-122"/>
              </a:rPr>
              <a:t>PMI</a:t>
            </a:r>
            <a:r>
              <a:rPr lang="zh-CN" altLang="en-US" dirty="0">
                <a:solidFill>
                  <a:srgbClr val="000000"/>
                </a:solidFill>
                <a:latin typeface="Times New Roman" panose="02020603050405020304" pitchFamily="18" charset="0"/>
                <a:ea typeface="宋体" panose="02010600030101010101" pitchFamily="2" charset="-122"/>
              </a:rPr>
              <a:t>与</a:t>
            </a:r>
            <a:r>
              <a:rPr lang="en-US" altLang="zh-CN" dirty="0">
                <a:solidFill>
                  <a:srgbClr val="000000"/>
                </a:solidFill>
                <a:latin typeface="Times New Roman" panose="02020603050405020304" pitchFamily="18" charset="0"/>
                <a:ea typeface="宋体" panose="02010600030101010101" pitchFamily="2" charset="-122"/>
              </a:rPr>
              <a:t>IPMA</a:t>
            </a:r>
            <a:r>
              <a:rPr lang="zh-CN" altLang="en-US" dirty="0">
                <a:solidFill>
                  <a:srgbClr val="000000"/>
                </a:solidFill>
                <a:latin typeface="Times New Roman" panose="02020603050405020304" pitchFamily="18" charset="0"/>
                <a:ea typeface="宋体" panose="02010600030101010101" pitchFamily="2" charset="-122"/>
              </a:rPr>
              <a:t>协会创立并完善项目管理标准。</a:t>
            </a:r>
            <a:endParaRPr lang="zh-CN" altLang="en-US" dirty="0">
              <a:solidFill>
                <a:srgbClr val="00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Text Box 2"/>
          <p:cNvSpPr txBox="1"/>
          <p:nvPr/>
        </p:nvSpPr>
        <p:spPr>
          <a:xfrm>
            <a:off x="561975" y="990600"/>
            <a:ext cx="8112125" cy="43878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spcBef>
                <a:spcPct val="0"/>
              </a:spcBef>
              <a:buClrTx/>
              <a:buFontTx/>
              <a:buNone/>
            </a:pPr>
            <a:r>
              <a:rPr lang="zh-CN" altLang="en-US" dirty="0">
                <a:latin typeface="宋体" panose="02010600030101010101" pitchFamily="2" charset="-122"/>
                <a:ea typeface="宋体" panose="02010600030101010101" pitchFamily="2" charset="-122"/>
              </a:rPr>
              <a:t>一、作为</a:t>
            </a:r>
            <a:r>
              <a:rPr lang="en-US" altLang="zh-CN" dirty="0">
                <a:latin typeface="宋体" panose="02010600030101010101" pitchFamily="2" charset="-122"/>
                <a:ea typeface="宋体" panose="02010600030101010101" pitchFamily="2" charset="-122"/>
              </a:rPr>
              <a:t>PDT</a:t>
            </a:r>
            <a:r>
              <a:rPr lang="zh-CN" altLang="en-US" dirty="0">
                <a:latin typeface="宋体" panose="02010600030101010101" pitchFamily="2" charset="-122"/>
                <a:ea typeface="宋体" panose="02010600030101010101" pitchFamily="2" charset="-122"/>
              </a:rPr>
              <a:t>核心小组的职能专家</a:t>
            </a:r>
            <a:endParaRPr lang="zh-CN" altLang="en-US"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负责职能领域的设计并解决问题</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代表职能部门做决策</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共同负责小组的最终结果（管理项目计划，履行</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与</a:t>
            </a:r>
            <a:r>
              <a:rPr lang="en-US" altLang="zh-CN" sz="2000" b="0" dirty="0">
                <a:latin typeface="宋体" panose="02010600030101010101" pitchFamily="2" charset="-122"/>
                <a:ea typeface="宋体" panose="02010600030101010101" pitchFamily="2" charset="-122"/>
              </a:rPr>
              <a:t>IPMT</a:t>
            </a:r>
            <a:r>
              <a:rPr lang="zh-CN" altLang="en-US" sz="2000" b="0" dirty="0">
                <a:latin typeface="宋体" panose="02010600030101010101" pitchFamily="2" charset="-122"/>
                <a:ea typeface="宋体" panose="02010600030101010101" pitchFamily="2" charset="-122"/>
              </a:rPr>
              <a:t>的合同）</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对计划、预算、关键问题等的进展情况进行汇报</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None/>
            </a:pPr>
            <a:r>
              <a:rPr lang="zh-CN" altLang="en-US" dirty="0">
                <a:latin typeface="宋体" panose="02010600030101010101" pitchFamily="2" charset="-122"/>
                <a:ea typeface="宋体" panose="02010600030101010101" pitchFamily="2" charset="-122"/>
              </a:rPr>
              <a:t>二、对职能部门的交付负责</a:t>
            </a:r>
            <a:endParaRPr lang="zh-CN" altLang="en-US"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充当与职能部门的桥梁</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向职能部门经理汇报项目情况</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应用职能部门的策略、工具和标准</a:t>
            </a:r>
            <a:endParaRPr lang="zh-CN" altLang="en-US" sz="2000" b="0" dirty="0">
              <a:latin typeface="宋体" panose="02010600030101010101" pitchFamily="2" charset="-122"/>
              <a:ea typeface="宋体" panose="02010600030101010101" pitchFamily="2" charset="-122"/>
            </a:endParaRPr>
          </a:p>
        </p:txBody>
      </p:sp>
      <p:sp>
        <p:nvSpPr>
          <p:cNvPr id="63491" name="Rectangle 3"/>
          <p:cNvSpPr>
            <a:spLocks noGrp="1"/>
          </p:cNvSpPr>
          <p:nvPr>
            <p:ph type="title" idx="4294967295"/>
          </p:nvPr>
        </p:nvSpPr>
        <p:spPr>
          <a:xfrm>
            <a:off x="107315" y="188595"/>
            <a:ext cx="5246688"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项目核心干系人的职责</a:t>
            </a:r>
            <a:endParaRPr lang="zh-CN" altLang="en-US" sz="2800" dirty="0">
              <a:latin typeface="黑体" panose="02010609060101010101"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 Box 2"/>
          <p:cNvSpPr txBox="1"/>
          <p:nvPr/>
        </p:nvSpPr>
        <p:spPr>
          <a:xfrm>
            <a:off x="561975" y="990600"/>
            <a:ext cx="8112125" cy="246856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spcBef>
                <a:spcPct val="0"/>
              </a:spcBef>
              <a:buClrTx/>
              <a:buFontTx/>
              <a:buNone/>
            </a:pPr>
            <a:r>
              <a:rPr lang="zh-CN" altLang="en-US" dirty="0">
                <a:latin typeface="宋体" panose="02010600030101010101" pitchFamily="2" charset="-122"/>
                <a:ea typeface="宋体" panose="02010600030101010101" pitchFamily="2" charset="-122"/>
              </a:rPr>
              <a:t>三、协同外围小组的活动</a:t>
            </a:r>
            <a:endParaRPr lang="zh-CN" altLang="en-US"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管理职能部门外围组的项目计划和预算</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负责</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与职能部门间的信息交换</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在职能部门内对设计</a:t>
            </a:r>
            <a:r>
              <a:rPr lang="en-US" altLang="zh-CN" sz="2000" b="0" dirty="0">
                <a:latin typeface="宋体" panose="02010600030101010101" pitchFamily="2" charset="-122"/>
                <a:ea typeface="宋体" panose="02010600030101010101" pitchFamily="2" charset="-122"/>
              </a:rPr>
              <a:t>/</a:t>
            </a:r>
            <a:r>
              <a:rPr lang="zh-CN" altLang="en-US" sz="2000" b="0" dirty="0">
                <a:latin typeface="宋体" panose="02010600030101010101" pitchFamily="2" charset="-122"/>
                <a:ea typeface="宋体" panose="02010600030101010101" pitchFamily="2" charset="-122"/>
              </a:rPr>
              <a:t>项目进行评审</a:t>
            </a:r>
            <a:endParaRPr lang="zh-CN" altLang="en-US" sz="2000" b="0" dirty="0">
              <a:latin typeface="宋体" panose="02010600030101010101" pitchFamily="2" charset="-122"/>
              <a:ea typeface="宋体" panose="02010600030101010101" pitchFamily="2" charset="-122"/>
            </a:endParaRPr>
          </a:p>
          <a:p>
            <a:pPr marL="457200" lvl="0" indent="-457200" eaLnBrk="1" hangingPunct="1">
              <a:spcBef>
                <a:spcPct val="0"/>
              </a:spcBef>
              <a:buClrTx/>
              <a:buFontTx/>
              <a:buAutoNum type="arabicPeriod"/>
            </a:pPr>
            <a:r>
              <a:rPr lang="zh-CN" altLang="en-US" sz="2000" b="0" dirty="0">
                <a:latin typeface="宋体" panose="02010600030101010101" pitchFamily="2" charset="-122"/>
                <a:ea typeface="宋体" panose="02010600030101010101" pitchFamily="2" charset="-122"/>
              </a:rPr>
              <a:t>向职能经理提供外围组成员的项目绩效输入</a:t>
            </a:r>
            <a:endParaRPr lang="zh-CN" altLang="en-US" sz="2000" b="0" dirty="0">
              <a:latin typeface="宋体" panose="02010600030101010101" pitchFamily="2" charset="-122"/>
              <a:ea typeface="宋体" panose="02010600030101010101" pitchFamily="2" charset="-122"/>
            </a:endParaRPr>
          </a:p>
        </p:txBody>
      </p:sp>
      <p:sp>
        <p:nvSpPr>
          <p:cNvPr id="65539" name="Rectangle 3"/>
          <p:cNvSpPr>
            <a:spLocks noGrp="1"/>
          </p:cNvSpPr>
          <p:nvPr>
            <p:ph type="title" idx="4294967295"/>
          </p:nvPr>
        </p:nvSpPr>
        <p:spPr>
          <a:xfrm>
            <a:off x="107315" y="188595"/>
            <a:ext cx="6804025"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项目核心干系人的职责（续）</a:t>
            </a:r>
            <a:endParaRPr lang="zh-CN" altLang="en-US" sz="2800" dirty="0">
              <a:latin typeface="黑体" panose="02010609060101010101" pitchFamily="49" charset="-122"/>
            </a:endParaRPr>
          </a:p>
        </p:txBody>
      </p:sp>
      <p:sp>
        <p:nvSpPr>
          <p:cNvPr id="1546244" name="Text Box 4"/>
          <p:cNvSpPr txBox="1"/>
          <p:nvPr/>
        </p:nvSpPr>
        <p:spPr>
          <a:xfrm>
            <a:off x="971550" y="4005263"/>
            <a:ext cx="7129463" cy="1066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1069975" lvl="0" indent="-1069975" algn="just" eaLnBrk="1" hangingPunct="1">
              <a:lnSpc>
                <a:spcPct val="100000"/>
              </a:lnSpc>
              <a:spcBef>
                <a:spcPct val="50000"/>
              </a:spcBef>
              <a:buClrTx/>
              <a:buFontTx/>
              <a:buNone/>
            </a:pPr>
            <a:r>
              <a:rPr lang="zh-CN" altLang="en-US" sz="3200" b="0" dirty="0">
                <a:ea typeface="宋体" panose="02010600030101010101" pitchFamily="2" charset="-122"/>
              </a:rPr>
              <a:t>问：如果不能提供合格的</a:t>
            </a:r>
            <a:r>
              <a:rPr lang="en-US" altLang="zh-CN" sz="3200" b="0" dirty="0">
                <a:ea typeface="宋体" panose="02010600030101010101" pitchFamily="2" charset="-122"/>
              </a:rPr>
              <a:t>PDT</a:t>
            </a:r>
            <a:r>
              <a:rPr lang="zh-CN" altLang="en-US" sz="3200" b="0" dirty="0">
                <a:ea typeface="宋体" panose="02010600030101010101" pitchFamily="2" charset="-122"/>
              </a:rPr>
              <a:t>成员，怎么办？</a:t>
            </a:r>
            <a:endParaRPr lang="zh-CN" altLang="en-US" sz="3200" b="0" dirty="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6244"/>
                                        </p:tgtEl>
                                        <p:attrNameLst>
                                          <p:attrName>style.visibility</p:attrName>
                                        </p:attrNameLst>
                                      </p:cBhvr>
                                      <p:to>
                                        <p:strVal val="visible"/>
                                      </p:to>
                                    </p:set>
                                    <p:anim calcmode="lin" valueType="num">
                                      <p:cBhvr additive="base">
                                        <p:cTn id="7" dur="500" fill="hold"/>
                                        <p:tgtEl>
                                          <p:spTgt spid="1546244"/>
                                        </p:tgtEl>
                                        <p:attrNameLst>
                                          <p:attrName>ppt_x</p:attrName>
                                        </p:attrNameLst>
                                      </p:cBhvr>
                                      <p:tavLst>
                                        <p:tav tm="0">
                                          <p:val>
                                            <p:strVal val="#ppt_x"/>
                                          </p:val>
                                        </p:tav>
                                        <p:tav tm="100000">
                                          <p:val>
                                            <p:strVal val="#ppt_x"/>
                                          </p:val>
                                        </p:tav>
                                      </p:tavLst>
                                    </p:anim>
                                    <p:anim calcmode="lin" valueType="num">
                                      <p:cBhvr additive="base">
                                        <p:cTn id="8" dur="500" fill="hold"/>
                                        <p:tgtEl>
                                          <p:spTgt spid="1546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 Box 2"/>
          <p:cNvSpPr txBox="1"/>
          <p:nvPr/>
        </p:nvSpPr>
        <p:spPr>
          <a:xfrm>
            <a:off x="466725" y="1219200"/>
            <a:ext cx="8097838" cy="2433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13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执行项目计划，完成产品定义、设计、测试等工作（</a:t>
            </a:r>
            <a:r>
              <a:rPr lang="zh-CN" altLang="en-US" sz="1800" b="0" dirty="0">
                <a:latin typeface="宋体" panose="02010600030101010101" pitchFamily="2" charset="-122"/>
                <a:ea typeface="宋体" panose="02010600030101010101" pitchFamily="2" charset="-122"/>
              </a:rPr>
              <a:t>关注于特定的专业任务，</a:t>
            </a:r>
            <a:r>
              <a:rPr lang="zh-CN" altLang="en-US" sz="1800" b="0" dirty="0">
                <a:ea typeface="宋体" panose="02010600030101010101" pitchFamily="2" charset="-122"/>
              </a:rPr>
              <a:t>“</a:t>
            </a:r>
            <a:r>
              <a:rPr lang="en-US" altLang="zh-CN" sz="1800" b="0" dirty="0">
                <a:latin typeface="宋体" panose="02010600030101010101" pitchFamily="2" charset="-122"/>
                <a:ea typeface="宋体" panose="02010600030101010101" pitchFamily="2" charset="-122"/>
              </a:rPr>
              <a:t>Just do it</a:t>
            </a:r>
            <a:r>
              <a:rPr lang="en-US" altLang="zh-CN" sz="1800" b="0" dirty="0">
                <a:ea typeface="宋体" panose="02010600030101010101" pitchFamily="2" charset="-122"/>
              </a:rPr>
              <a:t>”</a:t>
            </a:r>
            <a:r>
              <a:rPr lang="zh-CN" altLang="en-US" sz="1800" b="0" dirty="0">
                <a:latin typeface="宋体" panose="02010600030101010101" pitchFamily="2" charset="-122"/>
                <a:ea typeface="宋体" panose="02010600030101010101" pitchFamily="2" charset="-122"/>
              </a:rPr>
              <a:t>）</a:t>
            </a:r>
            <a:endParaRPr lang="zh-CN" altLang="en-US" sz="1800" b="0" dirty="0">
              <a:latin typeface="宋体" panose="02010600030101010101" pitchFamily="2" charset="-122"/>
              <a:ea typeface="宋体" panose="02010600030101010101" pitchFamily="2" charset="-122"/>
            </a:endParaRPr>
          </a:p>
          <a:p>
            <a:pPr marL="457200" lvl="0" indent="-457200" eaLnBrk="1" hangingPunct="1">
              <a:lnSpc>
                <a:spcPct val="13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向</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成员和资源部门经理报告项目时间表、预算、风险和开发工具需求</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3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向</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成员报告项目交付件状态和出现问题</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3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应</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的要求参加</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会议（如需要）</a:t>
            </a:r>
            <a:endParaRPr lang="zh-CN" altLang="en-US" sz="1800" b="0" dirty="0">
              <a:latin typeface="宋体" panose="02010600030101010101" pitchFamily="2" charset="-122"/>
              <a:ea typeface="宋体" panose="02010600030101010101" pitchFamily="2" charset="-122"/>
            </a:endParaRPr>
          </a:p>
        </p:txBody>
      </p:sp>
      <p:sp>
        <p:nvSpPr>
          <p:cNvPr id="67587" name="Rectangle 3"/>
          <p:cNvSpPr/>
          <p:nvPr/>
        </p:nvSpPr>
        <p:spPr>
          <a:xfrm>
            <a:off x="468313" y="4149725"/>
            <a:ext cx="8029575"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20000"/>
              </a:lnSpc>
              <a:spcBef>
                <a:spcPct val="50000"/>
              </a:spcBef>
              <a:buClrTx/>
              <a:buFontTx/>
              <a:buChar char="•"/>
            </a:pPr>
            <a:r>
              <a:rPr lang="zh-CN" altLang="en-US" sz="2000" b="0" dirty="0">
                <a:latin typeface="宋体" panose="02010600030101010101" pitchFamily="2" charset="-122"/>
                <a:ea typeface="宋体" panose="02010600030101010101" pitchFamily="2" charset="-122"/>
              </a:rPr>
              <a:t>在特殊情况下，</a:t>
            </a:r>
            <a:r>
              <a:rPr lang="en-US" altLang="zh-CN" sz="2000" b="0" dirty="0">
                <a:latin typeface="宋体" panose="02010600030101010101" pitchFamily="2" charset="-122"/>
                <a:ea typeface="宋体" panose="02010600030101010101" pitchFamily="2" charset="-122"/>
              </a:rPr>
              <a:t>PDT</a:t>
            </a:r>
            <a:r>
              <a:rPr lang="zh-CN" altLang="en-US" sz="2000" b="0" dirty="0">
                <a:latin typeface="宋体" panose="02010600030101010101" pitchFamily="2" charset="-122"/>
                <a:ea typeface="宋体" panose="02010600030101010101" pitchFamily="2" charset="-122"/>
              </a:rPr>
              <a:t>小组可能没有外围小组</a:t>
            </a:r>
            <a:endParaRPr lang="zh-CN" altLang="en-US" sz="2000" b="0" dirty="0">
              <a:latin typeface="宋体" panose="02010600030101010101" pitchFamily="2" charset="-122"/>
              <a:ea typeface="宋体" panose="02010600030101010101" pitchFamily="2" charset="-122"/>
            </a:endParaRPr>
          </a:p>
        </p:txBody>
      </p:sp>
      <p:sp>
        <p:nvSpPr>
          <p:cNvPr id="67588" name="Rectangle 4"/>
          <p:cNvSpPr>
            <a:spLocks noGrp="1"/>
          </p:cNvSpPr>
          <p:nvPr>
            <p:ph type="title" idx="4294967295"/>
          </p:nvPr>
        </p:nvSpPr>
        <p:spPr>
          <a:xfrm>
            <a:off x="107315" y="188595"/>
            <a:ext cx="7380288" cy="490538"/>
          </a:xfrm>
        </p:spPr>
        <p:txBody>
          <a:bodyPr vert="horz" wrap="square" lIns="91440" tIns="45720" rIns="91440" bIns="45720" anchor="ctr" anchorCtr="0"/>
          <a:p>
            <a:pPr eaLnBrk="1" hangingPunct="1"/>
            <a:r>
              <a:rPr lang="zh-CN" altLang="en-US" sz="2800" dirty="0">
                <a:latin typeface="黑体" panose="02010609060101010101" pitchFamily="49" charset="-122"/>
              </a:rPr>
              <a:t>项目外围干系人的职责（续）</a:t>
            </a:r>
            <a:endParaRPr lang="zh-CN" altLang="en-US" sz="2800" dirty="0">
              <a:latin typeface="黑体" panose="02010609060101010101" pitchFamily="49"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ext Box 2"/>
          <p:cNvSpPr txBox="1"/>
          <p:nvPr/>
        </p:nvSpPr>
        <p:spPr>
          <a:xfrm>
            <a:off x="566738" y="1084263"/>
            <a:ext cx="7866062" cy="45307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140000"/>
              </a:lnSpc>
              <a:spcBef>
                <a:spcPct val="0"/>
              </a:spcBef>
              <a:buClrTx/>
              <a:buFontTx/>
              <a:buNone/>
            </a:pPr>
            <a:r>
              <a:rPr lang="zh-CN" altLang="en-US" dirty="0">
                <a:latin typeface="宋体" panose="02010600030101010101" pitchFamily="2" charset="-122"/>
                <a:ea typeface="宋体" panose="02010600030101010101" pitchFamily="2" charset="-122"/>
              </a:rPr>
              <a:t>支持</a:t>
            </a:r>
            <a:r>
              <a:rPr lang="en-US" altLang="zh-CN" dirty="0">
                <a:latin typeface="宋体" panose="02010600030101010101" pitchFamily="2" charset="-122"/>
                <a:ea typeface="宋体" panose="02010600030101010101" pitchFamily="2" charset="-122"/>
              </a:rPr>
              <a:t>PDT</a:t>
            </a:r>
            <a:r>
              <a:rPr lang="zh-CN" altLang="en-US" dirty="0">
                <a:latin typeface="宋体" panose="02010600030101010101" pitchFamily="2" charset="-122"/>
                <a:ea typeface="宋体" panose="02010600030101010101" pitchFamily="2" charset="-122"/>
              </a:rPr>
              <a:t>工作</a:t>
            </a:r>
            <a:endParaRPr lang="zh-CN" altLang="en-US"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在预算、质量和时间范围之内，实现对项目的承诺</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避免直接控制项目，但</a:t>
            </a:r>
            <a:r>
              <a:rPr lang="zh-CN" altLang="en-US" sz="2000" b="0" u="sng" dirty="0">
                <a:latin typeface="宋体" panose="02010600030101010101" pitchFamily="2" charset="-122"/>
                <a:ea typeface="宋体" panose="02010600030101010101" pitchFamily="2" charset="-122"/>
              </a:rPr>
              <a:t>提供技术方面的指导和建议</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协调跨项目的技术合作</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None/>
            </a:pPr>
            <a:r>
              <a:rPr lang="zh-CN" altLang="en-US" dirty="0">
                <a:latin typeface="宋体" panose="02010600030101010101" pitchFamily="2" charset="-122"/>
                <a:ea typeface="宋体" panose="02010600030101010101" pitchFamily="2" charset="-122"/>
              </a:rPr>
              <a:t>建立优秀的功能（能力）</a:t>
            </a:r>
            <a:endParaRPr lang="zh-CN" altLang="en-US"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招聘和培养员工，及</a:t>
            </a:r>
            <a:r>
              <a:rPr lang="zh-CN" altLang="en-US" sz="2000" b="0" u="sng" dirty="0">
                <a:latin typeface="宋体" panose="02010600030101010101" pitchFamily="2" charset="-122"/>
                <a:ea typeface="宋体" panose="02010600030101010101" pitchFamily="2" charset="-122"/>
              </a:rPr>
              <a:t>对员工进行绩效考评</a:t>
            </a:r>
            <a:endParaRPr lang="zh-CN" altLang="en-US" sz="2000" b="0" u="sng"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定义职能部门的策略、指导原则、工具和标准</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持续改进职能</a:t>
            </a:r>
            <a:r>
              <a:rPr lang="zh-CN" altLang="en-US" sz="2000" b="0" u="sng" dirty="0">
                <a:latin typeface="宋体" panose="02010600030101010101" pitchFamily="2" charset="-122"/>
                <a:ea typeface="宋体" panose="02010600030101010101" pitchFamily="2" charset="-122"/>
              </a:rPr>
              <a:t>部门基础设施</a:t>
            </a:r>
            <a:r>
              <a:rPr lang="zh-CN" altLang="en-US" sz="2000" b="0" dirty="0">
                <a:latin typeface="宋体" panose="02010600030101010101" pitchFamily="2" charset="-122"/>
                <a:ea typeface="宋体" panose="02010600030101010101" pitchFamily="2" charset="-122"/>
              </a:rPr>
              <a:t>，支持产品开发管理流程的不断优化</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领导职能部门的项目</a:t>
            </a:r>
            <a:endParaRPr lang="zh-CN" altLang="en-US" sz="2000" b="0" dirty="0">
              <a:latin typeface="宋体" panose="02010600030101010101" pitchFamily="2" charset="-122"/>
              <a:ea typeface="宋体" panose="02010600030101010101" pitchFamily="2" charset="-122"/>
            </a:endParaRPr>
          </a:p>
          <a:p>
            <a:pPr marL="457200" lvl="0" indent="-457200" eaLnBrk="1" hangingPunct="1">
              <a:lnSpc>
                <a:spcPct val="140000"/>
              </a:lnSpc>
              <a:spcBef>
                <a:spcPct val="0"/>
              </a:spcBef>
              <a:buClrTx/>
              <a:buFontTx/>
              <a:buAutoNum type="arabicPeriod"/>
            </a:pPr>
            <a:r>
              <a:rPr lang="zh-CN" altLang="en-US" sz="2000" b="0" dirty="0">
                <a:latin typeface="宋体" panose="02010600030101010101" pitchFamily="2" charset="-122"/>
                <a:ea typeface="宋体" panose="02010600030101010101" pitchFamily="2" charset="-122"/>
              </a:rPr>
              <a:t>执行职能部门预算</a:t>
            </a:r>
            <a:endParaRPr lang="zh-CN" altLang="en-US" dirty="0">
              <a:latin typeface="宋体" panose="02010600030101010101" pitchFamily="2" charset="-122"/>
              <a:ea typeface="宋体" panose="02010600030101010101" pitchFamily="2" charset="-122"/>
            </a:endParaRPr>
          </a:p>
        </p:txBody>
      </p:sp>
      <p:sp>
        <p:nvSpPr>
          <p:cNvPr id="69635" name="AutoShape 3"/>
          <p:cNvSpPr/>
          <p:nvPr/>
        </p:nvSpPr>
        <p:spPr>
          <a:xfrm>
            <a:off x="6705600" y="685800"/>
            <a:ext cx="2438400" cy="1676400"/>
          </a:xfrm>
          <a:prstGeom prst="irregularSeal1">
            <a:avLst/>
          </a:prstGeom>
          <a:solidFill>
            <a:schemeClr val="accent1"/>
          </a:solidFill>
          <a:ln w="9525" cap="flat" cmpd="sng">
            <a:solidFill>
              <a:schemeClr val="accent2"/>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69636" name="Rectangle 4"/>
          <p:cNvSpPr>
            <a:spLocks noGrp="1"/>
          </p:cNvSpPr>
          <p:nvPr>
            <p:ph type="title" idx="4294967295"/>
          </p:nvPr>
        </p:nvSpPr>
        <p:spPr>
          <a:xfrm>
            <a:off x="107315" y="194945"/>
            <a:ext cx="7235825" cy="490538"/>
          </a:xfrm>
        </p:spPr>
        <p:txBody>
          <a:bodyPr vert="horz" wrap="square" lIns="91440" tIns="45720" rIns="91440" bIns="45720" anchor="ctr" anchorCtr="0"/>
          <a:p>
            <a:pPr eaLnBrk="1" hangingPunct="1"/>
            <a:r>
              <a:rPr lang="zh-CN" altLang="en-US" dirty="0">
                <a:latin typeface="黑体" panose="02010609060101010101" pitchFamily="49" charset="-122"/>
              </a:rPr>
              <a:t>职能部门</a:t>
            </a:r>
            <a:r>
              <a:rPr lang="en-US" altLang="zh-CN" dirty="0">
                <a:latin typeface="黑体" panose="02010609060101010101" pitchFamily="49" charset="-122"/>
              </a:rPr>
              <a:t>(</a:t>
            </a:r>
            <a:r>
              <a:rPr lang="zh-CN" altLang="en-US" dirty="0">
                <a:latin typeface="黑体" panose="02010609060101010101" pitchFamily="49" charset="-122"/>
              </a:rPr>
              <a:t>资源部门</a:t>
            </a:r>
            <a:r>
              <a:rPr lang="en-US" altLang="zh-CN" dirty="0">
                <a:latin typeface="黑体" panose="02010609060101010101" pitchFamily="49" charset="-122"/>
              </a:rPr>
              <a:t>)</a:t>
            </a:r>
            <a:r>
              <a:rPr lang="zh-CN" altLang="en-US" dirty="0">
                <a:latin typeface="黑体" panose="02010609060101010101" pitchFamily="49" charset="-122"/>
              </a:rPr>
              <a:t>经理的职责</a:t>
            </a:r>
            <a:endParaRPr lang="zh-CN" altLang="en-US" dirty="0">
              <a:latin typeface="黑体" panose="02010609060101010101" pitchFamily="49" charset="-122"/>
            </a:endParaRPr>
          </a:p>
        </p:txBody>
      </p:sp>
      <p:sp>
        <p:nvSpPr>
          <p:cNvPr id="69637" name="Rectangle 5"/>
          <p:cNvSpPr/>
          <p:nvPr/>
        </p:nvSpPr>
        <p:spPr>
          <a:xfrm>
            <a:off x="7162800" y="1143000"/>
            <a:ext cx="1600200" cy="5810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FF0000"/>
                </a:solidFill>
                <a:latin typeface="宋体" panose="02010600030101010101" pitchFamily="2" charset="-122"/>
                <a:ea typeface="宋体" panose="02010600030101010101" pitchFamily="2" charset="-122"/>
              </a:rPr>
              <a:t>管理</a:t>
            </a:r>
            <a:r>
              <a:rPr lang="zh-CN" altLang="en-US" sz="1600" dirty="0">
                <a:solidFill>
                  <a:schemeClr val="tx1">
                    <a:lumMod val="85000"/>
                    <a:lumOff val="15000"/>
                  </a:schemeClr>
                </a:solidFill>
                <a:latin typeface="华文细黑" panose="02010600040101010101" pitchFamily="2" charset="-122"/>
                <a:ea typeface="宋体" panose="02010600030101010101" pitchFamily="2" charset="-122"/>
              </a:rPr>
              <a:t>“</a:t>
            </a:r>
            <a:r>
              <a:rPr lang="zh-CN" altLang="en-US" sz="1600" dirty="0">
                <a:solidFill>
                  <a:schemeClr val="tx1">
                    <a:lumMod val="85000"/>
                    <a:lumOff val="15000"/>
                  </a:schemeClr>
                </a:solidFill>
                <a:latin typeface="宋体" panose="02010600030101010101" pitchFamily="2" charset="-122"/>
                <a:ea typeface="宋体" panose="02010600030101010101" pitchFamily="2" charset="-122"/>
              </a:rPr>
              <a:t>人</a:t>
            </a:r>
            <a:r>
              <a:rPr lang="zh-CN" altLang="en-US" sz="1600" dirty="0">
                <a:solidFill>
                  <a:schemeClr val="tx1">
                    <a:lumMod val="85000"/>
                    <a:lumOff val="15000"/>
                  </a:schemeClr>
                </a:solidFill>
                <a:latin typeface="华文细黑" panose="02010600040101010101" pitchFamily="2" charset="-122"/>
                <a:ea typeface="宋体" panose="02010600030101010101" pitchFamily="2" charset="-122"/>
              </a:rPr>
              <a:t>”</a:t>
            </a:r>
            <a:r>
              <a:rPr lang="zh-CN" altLang="en-US" sz="1600" dirty="0">
                <a:solidFill>
                  <a:schemeClr val="tx1">
                    <a:lumMod val="85000"/>
                    <a:lumOff val="15000"/>
                  </a:schemeClr>
                </a:solidFill>
                <a:latin typeface="宋体" panose="02010600030101010101" pitchFamily="2" charset="-122"/>
                <a:ea typeface="宋体" panose="02010600030101010101" pitchFamily="2" charset="-122"/>
              </a:rPr>
              <a:t>，而不是</a:t>
            </a:r>
            <a:r>
              <a:rPr lang="zh-CN" altLang="en-US" sz="1600" dirty="0">
                <a:solidFill>
                  <a:srgbClr val="FF0000"/>
                </a:solidFill>
                <a:latin typeface="华文细黑" panose="02010600040101010101" pitchFamily="2" charset="-122"/>
                <a:ea typeface="宋体" panose="02010600030101010101" pitchFamily="2" charset="-122"/>
              </a:rPr>
              <a:t>“</a:t>
            </a:r>
            <a:r>
              <a:rPr lang="zh-CN" altLang="en-US" sz="1600" dirty="0">
                <a:solidFill>
                  <a:srgbClr val="FF0000"/>
                </a:solidFill>
                <a:latin typeface="宋体" panose="02010600030101010101" pitchFamily="2" charset="-122"/>
                <a:ea typeface="宋体" panose="02010600030101010101" pitchFamily="2" charset="-122"/>
              </a:rPr>
              <a:t>项目</a:t>
            </a:r>
            <a:r>
              <a:rPr lang="zh-CN" altLang="en-US" sz="1600" dirty="0">
                <a:solidFill>
                  <a:srgbClr val="FF0000"/>
                </a:solidFill>
                <a:latin typeface="华文细黑" panose="02010600040101010101" pitchFamily="2" charset="-122"/>
                <a:ea typeface="宋体" panose="02010600030101010101" pitchFamily="2" charset="-122"/>
              </a:rPr>
              <a:t>”</a:t>
            </a:r>
            <a:endParaRPr lang="zh-CN" altLang="en-US" sz="1600" dirty="0">
              <a:solidFill>
                <a:srgbClr val="FF0000"/>
              </a:solidFill>
              <a:latin typeface="宋体" panose="02010600030101010101" pitchFamily="2" charset="-122"/>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p:cNvSpPr>
          <p:nvPr>
            <p:ph type="title"/>
          </p:nvPr>
        </p:nvSpPr>
        <p:spPr>
          <a:xfrm>
            <a:off x="107315" y="188595"/>
            <a:ext cx="5246688" cy="490538"/>
          </a:xfrm>
        </p:spPr>
        <p:txBody>
          <a:bodyPr vert="horz" wrap="square" lIns="91440" tIns="45720" rIns="91440" bIns="45720" anchor="ctr" anchorCtr="0"/>
          <a:p>
            <a:pPr eaLnBrk="1" hangingPunct="1"/>
            <a:r>
              <a:rPr lang="zh-CN" altLang="en-US" sz="2800" dirty="0">
                <a:latin typeface="黑体" panose="02010609060101010101" pitchFamily="49" charset="-122"/>
              </a:rPr>
              <a:t>演练</a:t>
            </a:r>
            <a:endParaRPr lang="zh-CN" altLang="en-US" sz="2800" dirty="0">
              <a:latin typeface="黑体" panose="02010609060101010101" pitchFamily="49" charset="-122"/>
            </a:endParaRPr>
          </a:p>
        </p:txBody>
      </p:sp>
      <p:sp>
        <p:nvSpPr>
          <p:cNvPr id="71683" name="Rectangle 3"/>
          <p:cNvSpPr>
            <a:spLocks noGrp="1"/>
          </p:cNvSpPr>
          <p:nvPr>
            <p:ph idx="1"/>
          </p:nvPr>
        </p:nvSpPr>
        <p:spPr>
          <a:xfrm>
            <a:off x="0" y="993775"/>
            <a:ext cx="9144000" cy="5864225"/>
          </a:xfrm>
        </p:spPr>
        <p:txBody>
          <a:bodyPr vert="horz" wrap="square" lIns="91440" tIns="45720" rIns="91440" bIns="45720" anchor="t" anchorCtr="0"/>
          <a:p>
            <a:pPr eaLnBrk="1" hangingPunct="1"/>
            <a:r>
              <a:rPr lang="zh-CN" altLang="en-US" dirty="0">
                <a:ea typeface="宋体" panose="02010600030101010101" pitchFamily="2" charset="-122"/>
              </a:rPr>
              <a:t>每一组根据本组研发项目的特点，选择相应的组织形式，确定项目经理，组建自己的项目组；</a:t>
            </a:r>
            <a:endParaRPr lang="zh-CN" altLang="en-US" dirty="0">
              <a:ea typeface="宋体" panose="02010600030101010101" pitchFamily="2" charset="-122"/>
            </a:endParaRPr>
          </a:p>
          <a:p>
            <a:pPr eaLnBrk="1" hangingPunct="1"/>
            <a:r>
              <a:rPr lang="zh-CN" altLang="en-US" dirty="0">
                <a:ea typeface="宋体" panose="02010600030101010101" pitchFamily="2" charset="-122"/>
              </a:rPr>
              <a:t>作出说明：本项目组织结构的选择依据，准备如何克服该组织形式的缺点？</a:t>
            </a:r>
            <a:endParaRPr lang="zh-CN" altLang="en-US" dirty="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73731" name="Rectangle 3"/>
          <p:cNvSpPr>
            <a:spLocks noGrp="1"/>
          </p:cNvSpPr>
          <p:nvPr>
            <p:ph idx="1"/>
          </p:nvPr>
        </p:nvSpPr>
        <p:spPr>
          <a:xfrm>
            <a:off x="682943" y="908685"/>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2000" dirty="0"/>
              <a:t>项目管理的基本概念</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项目组织结构</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项目目标管理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项目需求管理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产品开发流程回顾 </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项目计划制定</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项目计划控制</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质量与成本管理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风险管理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项目沟通管理</a:t>
            </a:r>
            <a:endParaRPr lang="zh-CN" altLang="en-US" sz="2000" dirty="0"/>
          </a:p>
        </p:txBody>
      </p:sp>
      <p:pic>
        <p:nvPicPr>
          <p:cNvPr id="73732"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395288" y="2132648"/>
            <a:ext cx="344487" cy="327025"/>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p:cNvSpPr>
          <p:nvPr>
            <p:ph type="title"/>
          </p:nvPr>
        </p:nvSpPr>
        <p:spPr>
          <a:xfrm>
            <a:off x="107315" y="188595"/>
            <a:ext cx="5795963" cy="476250"/>
          </a:xfrm>
        </p:spPr>
        <p:txBody>
          <a:bodyPr vert="horz" wrap="square" lIns="91440" tIns="45720" rIns="91440" bIns="45720" anchor="ctr" anchorCtr="0"/>
          <a:p>
            <a:pPr eaLnBrk="1" hangingPunct="1"/>
            <a:r>
              <a:rPr lang="zh-CN" altLang="en-US" sz="2800" dirty="0"/>
              <a:t>项目</a:t>
            </a:r>
            <a:r>
              <a:rPr lang="zh-CN" altLang="en-US" sz="2800" dirty="0"/>
              <a:t>目标的制定（</a:t>
            </a:r>
            <a:r>
              <a:rPr lang="en-US" altLang="zh-CN" sz="2800" dirty="0"/>
              <a:t>SMART</a:t>
            </a:r>
            <a:r>
              <a:rPr lang="zh-CN" altLang="en-US" sz="2800" dirty="0"/>
              <a:t>原则）	 </a:t>
            </a:r>
            <a:endParaRPr lang="zh-CN" altLang="en-US" sz="2800" dirty="0"/>
          </a:p>
        </p:txBody>
      </p:sp>
      <p:sp>
        <p:nvSpPr>
          <p:cNvPr id="75779" name="Rectangle 3"/>
          <p:cNvSpPr>
            <a:spLocks noGrp="1"/>
          </p:cNvSpPr>
          <p:nvPr>
            <p:ph idx="1"/>
          </p:nvPr>
        </p:nvSpPr>
        <p:spPr>
          <a:xfrm>
            <a:off x="0" y="863600"/>
            <a:ext cx="9144000" cy="6165850"/>
          </a:xfrm>
        </p:spPr>
        <p:txBody>
          <a:bodyPr vert="horz" wrap="square" lIns="91440" tIns="45720" rIns="91440" bIns="45720" anchor="t" anchorCtr="0"/>
          <a:p>
            <a:pPr eaLnBrk="1" hangingPunct="1"/>
            <a:r>
              <a:rPr lang="zh-CN" altLang="en-US" b="0" dirty="0">
                <a:latin typeface="宋体" panose="02010600030101010101" pitchFamily="2" charset="-122"/>
                <a:ea typeface="宋体" panose="02010600030101010101" pitchFamily="2" charset="-122"/>
              </a:rPr>
              <a:t>明确性（</a:t>
            </a:r>
            <a:r>
              <a:rPr lang="en-US" altLang="zh-CN" b="0" u="sng" dirty="0">
                <a:solidFill>
                  <a:srgbClr val="FF0000"/>
                </a:solidFill>
                <a:latin typeface="宋体" panose="02010600030101010101" pitchFamily="2" charset="-122"/>
                <a:ea typeface="宋体" panose="02010600030101010101" pitchFamily="2" charset="-122"/>
              </a:rPr>
              <a:t>S</a:t>
            </a:r>
            <a:r>
              <a:rPr lang="en-US" altLang="zh-CN" b="0" dirty="0">
                <a:latin typeface="宋体" panose="02010600030101010101" pitchFamily="2" charset="-122"/>
                <a:ea typeface="宋体" panose="02010600030101010101" pitchFamily="2" charset="-122"/>
              </a:rPr>
              <a:t>pecific</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最终目标是否明确了应该做到哪一步以及何时完成？</a:t>
            </a:r>
            <a:endParaRPr lang="zh-CN" altLang="en-US" dirty="0">
              <a:latin typeface="宋体" panose="02010600030101010101" pitchFamily="2" charset="-122"/>
              <a:ea typeface="宋体" panose="02010600030101010101" pitchFamily="2" charset="-122"/>
            </a:endParaRPr>
          </a:p>
          <a:p>
            <a:pPr eaLnBrk="1" hangingPunct="1"/>
            <a:r>
              <a:rPr lang="zh-CN" altLang="en-US" b="0" dirty="0">
                <a:latin typeface="宋体" panose="02010600030101010101" pitchFamily="2" charset="-122"/>
                <a:ea typeface="宋体" panose="02010600030101010101" pitchFamily="2" charset="-122"/>
              </a:rPr>
              <a:t>可度量性（</a:t>
            </a:r>
            <a:r>
              <a:rPr lang="en-US" altLang="zh-CN" b="0" u="sng" dirty="0">
                <a:solidFill>
                  <a:srgbClr val="FF0000"/>
                </a:solidFill>
                <a:latin typeface="宋体" panose="02010600030101010101" pitchFamily="2" charset="-122"/>
                <a:ea typeface="宋体" panose="02010600030101010101" pitchFamily="2" charset="-122"/>
              </a:rPr>
              <a:t>M</a:t>
            </a:r>
            <a:r>
              <a:rPr lang="en-US" altLang="zh-CN" b="0" dirty="0">
                <a:latin typeface="宋体" panose="02010600030101010101" pitchFamily="2" charset="-122"/>
                <a:ea typeface="宋体" panose="02010600030101010101" pitchFamily="2" charset="-122"/>
              </a:rPr>
              <a:t>easurable</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你能在多大程度上测量最终目标的完成情况？</a:t>
            </a:r>
            <a:endParaRPr lang="zh-CN" altLang="en-US" dirty="0">
              <a:latin typeface="宋体" panose="02010600030101010101" pitchFamily="2" charset="-122"/>
              <a:ea typeface="宋体" panose="02010600030101010101" pitchFamily="2" charset="-122"/>
            </a:endParaRPr>
          </a:p>
          <a:p>
            <a:pPr eaLnBrk="1" hangingPunct="1"/>
            <a:r>
              <a:rPr lang="zh-CN" altLang="en-US" b="0" dirty="0">
                <a:latin typeface="宋体" panose="02010600030101010101" pitchFamily="2" charset="-122"/>
                <a:ea typeface="宋体" panose="02010600030101010101" pitchFamily="2" charset="-122"/>
              </a:rPr>
              <a:t>可完成性（</a:t>
            </a:r>
            <a:r>
              <a:rPr lang="en-US" altLang="zh-CN" b="0" u="sng" dirty="0">
                <a:solidFill>
                  <a:srgbClr val="FF0000"/>
                </a:solidFill>
                <a:latin typeface="宋体" panose="02010600030101010101" pitchFamily="2" charset="-122"/>
                <a:ea typeface="宋体" panose="02010600030101010101" pitchFamily="2" charset="-122"/>
              </a:rPr>
              <a:t>A</a:t>
            </a:r>
            <a:r>
              <a:rPr lang="en-US" altLang="zh-CN" b="0" dirty="0">
                <a:latin typeface="宋体" panose="02010600030101010101" pitchFamily="2" charset="-122"/>
                <a:ea typeface="宋体" panose="02010600030101010101" pitchFamily="2" charset="-122"/>
              </a:rPr>
              <a:t>chievable</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最终目标是否合理，能够实现？</a:t>
            </a:r>
            <a:endParaRPr lang="zh-CN" altLang="en-US" dirty="0">
              <a:latin typeface="宋体" panose="02010600030101010101" pitchFamily="2" charset="-122"/>
              <a:ea typeface="宋体" panose="02010600030101010101" pitchFamily="2" charset="-122"/>
            </a:endParaRPr>
          </a:p>
          <a:p>
            <a:pPr eaLnBrk="1" hangingPunct="1"/>
            <a:r>
              <a:rPr lang="zh-CN" altLang="en-US" b="0" dirty="0">
                <a:latin typeface="宋体" panose="02010600030101010101" pitchFamily="2" charset="-122"/>
                <a:ea typeface="宋体" panose="02010600030101010101" pitchFamily="2" charset="-122"/>
              </a:rPr>
              <a:t>相关性（</a:t>
            </a:r>
            <a:r>
              <a:rPr lang="en-US" altLang="zh-CN" b="0" u="sng" dirty="0">
                <a:solidFill>
                  <a:srgbClr val="FF0000"/>
                </a:solidFill>
                <a:latin typeface="宋体" panose="02010600030101010101" pitchFamily="2" charset="-122"/>
                <a:ea typeface="宋体" panose="02010600030101010101" pitchFamily="2" charset="-122"/>
              </a:rPr>
              <a:t>R</a:t>
            </a:r>
            <a:r>
              <a:rPr lang="en-US" altLang="zh-CN" b="0" dirty="0">
                <a:latin typeface="宋体" panose="02010600030101010101" pitchFamily="2" charset="-122"/>
                <a:ea typeface="宋体" panose="02010600030101010101" pitchFamily="2" charset="-122"/>
              </a:rPr>
              <a:t>elevant</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最终目标是否符合企业战略目标、是否值得进行下去？</a:t>
            </a:r>
            <a:endParaRPr lang="zh-CN" altLang="en-US" dirty="0">
              <a:latin typeface="宋体" panose="02010600030101010101" pitchFamily="2" charset="-122"/>
              <a:ea typeface="宋体" panose="02010600030101010101" pitchFamily="2" charset="-122"/>
            </a:endParaRPr>
          </a:p>
          <a:p>
            <a:pPr eaLnBrk="1" hangingPunct="1"/>
            <a:r>
              <a:rPr lang="zh-CN" altLang="en-US" b="0" dirty="0">
                <a:latin typeface="宋体" panose="02010600030101010101" pitchFamily="2" charset="-122"/>
                <a:ea typeface="宋体" panose="02010600030101010101" pitchFamily="2" charset="-122"/>
              </a:rPr>
              <a:t>可跟踪性（</a:t>
            </a:r>
            <a:r>
              <a:rPr lang="en-US" altLang="zh-CN" b="0" u="sng" dirty="0">
                <a:solidFill>
                  <a:srgbClr val="FF0000"/>
                </a:solidFill>
                <a:latin typeface="宋体" panose="02010600030101010101" pitchFamily="2" charset="-122"/>
                <a:ea typeface="宋体" panose="02010600030101010101" pitchFamily="2" charset="-122"/>
              </a:rPr>
              <a:t>T</a:t>
            </a:r>
            <a:r>
              <a:rPr lang="en-US" altLang="zh-CN" b="0" dirty="0">
                <a:latin typeface="宋体" panose="02010600030101010101" pitchFamily="2" charset="-122"/>
                <a:ea typeface="宋体" panose="02010600030101010101" pitchFamily="2" charset="-122"/>
              </a:rPr>
              <a:t>ime-bound</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你能够对整个项目的时间进程进行跟踪检查吗？</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1026"/>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如何描述项目目标</a:t>
            </a:r>
            <a:endParaRPr lang="zh-CN" altLang="en-US" sz="2800" dirty="0">
              <a:latin typeface="黑体" panose="02010609060101010101" pitchFamily="49" charset="-122"/>
            </a:endParaRPr>
          </a:p>
        </p:txBody>
      </p:sp>
      <p:sp>
        <p:nvSpPr>
          <p:cNvPr id="77827" name="Rectangle 1029"/>
          <p:cNvSpPr>
            <a:spLocks noGrp="1"/>
          </p:cNvSpPr>
          <p:nvPr>
            <p:ph idx="1"/>
          </p:nvPr>
        </p:nvSpPr>
        <p:spPr>
          <a:xfrm>
            <a:off x="539750" y="836613"/>
            <a:ext cx="8015288" cy="936625"/>
          </a:xfrm>
        </p:spPr>
        <p:txBody>
          <a:bodyPr vert="horz" wrap="square" lIns="91440" tIns="45720" rIns="91440" bIns="45720" anchor="t" anchorCtr="0"/>
          <a:p>
            <a:pPr eaLnBrk="1" hangingPunct="1">
              <a:lnSpc>
                <a:spcPct val="90000"/>
              </a:lnSpc>
            </a:pPr>
            <a:r>
              <a:rPr lang="zh-CN" altLang="en-US" sz="2000" b="0" dirty="0"/>
              <a:t>项目范围说明是对项目需要做什么的定义。项目范围说明界定项目的特征和边界，项目交付的产品和服务的特点以及项目验收和范围控制的方法。具体包括以下要素：</a:t>
            </a:r>
            <a:endParaRPr lang="zh-CN" altLang="en-US" sz="2000" b="0" dirty="0"/>
          </a:p>
        </p:txBody>
      </p:sp>
      <p:sp>
        <p:nvSpPr>
          <p:cNvPr id="792582" name="Rectangle 1030"/>
          <p:cNvSpPr>
            <a:spLocks noRot="1" noChangeArrowheads="1"/>
          </p:cNvSpPr>
          <p:nvPr/>
        </p:nvSpPr>
        <p:spPr bwMode="auto">
          <a:xfrm>
            <a:off x="468313" y="1844675"/>
            <a:ext cx="4103688" cy="3455988"/>
          </a:xfrm>
          <a:prstGeom prst="rect">
            <a:avLst/>
          </a:prstGeom>
          <a:noFill/>
          <a:ln>
            <a:noFill/>
          </a:ln>
          <a:effectLst/>
        </p:spPr>
        <p:txBody>
          <a:bodyPr/>
          <a:lstStyle/>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项目目标</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产品或服务的要求和特征</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项目交付条件</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产品验收标准</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项目制约因素</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项目完成需要的条件</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初始项目组织</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p:txBody>
      </p:sp>
      <p:sp>
        <p:nvSpPr>
          <p:cNvPr id="77829" name="Rectangle 1031"/>
          <p:cNvSpPr/>
          <p:nvPr/>
        </p:nvSpPr>
        <p:spPr>
          <a:xfrm>
            <a:off x="919163" y="5589588"/>
            <a:ext cx="8224837" cy="5175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buClr>
                <a:schemeClr val="hlink"/>
              </a:buClr>
              <a:buNone/>
            </a:pPr>
            <a:r>
              <a:rPr lang="zh-CN" altLang="en-US" sz="1400" b="0" dirty="0">
                <a:ea typeface="楷体_GB2312" pitchFamily="49" charset="-122"/>
              </a:rPr>
              <a:t>初始项目范围说明由项目发起人提供，在项目启动后还要由项目管理团队进一步具体化。项目范围说明包含的要素因项目类型而异。</a:t>
            </a:r>
            <a:endParaRPr lang="zh-CN" altLang="en-US" sz="1400" b="0" dirty="0">
              <a:ea typeface="楷体_GB2312" pitchFamily="49" charset="-122"/>
            </a:endParaRPr>
          </a:p>
        </p:txBody>
      </p:sp>
      <p:sp>
        <p:nvSpPr>
          <p:cNvPr id="792584" name="Rectangle 1032"/>
          <p:cNvSpPr>
            <a:spLocks noRot="1" noChangeArrowheads="1"/>
          </p:cNvSpPr>
          <p:nvPr/>
        </p:nvSpPr>
        <p:spPr bwMode="auto">
          <a:xfrm>
            <a:off x="4427538" y="1916113"/>
            <a:ext cx="4032250" cy="3313113"/>
          </a:xfrm>
          <a:prstGeom prst="rect">
            <a:avLst/>
          </a:prstGeom>
          <a:noFill/>
          <a:ln>
            <a:noFill/>
          </a:ln>
          <a:effectLst/>
        </p:spPr>
        <p:txBody>
          <a:bodyPr/>
          <a:lstStyle/>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初始风险定义</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进度里程碑</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成本量化估计</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9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项目结构管理要求</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a:p>
            <a:pPr marL="342900" marR="0" lvl="0" indent="-342900" algn="l" defTabSz="914400" rtl="0" eaLnBrk="1" fontAlgn="base" latinLnBrk="0" hangingPunct="1">
              <a:lnSpc>
                <a:spcPct val="150000"/>
              </a:lnSpc>
              <a:spcBef>
                <a:spcPct val="20000"/>
              </a:spcBef>
              <a:spcAft>
                <a:spcPct val="0"/>
              </a:spcAft>
              <a:buClr>
                <a:schemeClr val="tx1"/>
              </a:buClr>
              <a:buSzTx/>
              <a:buFont typeface="Wingdings" panose="05000000000000000000" pitchFamily="2" charset="2"/>
              <a:buChar char="n"/>
              <a:defRPr/>
            </a:pPr>
            <a:r>
              <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rPr>
              <a:t>批准条件</a:t>
            </a:r>
            <a:endParaRPr kumimoji="0" lang="zh-CN" altLang="en-US" sz="2000" b="1" i="0" u="none" strike="noStrike" kern="1200" cap="none" spc="0" normalizeH="0" baseline="0" noProof="0">
              <a:ln>
                <a:noFill/>
              </a:ln>
              <a:solidFill>
                <a:schemeClr val="tx1"/>
              </a:solidFill>
              <a:effectLst>
                <a:outerShdw blurRad="38100" dist="38100" dir="2700000" algn="tl">
                  <a:srgbClr val="C0C0C0"/>
                </a:outerShdw>
              </a:effectLst>
              <a:uLnTx/>
              <a:uFillTx/>
              <a:latin typeface="Arial" panose="020B0604020202020204" pitchFamily="34" charset="0"/>
              <a:ea typeface="微软雅黑" panose="020B0503020204020204" pitchFamily="34" charset="-122"/>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0706" name="Rectangle 2"/>
          <p:cNvSpPr>
            <a:spLocks noGrp="1"/>
          </p:cNvSpPr>
          <p:nvPr>
            <p:ph idx="1"/>
          </p:nvPr>
        </p:nvSpPr>
        <p:spPr>
          <a:xfrm>
            <a:off x="250825" y="765175"/>
            <a:ext cx="8683625" cy="5715000"/>
          </a:xfrm>
        </p:spPr>
        <p:txBody>
          <a:bodyPr vert="horz" wrap="square" lIns="91440" tIns="45720" rIns="91440" bIns="45720" anchor="t" anchorCtr="0"/>
          <a:p>
            <a:pPr eaLnBrk="1" hangingPunct="1">
              <a:buNone/>
            </a:pPr>
            <a:r>
              <a:rPr lang="zh-CN" altLang="en-US" sz="1600" dirty="0">
                <a:ea typeface="仿宋_GB2312" pitchFamily="49" charset="-122"/>
              </a:rPr>
              <a:t>有关单位：</a:t>
            </a:r>
            <a:endParaRPr lang="zh-CN" altLang="en-US" sz="1600" dirty="0">
              <a:ea typeface="仿宋_GB2312" pitchFamily="49" charset="-122"/>
            </a:endParaRPr>
          </a:p>
          <a:p>
            <a:pPr lvl="1" eaLnBrk="1" hangingPunct="1">
              <a:buFont typeface="Wingdings" panose="05000000000000000000" pitchFamily="2" charset="2"/>
              <a:buChar char="Ø"/>
            </a:pPr>
            <a:r>
              <a:rPr lang="zh-CN" altLang="en-US" sz="1600" dirty="0">
                <a:ea typeface="仿宋_GB2312" pitchFamily="49" charset="-122"/>
                <a:cs typeface="+mn-ea"/>
              </a:rPr>
              <a:t>东方公司向具有建设部建筑一级认证企业的承约商征求办公大楼建设,项目目标是：建设12345平方米高3层框架结构的办公大楼。</a:t>
            </a:r>
            <a:endParaRPr lang="zh-CN" altLang="en-US" sz="1600" dirty="0">
              <a:ea typeface="仿宋_GB2312" pitchFamily="49" charset="-122"/>
              <a:cs typeface="+mn-ea"/>
            </a:endParaRPr>
          </a:p>
          <a:p>
            <a:pPr eaLnBrk="1" hangingPunct="1">
              <a:buNone/>
            </a:pPr>
            <a:r>
              <a:rPr lang="zh-CN" altLang="en-US" sz="1600" b="0" dirty="0">
                <a:ea typeface="仿宋_GB2312" pitchFamily="49" charset="-122"/>
                <a:cs typeface="+mn-ea"/>
              </a:rPr>
              <a:t>1、工作表述</a:t>
            </a:r>
            <a:endParaRPr lang="zh-CN" altLang="en-US" sz="1600" b="0" dirty="0">
              <a:ea typeface="仿宋_GB2312" pitchFamily="49" charset="-122"/>
              <a:cs typeface="+mn-ea"/>
            </a:endParaRPr>
          </a:p>
          <a:p>
            <a:pPr lvl="1" eaLnBrk="1" hangingPunct="1">
              <a:buFont typeface="Wingdings" panose="05000000000000000000" pitchFamily="2" charset="2"/>
              <a:buChar char="Ø"/>
            </a:pPr>
            <a:r>
              <a:rPr lang="zh-CN" altLang="en-US" sz="1600" dirty="0">
                <a:ea typeface="仿宋_GB2312" pitchFamily="49" charset="-122"/>
                <a:cs typeface="+mn-ea"/>
              </a:rPr>
              <a:t> 承约商将执行下面任务： 主体框架工程建设、建筑设备安装、装修工程。</a:t>
            </a:r>
            <a:endParaRPr lang="zh-CN" altLang="en-US" sz="1600" dirty="0">
              <a:ea typeface="仿宋_GB2312" pitchFamily="49" charset="-122"/>
              <a:cs typeface="+mn-ea"/>
            </a:endParaRPr>
          </a:p>
          <a:p>
            <a:pPr eaLnBrk="1" hangingPunct="1">
              <a:buNone/>
            </a:pPr>
            <a:r>
              <a:rPr lang="zh-CN" altLang="en-US" sz="1600" b="0" dirty="0">
                <a:ea typeface="仿宋_GB2312" pitchFamily="49" charset="-122"/>
                <a:cs typeface="+mn-ea"/>
              </a:rPr>
              <a:t>2、要求</a:t>
            </a:r>
            <a:endParaRPr lang="zh-CN" altLang="en-US" sz="1600" b="0" dirty="0">
              <a:ea typeface="仿宋_GB2312" pitchFamily="49" charset="-122"/>
              <a:cs typeface="+mn-ea"/>
            </a:endParaRPr>
          </a:p>
          <a:p>
            <a:pPr lvl="1" eaLnBrk="1" hangingPunct="1">
              <a:buFont typeface="Wingdings" panose="05000000000000000000" pitchFamily="2" charset="2"/>
              <a:buChar char="Ø"/>
            </a:pPr>
            <a:r>
              <a:rPr lang="zh-CN" altLang="en-US" sz="1600" dirty="0">
                <a:ea typeface="仿宋_GB2312" pitchFamily="49" charset="-122"/>
                <a:cs typeface="+mn-ea"/>
              </a:rPr>
              <a:t>承约商应根据国家标准建设，提供施工计划和施工方案。</a:t>
            </a:r>
            <a:endParaRPr lang="zh-CN" altLang="en-US" sz="1600" dirty="0">
              <a:ea typeface="仿宋_GB2312" pitchFamily="49" charset="-122"/>
              <a:cs typeface="+mn-ea"/>
            </a:endParaRPr>
          </a:p>
          <a:p>
            <a:pPr eaLnBrk="1" hangingPunct="1">
              <a:buNone/>
            </a:pPr>
            <a:r>
              <a:rPr lang="zh-CN" altLang="en-US" sz="1600" b="0" dirty="0">
                <a:ea typeface="仿宋_GB2312" pitchFamily="49" charset="-122"/>
                <a:cs typeface="+mn-ea"/>
              </a:rPr>
              <a:t>3、交付物 </a:t>
            </a:r>
            <a:endParaRPr lang="zh-CN" altLang="en-US" sz="1600" b="0" dirty="0">
              <a:ea typeface="仿宋_GB2312" pitchFamily="49" charset="-122"/>
              <a:cs typeface="+mn-ea"/>
            </a:endParaRPr>
          </a:p>
          <a:p>
            <a:pPr lvl="1" eaLnBrk="1" hangingPunct="1"/>
            <a:r>
              <a:rPr lang="zh-CN" altLang="en-US" sz="1600" dirty="0">
                <a:ea typeface="仿宋_GB2312" pitchFamily="49" charset="-122"/>
                <a:cs typeface="+mn-ea"/>
              </a:rPr>
              <a:t>符合国家建设标准的办公大楼。</a:t>
            </a:r>
            <a:endParaRPr lang="zh-CN" altLang="en-US" sz="1600" dirty="0">
              <a:ea typeface="仿宋_GB2312" pitchFamily="49" charset="-122"/>
              <a:cs typeface="+mn-ea"/>
            </a:endParaRPr>
          </a:p>
          <a:p>
            <a:pPr eaLnBrk="1" hangingPunct="1">
              <a:buNone/>
            </a:pPr>
            <a:r>
              <a:rPr lang="zh-CN" altLang="en-US" sz="1600" b="0" dirty="0">
                <a:ea typeface="仿宋_GB2312" pitchFamily="49" charset="-122"/>
                <a:cs typeface="+mn-ea"/>
              </a:rPr>
              <a:t>4、东方公司提供的条款</a:t>
            </a:r>
            <a:endParaRPr lang="zh-CN" altLang="en-US" sz="1600" b="0" dirty="0">
              <a:ea typeface="仿宋_GB2312" pitchFamily="49" charset="-122"/>
              <a:cs typeface="+mn-ea"/>
            </a:endParaRPr>
          </a:p>
          <a:p>
            <a:pPr lvl="1" eaLnBrk="1" hangingPunct="1"/>
            <a:r>
              <a:rPr lang="zh-CN" altLang="en-US" sz="1600" dirty="0">
                <a:ea typeface="仿宋_GB2312" pitchFamily="49" charset="-122"/>
                <a:cs typeface="+mn-ea"/>
              </a:rPr>
              <a:t>东方公司将向承约商提供办公大楼施工图纸。</a:t>
            </a:r>
            <a:endParaRPr lang="zh-CN" altLang="en-US" sz="1600" dirty="0">
              <a:ea typeface="仿宋_GB2312" pitchFamily="49" charset="-122"/>
              <a:cs typeface="+mn-ea"/>
            </a:endParaRPr>
          </a:p>
          <a:p>
            <a:pPr eaLnBrk="1" hangingPunct="1">
              <a:buNone/>
            </a:pPr>
            <a:r>
              <a:rPr lang="zh-CN" altLang="en-US" sz="1600" b="0" dirty="0">
                <a:ea typeface="仿宋_GB2312" pitchFamily="49" charset="-122"/>
                <a:cs typeface="+mn-ea"/>
              </a:rPr>
              <a:t>5、需求信息</a:t>
            </a:r>
            <a:endParaRPr lang="zh-CN" altLang="en-US" sz="1600" b="0" dirty="0">
              <a:ea typeface="仿宋_GB2312" pitchFamily="49" charset="-122"/>
              <a:cs typeface="+mn-ea"/>
            </a:endParaRPr>
          </a:p>
          <a:p>
            <a:pPr lvl="1" eaLnBrk="1" hangingPunct="1"/>
            <a:r>
              <a:rPr lang="zh-CN" altLang="en-US" sz="1600" dirty="0">
                <a:ea typeface="仿宋_GB2312" pitchFamily="49" charset="-122"/>
                <a:cs typeface="+mn-ea"/>
              </a:rPr>
              <a:t>承约商在执行工作之前，必须获得东方公司对施工方案的认可。</a:t>
            </a:r>
            <a:endParaRPr lang="zh-CN" altLang="en-US" sz="1600" dirty="0">
              <a:ea typeface="仿宋_GB2312" pitchFamily="49" charset="-122"/>
              <a:cs typeface="+mn-ea"/>
            </a:endParaRPr>
          </a:p>
        </p:txBody>
      </p:sp>
      <p:sp>
        <p:nvSpPr>
          <p:cNvPr id="79875" name="Rectangle 3"/>
          <p:cNvSpPr>
            <a:spLocks noGrp="1"/>
          </p:cNvSpPr>
          <p:nvPr>
            <p:ph type="title"/>
          </p:nvPr>
        </p:nvSpPr>
        <p:spPr>
          <a:xfrm>
            <a:off x="179388" y="188278"/>
            <a:ext cx="8153400" cy="476250"/>
          </a:xfrm>
        </p:spPr>
        <p:txBody>
          <a:bodyPr vert="horz" wrap="square" lIns="91440" tIns="45720" rIns="91440" bIns="45720" anchor="b" anchorCtr="0"/>
          <a:p>
            <a:pPr eaLnBrk="1" hangingPunct="1"/>
            <a:r>
              <a:rPr lang="zh-CN" altLang="en-US" sz="2800" dirty="0">
                <a:latin typeface="黑体" panose="02010609060101010101" pitchFamily="49" charset="-122"/>
              </a:rPr>
              <a:t>案例：项目目标描述</a:t>
            </a:r>
            <a:endParaRPr lang="zh-CN" altLang="en-US" sz="2800" dirty="0">
              <a:latin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0706">
                                            <p:txEl>
                                              <p:charRg st="0" end="6"/>
                                            </p:txEl>
                                          </p:spTgt>
                                        </p:tgtEl>
                                        <p:attrNameLst>
                                          <p:attrName>style.visibility</p:attrName>
                                        </p:attrNameLst>
                                      </p:cBhvr>
                                      <p:to>
                                        <p:strVal val="visible"/>
                                      </p:to>
                                    </p:set>
                                    <p:anim calcmode="lin" valueType="num">
                                      <p:cBhvr additive="base">
                                        <p:cTn id="7" dur="500" fill="hold"/>
                                        <p:tgtEl>
                                          <p:spTgt spid="1480706">
                                            <p:txEl>
                                              <p:charRg st="0"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0706">
                                            <p:txEl>
                                              <p:charRg st="0"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480706">
                                            <p:txEl>
                                              <p:charRg st="6" end="67"/>
                                            </p:txEl>
                                          </p:spTgt>
                                        </p:tgtEl>
                                        <p:attrNameLst>
                                          <p:attrName>style.visibility</p:attrName>
                                        </p:attrNameLst>
                                      </p:cBhvr>
                                      <p:to>
                                        <p:strVal val="visible"/>
                                      </p:to>
                                    </p:set>
                                    <p:anim calcmode="lin" valueType="num">
                                      <p:cBhvr additive="base">
                                        <p:cTn id="11" dur="500" fill="hold"/>
                                        <p:tgtEl>
                                          <p:spTgt spid="1480706">
                                            <p:txEl>
                                              <p:charRg st="6" end="67"/>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80706">
                                            <p:txEl>
                                              <p:charRg st="6" end="6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1"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80706">
                                            <p:txEl>
                                              <p:charRg st="67" end="74"/>
                                            </p:txEl>
                                          </p:spTgt>
                                        </p:tgtEl>
                                        <p:attrNameLst>
                                          <p:attrName>style.visibility</p:attrName>
                                        </p:attrNameLst>
                                      </p:cBhvr>
                                      <p:to>
                                        <p:strVal val="visible"/>
                                      </p:to>
                                    </p:set>
                                    <p:anim calcmode="lin" valueType="num">
                                      <p:cBhvr additive="base">
                                        <p:cTn id="17" dur="500" fill="hold"/>
                                        <p:tgtEl>
                                          <p:spTgt spid="1480706">
                                            <p:txEl>
                                              <p:charRg st="67" end="7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80706">
                                            <p:txEl>
                                              <p:charRg st="67" end="7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1" name="whoosh.wav"/>
                                        </p:tgtEl>
                                      </p:cMediaNode>
                                    </p:audio>
                                  </p:subTnLst>
                                </p:cTn>
                              </p:par>
                              <p:par>
                                <p:cTn id="19" presetID="2" presetClass="entr" presetSubtype="8" fill="hold" grpId="0" nodeType="withEffect">
                                  <p:stCondLst>
                                    <p:cond delay="0"/>
                                  </p:stCondLst>
                                  <p:childTnLst>
                                    <p:set>
                                      <p:cBhvr>
                                        <p:cTn id="20" dur="1" fill="hold">
                                          <p:stCondLst>
                                            <p:cond delay="0"/>
                                          </p:stCondLst>
                                        </p:cTn>
                                        <p:tgtEl>
                                          <p:spTgt spid="1480706">
                                            <p:txEl>
                                              <p:charRg st="74" end="109"/>
                                            </p:txEl>
                                          </p:spTgt>
                                        </p:tgtEl>
                                        <p:attrNameLst>
                                          <p:attrName>style.visibility</p:attrName>
                                        </p:attrNameLst>
                                      </p:cBhvr>
                                      <p:to>
                                        <p:strVal val="visible"/>
                                      </p:to>
                                    </p:set>
                                    <p:anim calcmode="lin" valueType="num">
                                      <p:cBhvr additive="base">
                                        <p:cTn id="21" dur="500" fill="hold"/>
                                        <p:tgtEl>
                                          <p:spTgt spid="1480706">
                                            <p:txEl>
                                              <p:charRg st="74" end="109"/>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480706">
                                            <p:txEl>
                                              <p:charRg st="74" end="10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1"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80706">
                                            <p:txEl>
                                              <p:charRg st="109" end="114"/>
                                            </p:txEl>
                                          </p:spTgt>
                                        </p:tgtEl>
                                        <p:attrNameLst>
                                          <p:attrName>style.visibility</p:attrName>
                                        </p:attrNameLst>
                                      </p:cBhvr>
                                      <p:to>
                                        <p:strVal val="visible"/>
                                      </p:to>
                                    </p:set>
                                    <p:anim calcmode="lin" valueType="num">
                                      <p:cBhvr additive="base">
                                        <p:cTn id="27" dur="500" fill="hold"/>
                                        <p:tgtEl>
                                          <p:spTgt spid="1480706">
                                            <p:txEl>
                                              <p:charRg st="109" end="11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80706">
                                            <p:txEl>
                                              <p:charRg st="109" end="1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 name="whoosh.wav"/>
                                        </p:tgtEl>
                                      </p:cMediaNode>
                                    </p:audio>
                                  </p:subTnLst>
                                </p:cTn>
                              </p:par>
                              <p:par>
                                <p:cTn id="29" presetID="2" presetClass="entr" presetSubtype="8" fill="hold" grpId="0" nodeType="withEffect">
                                  <p:stCondLst>
                                    <p:cond delay="0"/>
                                  </p:stCondLst>
                                  <p:childTnLst>
                                    <p:set>
                                      <p:cBhvr>
                                        <p:cTn id="30" dur="1" fill="hold">
                                          <p:stCondLst>
                                            <p:cond delay="0"/>
                                          </p:stCondLst>
                                        </p:cTn>
                                        <p:tgtEl>
                                          <p:spTgt spid="1480706">
                                            <p:txEl>
                                              <p:charRg st="114" end="140"/>
                                            </p:txEl>
                                          </p:spTgt>
                                        </p:tgtEl>
                                        <p:attrNameLst>
                                          <p:attrName>style.visibility</p:attrName>
                                        </p:attrNameLst>
                                      </p:cBhvr>
                                      <p:to>
                                        <p:strVal val="visible"/>
                                      </p:to>
                                    </p:set>
                                    <p:anim calcmode="lin" valueType="num">
                                      <p:cBhvr additive="base">
                                        <p:cTn id="31" dur="500" fill="hold"/>
                                        <p:tgtEl>
                                          <p:spTgt spid="1480706">
                                            <p:txEl>
                                              <p:charRg st="114" end="14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0706">
                                            <p:txEl>
                                              <p:charRg st="114" end="14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0706">
                                            <p:txEl>
                                              <p:charRg st="140" end="147"/>
                                            </p:txEl>
                                          </p:spTgt>
                                        </p:tgtEl>
                                        <p:attrNameLst>
                                          <p:attrName>style.visibility</p:attrName>
                                        </p:attrNameLst>
                                      </p:cBhvr>
                                      <p:to>
                                        <p:strVal val="visible"/>
                                      </p:to>
                                    </p:set>
                                    <p:anim calcmode="lin" valueType="num">
                                      <p:cBhvr additive="base">
                                        <p:cTn id="37" dur="500" fill="hold"/>
                                        <p:tgtEl>
                                          <p:spTgt spid="1480706">
                                            <p:txEl>
                                              <p:charRg st="140" end="14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80706">
                                            <p:txEl>
                                              <p:charRg st="140" end="14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 name="whoosh.wav"/>
                                        </p:tgtEl>
                                      </p:cMediaNode>
                                    </p:audio>
                                  </p:subTnLst>
                                </p:cTn>
                              </p:par>
                              <p:par>
                                <p:cTn id="39" presetID="2" presetClass="entr" presetSubtype="8" fill="hold" grpId="0" nodeType="withEffect">
                                  <p:stCondLst>
                                    <p:cond delay="0"/>
                                  </p:stCondLst>
                                  <p:childTnLst>
                                    <p:set>
                                      <p:cBhvr>
                                        <p:cTn id="40" dur="1" fill="hold">
                                          <p:stCondLst>
                                            <p:cond delay="0"/>
                                          </p:stCondLst>
                                        </p:cTn>
                                        <p:tgtEl>
                                          <p:spTgt spid="1480706">
                                            <p:txEl>
                                              <p:charRg st="147" end="162"/>
                                            </p:txEl>
                                          </p:spTgt>
                                        </p:tgtEl>
                                        <p:attrNameLst>
                                          <p:attrName>style.visibility</p:attrName>
                                        </p:attrNameLst>
                                      </p:cBhvr>
                                      <p:to>
                                        <p:strVal val="visible"/>
                                      </p:to>
                                    </p:set>
                                    <p:anim calcmode="lin" valueType="num">
                                      <p:cBhvr additive="base">
                                        <p:cTn id="41" dur="500" fill="hold"/>
                                        <p:tgtEl>
                                          <p:spTgt spid="1480706">
                                            <p:txEl>
                                              <p:charRg st="147" end="16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80706">
                                            <p:txEl>
                                              <p:charRg st="147" end="16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1" name="whoosh.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80706">
                                            <p:txEl>
                                              <p:charRg st="162" end="174"/>
                                            </p:txEl>
                                          </p:spTgt>
                                        </p:tgtEl>
                                        <p:attrNameLst>
                                          <p:attrName>style.visibility</p:attrName>
                                        </p:attrNameLst>
                                      </p:cBhvr>
                                      <p:to>
                                        <p:strVal val="visible"/>
                                      </p:to>
                                    </p:set>
                                    <p:anim calcmode="lin" valueType="num">
                                      <p:cBhvr additive="base">
                                        <p:cTn id="47" dur="500" fill="hold"/>
                                        <p:tgtEl>
                                          <p:spTgt spid="1480706">
                                            <p:txEl>
                                              <p:charRg st="162" end="17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80706">
                                            <p:txEl>
                                              <p:charRg st="162" end="17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1" name="whoosh.wav"/>
                                        </p:tgtEl>
                                      </p:cMediaNode>
                                    </p:audio>
                                  </p:subTnLst>
                                </p:cTn>
                              </p:par>
                              <p:par>
                                <p:cTn id="49" presetID="2" presetClass="entr" presetSubtype="8" fill="hold" grpId="0" nodeType="withEffect">
                                  <p:stCondLst>
                                    <p:cond delay="0"/>
                                  </p:stCondLst>
                                  <p:childTnLst>
                                    <p:set>
                                      <p:cBhvr>
                                        <p:cTn id="50" dur="1" fill="hold">
                                          <p:stCondLst>
                                            <p:cond delay="0"/>
                                          </p:stCondLst>
                                        </p:cTn>
                                        <p:tgtEl>
                                          <p:spTgt spid="1480706">
                                            <p:txEl>
                                              <p:charRg st="174" end="195"/>
                                            </p:txEl>
                                          </p:spTgt>
                                        </p:tgtEl>
                                        <p:attrNameLst>
                                          <p:attrName>style.visibility</p:attrName>
                                        </p:attrNameLst>
                                      </p:cBhvr>
                                      <p:to>
                                        <p:strVal val="visible"/>
                                      </p:to>
                                    </p:set>
                                    <p:anim calcmode="lin" valueType="num">
                                      <p:cBhvr additive="base">
                                        <p:cTn id="51" dur="500" fill="hold"/>
                                        <p:tgtEl>
                                          <p:spTgt spid="1480706">
                                            <p:txEl>
                                              <p:charRg st="174" end="195"/>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480706">
                                            <p:txEl>
                                              <p:charRg st="174" end="19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1" name="whoosh.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480706">
                                            <p:txEl>
                                              <p:charRg st="195" end="202"/>
                                            </p:txEl>
                                          </p:spTgt>
                                        </p:tgtEl>
                                        <p:attrNameLst>
                                          <p:attrName>style.visibility</p:attrName>
                                        </p:attrNameLst>
                                      </p:cBhvr>
                                      <p:to>
                                        <p:strVal val="visible"/>
                                      </p:to>
                                    </p:set>
                                    <p:anim calcmode="lin" valueType="num">
                                      <p:cBhvr additive="base">
                                        <p:cTn id="57" dur="500" fill="hold"/>
                                        <p:tgtEl>
                                          <p:spTgt spid="1480706">
                                            <p:txEl>
                                              <p:charRg st="195" end="202"/>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480706">
                                            <p:txEl>
                                              <p:charRg st="195" end="20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1" name="whoosh.wav"/>
                                        </p:tgtEl>
                                      </p:cMediaNode>
                                    </p:audio>
                                  </p:subTnLst>
                                </p:cTn>
                              </p:par>
                              <p:par>
                                <p:cTn id="59" presetID="2" presetClass="entr" presetSubtype="8" fill="hold" grpId="0" nodeType="withEffect">
                                  <p:stCondLst>
                                    <p:cond delay="0"/>
                                  </p:stCondLst>
                                  <p:childTnLst>
                                    <p:set>
                                      <p:cBhvr>
                                        <p:cTn id="60" dur="1" fill="hold">
                                          <p:stCondLst>
                                            <p:cond delay="0"/>
                                          </p:stCondLst>
                                        </p:cTn>
                                        <p:tgtEl>
                                          <p:spTgt spid="1480706">
                                            <p:txEl>
                                              <p:charRg st="202" end="231"/>
                                            </p:txEl>
                                          </p:spTgt>
                                        </p:tgtEl>
                                        <p:attrNameLst>
                                          <p:attrName>style.visibility</p:attrName>
                                        </p:attrNameLst>
                                      </p:cBhvr>
                                      <p:to>
                                        <p:strVal val="visible"/>
                                      </p:to>
                                    </p:set>
                                    <p:anim calcmode="lin" valueType="num">
                                      <p:cBhvr additive="base">
                                        <p:cTn id="61" dur="500" fill="hold"/>
                                        <p:tgtEl>
                                          <p:spTgt spid="1480706">
                                            <p:txEl>
                                              <p:charRg st="202" end="23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480706">
                                            <p:txEl>
                                              <p:charRg st="202" end="23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070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1730" name="Rectangle 2"/>
          <p:cNvSpPr>
            <a:spLocks noGrp="1"/>
          </p:cNvSpPr>
          <p:nvPr>
            <p:ph idx="1"/>
          </p:nvPr>
        </p:nvSpPr>
        <p:spPr>
          <a:xfrm>
            <a:off x="179388" y="836613"/>
            <a:ext cx="8534400" cy="5638800"/>
          </a:xfrm>
        </p:spPr>
        <p:txBody>
          <a:bodyPr vert="horz" wrap="square" lIns="91440" tIns="45720" rIns="91440" bIns="45720" anchor="t" anchorCtr="0"/>
          <a:p>
            <a:pPr eaLnBrk="1" hangingPunct="1">
              <a:lnSpc>
                <a:spcPct val="90000"/>
              </a:lnSpc>
              <a:buNone/>
            </a:pPr>
            <a:r>
              <a:rPr lang="en-US" altLang="zh-CN" b="0" dirty="0">
                <a:ea typeface="仿宋_GB2312" pitchFamily="49" charset="-122"/>
              </a:rPr>
              <a:t>6</a:t>
            </a:r>
            <a:r>
              <a:rPr lang="zh-CN" altLang="en-US" b="0" dirty="0">
                <a:ea typeface="仿宋_GB2312" pitchFamily="49" charset="-122"/>
              </a:rPr>
              <a:t>、</a:t>
            </a:r>
            <a:r>
              <a:rPr lang="zh-CN" altLang="en-US" sz="2000" b="0" dirty="0">
                <a:ea typeface="仿宋_GB2312" pitchFamily="49" charset="-122"/>
              </a:rPr>
              <a:t>合同类型</a:t>
            </a:r>
            <a:endParaRPr lang="zh-CN" altLang="en-US" sz="2000" b="0" dirty="0">
              <a:ea typeface="仿宋_GB2312" pitchFamily="49" charset="-122"/>
            </a:endParaRPr>
          </a:p>
          <a:p>
            <a:pPr lvl="1" eaLnBrk="1" hangingPunct="1">
              <a:lnSpc>
                <a:spcPct val="90000"/>
              </a:lnSpc>
            </a:pPr>
            <a:r>
              <a:rPr lang="zh-CN" altLang="en-US" dirty="0">
                <a:ea typeface="仿宋_GB2312" pitchFamily="49" charset="-122"/>
              </a:rPr>
              <a:t>合同必须以一个商定的价格，给提供满足需求建议书要求工作的承约商付款。</a:t>
            </a:r>
            <a:endParaRPr lang="zh-CN" altLang="en-US" dirty="0">
              <a:ea typeface="仿宋_GB2312" pitchFamily="49" charset="-122"/>
            </a:endParaRPr>
          </a:p>
          <a:p>
            <a:pPr eaLnBrk="1" hangingPunct="1">
              <a:lnSpc>
                <a:spcPct val="90000"/>
              </a:lnSpc>
              <a:buNone/>
            </a:pPr>
            <a:r>
              <a:rPr lang="en-US" altLang="zh-CN" sz="2000" b="0" dirty="0">
                <a:ea typeface="仿宋_GB2312" pitchFamily="49" charset="-122"/>
              </a:rPr>
              <a:t>7</a:t>
            </a:r>
            <a:r>
              <a:rPr lang="zh-CN" altLang="en-US" sz="2000" b="0" dirty="0">
                <a:ea typeface="仿宋_GB2312" pitchFamily="49" charset="-122"/>
              </a:rPr>
              <a:t>、到期日</a:t>
            </a:r>
            <a:r>
              <a:rPr lang="zh-CN" altLang="en-US" sz="2000" dirty="0">
                <a:ea typeface="仿宋_GB2312" pitchFamily="49" charset="-122"/>
              </a:rPr>
              <a:t> </a:t>
            </a:r>
            <a:endParaRPr lang="zh-CN" altLang="en-US" sz="2000" dirty="0">
              <a:ea typeface="仿宋_GB2312" pitchFamily="49" charset="-122"/>
            </a:endParaRPr>
          </a:p>
          <a:p>
            <a:pPr lvl="1" eaLnBrk="1" hangingPunct="1">
              <a:lnSpc>
                <a:spcPct val="90000"/>
              </a:lnSpc>
            </a:pPr>
            <a:r>
              <a:rPr lang="zh-CN" altLang="en-US" dirty="0">
                <a:ea typeface="仿宋_GB2312" pitchFamily="49" charset="-122"/>
              </a:rPr>
              <a:t>承约商必须最迟在</a:t>
            </a:r>
            <a:r>
              <a:rPr lang="en-US" altLang="zh-CN" dirty="0">
                <a:ea typeface="仿宋_GB2312" pitchFamily="49" charset="-122"/>
              </a:rPr>
              <a:t>2</a:t>
            </a:r>
            <a:r>
              <a:rPr lang="zh-CN" altLang="en-US" dirty="0">
                <a:ea typeface="仿宋_GB2312" pitchFamily="49" charset="-122"/>
              </a:rPr>
              <a:t>月</a:t>
            </a:r>
            <a:r>
              <a:rPr lang="en-US" altLang="zh-CN" dirty="0">
                <a:ea typeface="仿宋_GB2312" pitchFamily="49" charset="-122"/>
              </a:rPr>
              <a:t>28</a:t>
            </a:r>
            <a:r>
              <a:rPr lang="zh-CN" altLang="en-US" dirty="0">
                <a:ea typeface="仿宋_GB2312" pitchFamily="49" charset="-122"/>
              </a:rPr>
              <a:t>日以前向东方公司提交</a:t>
            </a:r>
            <a:r>
              <a:rPr lang="en-US" altLang="zh-CN" dirty="0">
                <a:ea typeface="仿宋_GB2312" pitchFamily="49" charset="-122"/>
              </a:rPr>
              <a:t>5</a:t>
            </a:r>
            <a:r>
              <a:rPr lang="zh-CN" altLang="en-US" dirty="0">
                <a:ea typeface="仿宋_GB2312" pitchFamily="49" charset="-122"/>
              </a:rPr>
              <a:t>份建议书备份。</a:t>
            </a:r>
            <a:endParaRPr lang="zh-CN" altLang="en-US" dirty="0">
              <a:ea typeface="仿宋_GB2312" pitchFamily="49" charset="-122"/>
            </a:endParaRPr>
          </a:p>
          <a:p>
            <a:pPr eaLnBrk="1" hangingPunct="1">
              <a:lnSpc>
                <a:spcPct val="90000"/>
              </a:lnSpc>
              <a:buNone/>
            </a:pPr>
            <a:r>
              <a:rPr lang="en-US" altLang="zh-CN" sz="2000" b="0" dirty="0">
                <a:ea typeface="仿宋_GB2312" pitchFamily="49" charset="-122"/>
              </a:rPr>
              <a:t>8</a:t>
            </a:r>
            <a:r>
              <a:rPr lang="zh-CN" altLang="en-US" sz="2000" b="0" dirty="0">
                <a:ea typeface="仿宋_GB2312" pitchFamily="49" charset="-122"/>
              </a:rPr>
              <a:t>、时间表</a:t>
            </a:r>
            <a:endParaRPr lang="zh-CN" altLang="en-US" sz="2000" b="0" dirty="0">
              <a:ea typeface="仿宋_GB2312" pitchFamily="49" charset="-122"/>
            </a:endParaRPr>
          </a:p>
          <a:p>
            <a:pPr lvl="1" eaLnBrk="1" hangingPunct="1">
              <a:lnSpc>
                <a:spcPct val="90000"/>
              </a:lnSpc>
            </a:pPr>
            <a:r>
              <a:rPr lang="zh-CN" altLang="en-US" dirty="0">
                <a:ea typeface="仿宋_GB2312" pitchFamily="49" charset="-122"/>
              </a:rPr>
              <a:t>东方公司希望在</a:t>
            </a:r>
            <a:r>
              <a:rPr lang="en-US" altLang="zh-CN" dirty="0">
                <a:ea typeface="仿宋_GB2312" pitchFamily="49" charset="-122"/>
              </a:rPr>
              <a:t>3</a:t>
            </a:r>
            <a:r>
              <a:rPr lang="zh-CN" altLang="en-US" dirty="0">
                <a:ea typeface="仿宋_GB2312" pitchFamily="49" charset="-122"/>
              </a:rPr>
              <a:t>月</a:t>
            </a:r>
            <a:r>
              <a:rPr lang="en-US" altLang="zh-CN" dirty="0">
                <a:ea typeface="仿宋_GB2312" pitchFamily="49" charset="-122"/>
              </a:rPr>
              <a:t>30</a:t>
            </a:r>
            <a:r>
              <a:rPr lang="zh-CN" altLang="en-US" dirty="0">
                <a:ea typeface="仿宋_GB2312" pitchFamily="49" charset="-122"/>
              </a:rPr>
              <a:t>日前选中一家承约商。这个项目需要完成的时限是</a:t>
            </a:r>
            <a:r>
              <a:rPr lang="en-US" altLang="zh-CN" dirty="0">
                <a:ea typeface="仿宋_GB2312" pitchFamily="49" charset="-122"/>
              </a:rPr>
              <a:t>6</a:t>
            </a:r>
            <a:r>
              <a:rPr lang="zh-CN" altLang="en-US" dirty="0">
                <a:ea typeface="仿宋_GB2312" pitchFamily="49" charset="-122"/>
              </a:rPr>
              <a:t>个月，从</a:t>
            </a:r>
            <a:r>
              <a:rPr lang="en-US" altLang="zh-CN" dirty="0">
                <a:ea typeface="仿宋_GB2312" pitchFamily="49" charset="-122"/>
              </a:rPr>
              <a:t>5</a:t>
            </a:r>
            <a:r>
              <a:rPr lang="zh-CN" altLang="en-US" dirty="0">
                <a:ea typeface="仿宋_GB2312" pitchFamily="49" charset="-122"/>
              </a:rPr>
              <a:t>月</a:t>
            </a:r>
            <a:r>
              <a:rPr lang="en-US" altLang="zh-CN" dirty="0">
                <a:ea typeface="仿宋_GB2312" pitchFamily="49" charset="-122"/>
              </a:rPr>
              <a:t>1</a:t>
            </a:r>
            <a:r>
              <a:rPr lang="zh-CN" altLang="en-US" dirty="0">
                <a:ea typeface="仿宋_GB2312" pitchFamily="49" charset="-122"/>
              </a:rPr>
              <a:t>日到</a:t>
            </a:r>
            <a:r>
              <a:rPr lang="en-US" altLang="zh-CN" dirty="0">
                <a:ea typeface="仿宋_GB2312" pitchFamily="49" charset="-122"/>
              </a:rPr>
              <a:t>10</a:t>
            </a:r>
            <a:r>
              <a:rPr lang="zh-CN" altLang="en-US" dirty="0">
                <a:ea typeface="仿宋_GB2312" pitchFamily="49" charset="-122"/>
              </a:rPr>
              <a:t>月</a:t>
            </a:r>
            <a:r>
              <a:rPr lang="en-US" altLang="zh-CN" dirty="0">
                <a:ea typeface="仿宋_GB2312" pitchFamily="49" charset="-122"/>
              </a:rPr>
              <a:t>30</a:t>
            </a:r>
            <a:r>
              <a:rPr lang="zh-CN" altLang="en-US" dirty="0">
                <a:ea typeface="仿宋_GB2312" pitchFamily="49" charset="-122"/>
              </a:rPr>
              <a:t>日，所有的交付物必须不迟于</a:t>
            </a:r>
            <a:r>
              <a:rPr lang="en-US" altLang="zh-CN" dirty="0">
                <a:ea typeface="仿宋_GB2312" pitchFamily="49" charset="-122"/>
              </a:rPr>
              <a:t>10</a:t>
            </a:r>
            <a:r>
              <a:rPr lang="zh-CN" altLang="en-US" dirty="0">
                <a:ea typeface="仿宋_GB2312" pitchFamily="49" charset="-122"/>
              </a:rPr>
              <a:t>月</a:t>
            </a:r>
            <a:r>
              <a:rPr lang="en-US" altLang="zh-CN" dirty="0">
                <a:ea typeface="仿宋_GB2312" pitchFamily="49" charset="-122"/>
              </a:rPr>
              <a:t>30</a:t>
            </a:r>
            <a:r>
              <a:rPr lang="zh-CN" altLang="en-US" dirty="0">
                <a:ea typeface="仿宋_GB2312" pitchFamily="49" charset="-122"/>
              </a:rPr>
              <a:t>日提供给东方公司。</a:t>
            </a:r>
            <a:endParaRPr lang="zh-CN" altLang="en-US" dirty="0">
              <a:ea typeface="仿宋_GB2312" pitchFamily="49" charset="-122"/>
            </a:endParaRPr>
          </a:p>
          <a:p>
            <a:pPr eaLnBrk="1" hangingPunct="1">
              <a:lnSpc>
                <a:spcPct val="90000"/>
              </a:lnSpc>
              <a:buNone/>
            </a:pPr>
            <a:r>
              <a:rPr lang="en-US" altLang="zh-CN" sz="2000" b="0" dirty="0">
                <a:ea typeface="仿宋_GB2312" pitchFamily="49" charset="-122"/>
              </a:rPr>
              <a:t>9</a:t>
            </a:r>
            <a:r>
              <a:rPr lang="zh-CN" altLang="en-US" sz="2000" b="0" dirty="0">
                <a:ea typeface="仿宋_GB2312" pitchFamily="49" charset="-122"/>
              </a:rPr>
              <a:t>、付款方式</a:t>
            </a:r>
            <a:endParaRPr lang="zh-CN" altLang="en-US" sz="2000" b="0" dirty="0">
              <a:ea typeface="仿宋_GB2312" pitchFamily="49" charset="-122"/>
            </a:endParaRPr>
          </a:p>
          <a:p>
            <a:pPr lvl="1" eaLnBrk="1" hangingPunct="1">
              <a:lnSpc>
                <a:spcPct val="90000"/>
              </a:lnSpc>
            </a:pPr>
            <a:r>
              <a:rPr lang="zh-CN" altLang="en-US" dirty="0">
                <a:ea typeface="仿宋_GB2312" pitchFamily="49" charset="-122"/>
              </a:rPr>
              <a:t>当项目完成了</a:t>
            </a:r>
            <a:r>
              <a:rPr lang="en-US" altLang="zh-CN" dirty="0">
                <a:ea typeface="仿宋_GB2312" pitchFamily="49" charset="-122"/>
              </a:rPr>
              <a:t>1/3</a:t>
            </a:r>
            <a:r>
              <a:rPr lang="zh-CN" altLang="en-US" dirty="0">
                <a:ea typeface="仿宋_GB2312" pitchFamily="49" charset="-122"/>
              </a:rPr>
              <a:t>时付总额的</a:t>
            </a:r>
            <a:r>
              <a:rPr lang="en-US" altLang="zh-CN" dirty="0">
                <a:ea typeface="仿宋_GB2312" pitchFamily="49" charset="-122"/>
              </a:rPr>
              <a:t>1/3</a:t>
            </a:r>
            <a:endParaRPr lang="en-US" altLang="zh-CN" dirty="0">
              <a:ea typeface="仿宋_GB2312" pitchFamily="49" charset="-122"/>
            </a:endParaRPr>
          </a:p>
          <a:p>
            <a:pPr lvl="1" eaLnBrk="1" hangingPunct="1">
              <a:lnSpc>
                <a:spcPct val="90000"/>
              </a:lnSpc>
            </a:pPr>
            <a:r>
              <a:rPr lang="zh-CN" altLang="en-US" dirty="0">
                <a:ea typeface="仿宋_GB2312" pitchFamily="49" charset="-122"/>
              </a:rPr>
              <a:t>当项目完成了</a:t>
            </a:r>
            <a:r>
              <a:rPr lang="en-US" altLang="zh-CN" dirty="0">
                <a:ea typeface="仿宋_GB2312" pitchFamily="49" charset="-122"/>
              </a:rPr>
              <a:t>2/3</a:t>
            </a:r>
            <a:r>
              <a:rPr lang="zh-CN" altLang="en-US" dirty="0">
                <a:ea typeface="仿宋_GB2312" pitchFamily="49" charset="-122"/>
              </a:rPr>
              <a:t>时再付总额的</a:t>
            </a:r>
            <a:r>
              <a:rPr lang="en-US" altLang="zh-CN" dirty="0">
                <a:ea typeface="仿宋_GB2312" pitchFamily="49" charset="-122"/>
              </a:rPr>
              <a:t>1/3 </a:t>
            </a:r>
            <a:endParaRPr lang="en-US" altLang="zh-CN" dirty="0">
              <a:ea typeface="仿宋_GB2312" pitchFamily="49" charset="-122"/>
            </a:endParaRPr>
          </a:p>
          <a:p>
            <a:pPr lvl="1" eaLnBrk="1" hangingPunct="1">
              <a:lnSpc>
                <a:spcPct val="90000"/>
              </a:lnSpc>
            </a:pPr>
            <a:r>
              <a:rPr lang="zh-CN" altLang="en-US" dirty="0">
                <a:ea typeface="仿宋_GB2312" pitchFamily="49" charset="-122"/>
              </a:rPr>
              <a:t>当东方公司已经满意于项目</a:t>
            </a:r>
            <a:r>
              <a:rPr lang="en-US" altLang="zh-CN" dirty="0">
                <a:ea typeface="仿宋_GB2312" pitchFamily="49" charset="-122"/>
              </a:rPr>
              <a:t>100%</a:t>
            </a:r>
            <a:r>
              <a:rPr lang="zh-CN" altLang="en-US" dirty="0">
                <a:ea typeface="仿宋_GB2312" pitchFamily="49" charset="-122"/>
              </a:rPr>
              <a:t>的完成，并且承约商已经履行了全部契约义务时再付出总额的最后</a:t>
            </a:r>
            <a:r>
              <a:rPr lang="en-US" altLang="zh-CN" dirty="0">
                <a:ea typeface="仿宋_GB2312" pitchFamily="49" charset="-122"/>
              </a:rPr>
              <a:t>1/3</a:t>
            </a:r>
            <a:endParaRPr lang="en-US" altLang="zh-CN" dirty="0">
              <a:ea typeface="仿宋_GB2312" pitchFamily="49" charset="-122"/>
            </a:endParaRPr>
          </a:p>
        </p:txBody>
      </p:sp>
      <p:sp>
        <p:nvSpPr>
          <p:cNvPr id="80899" name="Rectangle 4"/>
          <p:cNvSpPr>
            <a:spLocks noGrp="1"/>
          </p:cNvSpPr>
          <p:nvPr>
            <p:ph type="title"/>
          </p:nvPr>
        </p:nvSpPr>
        <p:spPr>
          <a:xfrm>
            <a:off x="179388" y="332740"/>
            <a:ext cx="8153400" cy="333375"/>
          </a:xfrm>
        </p:spPr>
        <p:txBody>
          <a:bodyPr vert="horz" wrap="square" lIns="91440" tIns="45720" rIns="91440" bIns="45720" anchor="b" anchorCtr="0"/>
          <a:p>
            <a:pPr eaLnBrk="1" hangingPunct="1"/>
            <a:r>
              <a:rPr lang="zh-CN" altLang="en-US" sz="2800" dirty="0"/>
              <a:t>目标描述（续）</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1730">
                                            <p:txEl>
                                              <p:charRg st="0" end="7"/>
                                            </p:txEl>
                                          </p:spTgt>
                                        </p:tgtEl>
                                        <p:attrNameLst>
                                          <p:attrName>style.visibility</p:attrName>
                                        </p:attrNameLst>
                                      </p:cBhvr>
                                      <p:to>
                                        <p:strVal val="visible"/>
                                      </p:to>
                                    </p:set>
                                    <p:animEffect transition="in" filter="dissolve">
                                      <p:cBhvr>
                                        <p:cTn id="7" dur="500"/>
                                        <p:tgtEl>
                                          <p:spTgt spid="1481730">
                                            <p:txEl>
                                              <p:charRg st="0" end="7"/>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81730">
                                            <p:txEl>
                                              <p:charRg st="7" end="42"/>
                                            </p:txEl>
                                          </p:spTgt>
                                        </p:tgtEl>
                                        <p:attrNameLst>
                                          <p:attrName>style.visibility</p:attrName>
                                        </p:attrNameLst>
                                      </p:cBhvr>
                                      <p:to>
                                        <p:strVal val="visible"/>
                                      </p:to>
                                    </p:set>
                                    <p:animEffect transition="in" filter="dissolve">
                                      <p:cBhvr>
                                        <p:cTn id="10" dur="500"/>
                                        <p:tgtEl>
                                          <p:spTgt spid="1481730">
                                            <p:txEl>
                                              <p:charRg st="7" end="4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481730">
                                            <p:txEl>
                                              <p:charRg st="42" end="49"/>
                                            </p:txEl>
                                          </p:spTgt>
                                        </p:tgtEl>
                                        <p:attrNameLst>
                                          <p:attrName>style.visibility</p:attrName>
                                        </p:attrNameLst>
                                      </p:cBhvr>
                                      <p:to>
                                        <p:strVal val="visible"/>
                                      </p:to>
                                    </p:set>
                                    <p:animEffect transition="in" filter="dissolve">
                                      <p:cBhvr>
                                        <p:cTn id="15" dur="500"/>
                                        <p:tgtEl>
                                          <p:spTgt spid="1481730">
                                            <p:txEl>
                                              <p:charRg st="42" end="49"/>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81730">
                                            <p:txEl>
                                              <p:charRg st="49" end="80"/>
                                            </p:txEl>
                                          </p:spTgt>
                                        </p:tgtEl>
                                        <p:attrNameLst>
                                          <p:attrName>style.visibility</p:attrName>
                                        </p:attrNameLst>
                                      </p:cBhvr>
                                      <p:to>
                                        <p:strVal val="visible"/>
                                      </p:to>
                                    </p:set>
                                    <p:animEffect transition="in" filter="dissolve">
                                      <p:cBhvr>
                                        <p:cTn id="18" dur="500"/>
                                        <p:tgtEl>
                                          <p:spTgt spid="1481730">
                                            <p:txEl>
                                              <p:charRg st="49" end="8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81730">
                                            <p:txEl>
                                              <p:charRg st="80" end="86"/>
                                            </p:txEl>
                                          </p:spTgt>
                                        </p:tgtEl>
                                        <p:attrNameLst>
                                          <p:attrName>style.visibility</p:attrName>
                                        </p:attrNameLst>
                                      </p:cBhvr>
                                      <p:to>
                                        <p:strVal val="visible"/>
                                      </p:to>
                                    </p:set>
                                    <p:animEffect transition="in" filter="dissolve">
                                      <p:cBhvr>
                                        <p:cTn id="23" dur="500"/>
                                        <p:tgtEl>
                                          <p:spTgt spid="1481730">
                                            <p:txEl>
                                              <p:charRg st="80" end="86"/>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81730">
                                            <p:txEl>
                                              <p:charRg st="86" end="162"/>
                                            </p:txEl>
                                          </p:spTgt>
                                        </p:tgtEl>
                                        <p:attrNameLst>
                                          <p:attrName>style.visibility</p:attrName>
                                        </p:attrNameLst>
                                      </p:cBhvr>
                                      <p:to>
                                        <p:strVal val="visible"/>
                                      </p:to>
                                    </p:set>
                                    <p:animEffect transition="in" filter="dissolve">
                                      <p:cBhvr>
                                        <p:cTn id="26" dur="500"/>
                                        <p:tgtEl>
                                          <p:spTgt spid="1481730">
                                            <p:txEl>
                                              <p:charRg st="86" end="16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481730">
                                            <p:txEl>
                                              <p:charRg st="162" end="169"/>
                                            </p:txEl>
                                          </p:spTgt>
                                        </p:tgtEl>
                                        <p:attrNameLst>
                                          <p:attrName>style.visibility</p:attrName>
                                        </p:attrNameLst>
                                      </p:cBhvr>
                                      <p:to>
                                        <p:strVal val="visible"/>
                                      </p:to>
                                    </p:set>
                                    <p:animEffect transition="in" filter="dissolve">
                                      <p:cBhvr>
                                        <p:cTn id="31" dur="500"/>
                                        <p:tgtEl>
                                          <p:spTgt spid="1481730">
                                            <p:txEl>
                                              <p:charRg st="162" end="169"/>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481730">
                                            <p:txEl>
                                              <p:charRg st="169" end="187"/>
                                            </p:txEl>
                                          </p:spTgt>
                                        </p:tgtEl>
                                        <p:attrNameLst>
                                          <p:attrName>style.visibility</p:attrName>
                                        </p:attrNameLst>
                                      </p:cBhvr>
                                      <p:to>
                                        <p:strVal val="visible"/>
                                      </p:to>
                                    </p:set>
                                    <p:animEffect transition="in" filter="dissolve">
                                      <p:cBhvr>
                                        <p:cTn id="34" dur="500"/>
                                        <p:tgtEl>
                                          <p:spTgt spid="1481730">
                                            <p:txEl>
                                              <p:charRg st="169" end="18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81730">
                                            <p:txEl>
                                              <p:charRg st="187" end="207"/>
                                            </p:txEl>
                                          </p:spTgt>
                                        </p:tgtEl>
                                        <p:attrNameLst>
                                          <p:attrName>style.visibility</p:attrName>
                                        </p:attrNameLst>
                                      </p:cBhvr>
                                      <p:to>
                                        <p:strVal val="visible"/>
                                      </p:to>
                                    </p:set>
                                    <p:animEffect transition="in" filter="dissolve">
                                      <p:cBhvr>
                                        <p:cTn id="37" dur="500"/>
                                        <p:tgtEl>
                                          <p:spTgt spid="1481730">
                                            <p:txEl>
                                              <p:charRg st="187" end="20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481730">
                                            <p:txEl>
                                              <p:charRg st="207" end="256"/>
                                            </p:txEl>
                                          </p:spTgt>
                                        </p:tgtEl>
                                        <p:attrNameLst>
                                          <p:attrName>style.visibility</p:attrName>
                                        </p:attrNameLst>
                                      </p:cBhvr>
                                      <p:to>
                                        <p:strVal val="visible"/>
                                      </p:to>
                                    </p:set>
                                    <p:animEffect transition="in" filter="dissolve">
                                      <p:cBhvr>
                                        <p:cTn id="40" dur="500"/>
                                        <p:tgtEl>
                                          <p:spTgt spid="1481730">
                                            <p:txEl>
                                              <p:charRg st="207" end="2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7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项目概念</a:t>
            </a:r>
            <a:endParaRPr lang="zh-CN" altLang="en-US" sz="2800" dirty="0">
              <a:latin typeface="黑体" panose="02010609060101010101" pitchFamily="49" charset="-122"/>
            </a:endParaRPr>
          </a:p>
        </p:txBody>
      </p:sp>
      <p:sp>
        <p:nvSpPr>
          <p:cNvPr id="11267" name="Rectangle 3"/>
          <p:cNvSpPr>
            <a:spLocks noGrp="1"/>
          </p:cNvSpPr>
          <p:nvPr>
            <p:ph idx="1"/>
          </p:nvPr>
        </p:nvSpPr>
        <p:spPr>
          <a:xfrm>
            <a:off x="106998" y="980440"/>
            <a:ext cx="8626475" cy="3094038"/>
          </a:xfrm>
        </p:spPr>
        <p:txBody>
          <a:bodyPr vert="horz" wrap="square" lIns="91440" tIns="45720" rIns="91440" bIns="45720" anchor="t" anchorCtr="0"/>
          <a:p>
            <a:pPr marL="457200" indent="-457200" eaLnBrk="1" hangingPunct="1">
              <a:lnSpc>
                <a:spcPct val="110000"/>
              </a:lnSpc>
            </a:pPr>
            <a:r>
              <a:rPr lang="zh-CN" altLang="en-US" dirty="0">
                <a:latin typeface="宋体" panose="02010600030101010101" pitchFamily="2" charset="-122"/>
                <a:ea typeface="宋体" panose="02010600030101010101" pitchFamily="2" charset="-122"/>
              </a:rPr>
              <a:t>项目</a:t>
            </a:r>
            <a:r>
              <a:rPr lang="en-US" altLang="zh-CN" dirty="0">
                <a:latin typeface="宋体" panose="02010600030101010101" pitchFamily="2" charset="-122"/>
                <a:ea typeface="宋体" panose="02010600030101010101" pitchFamily="2" charset="-122"/>
              </a:rPr>
              <a:t>(Project)</a:t>
            </a:r>
            <a:r>
              <a:rPr lang="zh-CN" altLang="en-US" dirty="0">
                <a:latin typeface="宋体" panose="02010600030101010101" pitchFamily="2" charset="-122"/>
                <a:ea typeface="宋体" panose="02010600030101010101" pitchFamily="2" charset="-122"/>
              </a:rPr>
              <a:t>定义</a:t>
            </a:r>
            <a:endParaRPr lang="zh-CN" altLang="en-US" dirty="0">
              <a:latin typeface="宋体" panose="02010600030101010101" pitchFamily="2" charset="-122"/>
              <a:ea typeface="宋体" panose="02010600030101010101" pitchFamily="2" charset="-122"/>
            </a:endParaRPr>
          </a:p>
          <a:p>
            <a:pPr marL="957580" lvl="1" indent="-500380" eaLnBrk="1" hangingPunct="1">
              <a:lnSpc>
                <a:spcPct val="110000"/>
              </a:lnSpc>
              <a:buFontTx/>
              <a:buAutoNum type="arabicPeriod"/>
            </a:pPr>
            <a:r>
              <a:rPr lang="zh-CN" altLang="en-US" dirty="0">
                <a:latin typeface="宋体" panose="02010600030101010101" pitchFamily="2" charset="-122"/>
                <a:ea typeface="宋体" panose="02010600030101010101" pitchFamily="2" charset="-122"/>
              </a:rPr>
              <a:t>创造</a:t>
            </a:r>
            <a:r>
              <a:rPr lang="zh-CN" altLang="en-US" b="1" dirty="0">
                <a:latin typeface="宋体" panose="02010600030101010101" pitchFamily="2" charset="-122"/>
                <a:ea typeface="宋体" panose="02010600030101010101" pitchFamily="2" charset="-122"/>
              </a:rPr>
              <a:t>唯一的</a:t>
            </a:r>
            <a:r>
              <a:rPr lang="zh-CN" altLang="en-US" dirty="0">
                <a:latin typeface="宋体" panose="02010600030101010101" pitchFamily="2" charset="-122"/>
                <a:ea typeface="宋体" panose="02010600030101010101" pitchFamily="2" charset="-122"/>
              </a:rPr>
              <a:t>产品或服务的</a:t>
            </a:r>
            <a:r>
              <a:rPr lang="zh-CN" altLang="en-US" b="1" dirty="0">
                <a:latin typeface="宋体" panose="02010600030101010101" pitchFamily="2" charset="-122"/>
                <a:ea typeface="宋体" panose="02010600030101010101" pitchFamily="2" charset="-122"/>
              </a:rPr>
              <a:t>时限性</a:t>
            </a:r>
            <a:r>
              <a:rPr lang="zh-CN" altLang="en-US" dirty="0">
                <a:latin typeface="宋体" panose="02010600030101010101" pitchFamily="2" charset="-122"/>
                <a:ea typeface="宋体" panose="02010600030101010101" pitchFamily="2" charset="-122"/>
              </a:rPr>
              <a:t>工作。</a:t>
            </a:r>
            <a:endParaRPr lang="zh-CN" altLang="en-US" dirty="0">
              <a:latin typeface="宋体" panose="02010600030101010101" pitchFamily="2" charset="-122"/>
              <a:ea typeface="宋体" panose="02010600030101010101" pitchFamily="2" charset="-122"/>
            </a:endParaRPr>
          </a:p>
          <a:p>
            <a:pPr marL="957580" lvl="1" indent="-500380" eaLnBrk="1" hangingPunct="1">
              <a:lnSpc>
                <a:spcPct val="110000"/>
              </a:lnSpc>
              <a:buClr>
                <a:srgbClr val="000000"/>
              </a:buClr>
              <a:buFont typeface="Batang" pitchFamily="18" charset="-127"/>
              <a:buAutoNum type="arabicPeriod"/>
            </a:pPr>
            <a:r>
              <a:rPr lang="zh-CN" altLang="en-US" dirty="0">
                <a:solidFill>
                  <a:srgbClr val="000000"/>
                </a:solidFill>
                <a:latin typeface="宋体" panose="02010600030101010101" pitchFamily="2" charset="-122"/>
                <a:ea typeface="宋体" panose="02010600030101010101" pitchFamily="2" charset="-122"/>
              </a:rPr>
              <a:t>（美国项目管理协会</a:t>
            </a:r>
            <a:r>
              <a:rPr lang="en-US" altLang="zh-CN" dirty="0">
                <a:solidFill>
                  <a:srgbClr val="000000"/>
                </a:solidFill>
                <a:latin typeface="宋体" panose="02010600030101010101" pitchFamily="2" charset="-122"/>
                <a:ea typeface="宋体" panose="02010600030101010101" pitchFamily="2" charset="-122"/>
              </a:rPr>
              <a:t>-</a:t>
            </a:r>
            <a:r>
              <a:rPr lang="en-US" altLang="zh-CN" b="1" dirty="0">
                <a:solidFill>
                  <a:srgbClr val="000000"/>
                </a:solidFill>
                <a:ea typeface="宋体" panose="02010600030101010101" pitchFamily="2" charset="-122"/>
              </a:rPr>
              <a:t>PMI</a:t>
            </a:r>
            <a:r>
              <a:rPr lang="zh-CN" altLang="en-US" dirty="0">
                <a:solidFill>
                  <a:srgbClr val="000000"/>
                </a:solidFill>
                <a:latin typeface="宋体" panose="02010600030101010101" pitchFamily="2" charset="-122"/>
                <a:ea typeface="宋体" panose="02010600030101010101" pitchFamily="2" charset="-122"/>
              </a:rPr>
              <a:t>）：项目是为了在规定的时间、费用和性能参数下满足特定的目标而由一个人或者一个组织所进行的具有规定的开始和结束日期、相互协调的独特的活动集合。</a:t>
            </a:r>
            <a:endParaRPr lang="zh-CN" altLang="en-US" dirty="0">
              <a:solidFill>
                <a:srgbClr val="000000"/>
              </a:solidFill>
              <a:latin typeface="宋体" panose="02010600030101010101" pitchFamily="2" charset="-122"/>
              <a:ea typeface="宋体" panose="02010600030101010101" pitchFamily="2" charset="-122"/>
            </a:endParaRPr>
          </a:p>
        </p:txBody>
      </p:sp>
      <p:sp>
        <p:nvSpPr>
          <p:cNvPr id="776198" name="Rectangle 6"/>
          <p:cNvSpPr/>
          <p:nvPr/>
        </p:nvSpPr>
        <p:spPr>
          <a:xfrm>
            <a:off x="180023" y="3428683"/>
            <a:ext cx="6480175" cy="22717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buClr>
                <a:srgbClr val="FF6600"/>
              </a:buClr>
              <a:buSzPct val="90000"/>
              <a:buFont typeface="Wingdings" panose="05000000000000000000" pitchFamily="2" charset="2"/>
              <a:buChar char="q"/>
            </a:pPr>
            <a:r>
              <a:rPr lang="zh-CN" altLang="en-US" sz="2800" b="0" dirty="0">
                <a:solidFill>
                  <a:srgbClr val="000000"/>
                </a:solidFill>
                <a:latin typeface="宋体" panose="02010600030101010101" pitchFamily="2" charset="-122"/>
                <a:ea typeface="宋体" panose="02010600030101010101" pitchFamily="2" charset="-122"/>
              </a:rPr>
              <a:t>项目的例子：</a:t>
            </a:r>
            <a:endParaRPr lang="zh-CN" altLang="en-US" sz="2800" b="0" dirty="0">
              <a:solidFill>
                <a:srgbClr val="000000"/>
              </a:solidFill>
              <a:latin typeface="宋体" panose="02010600030101010101" pitchFamily="2" charset="-122"/>
              <a:ea typeface="宋体" panose="02010600030101010101" pitchFamily="2" charset="-122"/>
            </a:endParaRPr>
          </a:p>
          <a:p>
            <a:pPr marL="457200" lvl="1" indent="0" eaLnBrk="1" hangingPunct="1">
              <a:lnSpc>
                <a:spcPct val="100000"/>
              </a:lnSpc>
              <a:buClrTx/>
              <a:buFont typeface="Batang" pitchFamily="18" charset="-127"/>
              <a:buChar char="―"/>
            </a:pPr>
            <a:r>
              <a:rPr lang="zh-CN" altLang="en-US" sz="2400" dirty="0">
                <a:solidFill>
                  <a:srgbClr val="000000"/>
                </a:solidFill>
                <a:latin typeface="宋体" panose="02010600030101010101" pitchFamily="2" charset="-122"/>
                <a:ea typeface="宋体" panose="02010600030101010101" pitchFamily="2" charset="-122"/>
              </a:rPr>
              <a:t>新产品</a:t>
            </a:r>
            <a:r>
              <a:rPr lang="en-US" altLang="zh-CN" sz="2400" b="1" dirty="0">
                <a:solidFill>
                  <a:srgbClr val="000000"/>
                </a:solidFill>
                <a:latin typeface="宋体" panose="02010600030101010101" pitchFamily="2" charset="-122"/>
                <a:ea typeface="宋体" panose="02010600030101010101" pitchFamily="2" charset="-122"/>
              </a:rPr>
              <a:t>/</a:t>
            </a:r>
            <a:r>
              <a:rPr lang="zh-CN" altLang="en-US" sz="2400" dirty="0">
                <a:solidFill>
                  <a:srgbClr val="000000"/>
                </a:solidFill>
                <a:latin typeface="宋体" panose="02010600030101010101" pitchFamily="2" charset="-122"/>
                <a:ea typeface="宋体" panose="02010600030101010101" pitchFamily="2" charset="-122"/>
              </a:rPr>
              <a:t>新服务的开发项目</a:t>
            </a:r>
            <a:endParaRPr lang="zh-CN" altLang="en-US" sz="2400" dirty="0">
              <a:solidFill>
                <a:srgbClr val="000000"/>
              </a:solidFill>
              <a:latin typeface="宋体" panose="02010600030101010101" pitchFamily="2" charset="-122"/>
              <a:ea typeface="宋体" panose="02010600030101010101" pitchFamily="2" charset="-122"/>
            </a:endParaRPr>
          </a:p>
          <a:p>
            <a:pPr marL="457200" lvl="1" indent="0" eaLnBrk="1" hangingPunct="1">
              <a:lnSpc>
                <a:spcPct val="100000"/>
              </a:lnSpc>
              <a:buClrTx/>
              <a:buFont typeface="Batang" pitchFamily="18" charset="-127"/>
              <a:buChar char="―"/>
            </a:pPr>
            <a:r>
              <a:rPr lang="zh-CN" altLang="en-US" sz="2400" dirty="0">
                <a:solidFill>
                  <a:srgbClr val="000000"/>
                </a:solidFill>
                <a:latin typeface="宋体" panose="02010600030101010101" pitchFamily="2" charset="-122"/>
                <a:ea typeface="宋体" panose="02010600030101010101" pitchFamily="2" charset="-122"/>
              </a:rPr>
              <a:t>房地产开发项目</a:t>
            </a:r>
            <a:endParaRPr lang="zh-CN" altLang="en-US" sz="2400" dirty="0">
              <a:solidFill>
                <a:srgbClr val="000000"/>
              </a:solidFill>
              <a:latin typeface="宋体" panose="02010600030101010101" pitchFamily="2" charset="-122"/>
              <a:ea typeface="宋体" panose="02010600030101010101" pitchFamily="2" charset="-122"/>
            </a:endParaRPr>
          </a:p>
          <a:p>
            <a:pPr marL="457200" lvl="1" indent="0" eaLnBrk="1" hangingPunct="1">
              <a:lnSpc>
                <a:spcPct val="100000"/>
              </a:lnSpc>
              <a:buClrTx/>
              <a:buFont typeface="Batang" pitchFamily="18" charset="-127"/>
              <a:buChar char="―"/>
            </a:pPr>
            <a:r>
              <a:rPr lang="zh-CN" altLang="en-US" sz="2400" dirty="0">
                <a:solidFill>
                  <a:srgbClr val="000000"/>
                </a:solidFill>
                <a:latin typeface="宋体" panose="02010600030101010101" pitchFamily="2" charset="-122"/>
                <a:ea typeface="宋体" panose="02010600030101010101" pitchFamily="2" charset="-122"/>
              </a:rPr>
              <a:t>大型体育比赛项目或文娱演出项目</a:t>
            </a:r>
            <a:endParaRPr lang="zh-CN" altLang="en-US" sz="2400" dirty="0">
              <a:solidFill>
                <a:srgbClr val="000000"/>
              </a:solidFill>
              <a:latin typeface="宋体" panose="02010600030101010101" pitchFamily="2" charset="-122"/>
              <a:ea typeface="宋体" panose="02010600030101010101" pitchFamily="2" charset="-122"/>
            </a:endParaRPr>
          </a:p>
          <a:p>
            <a:pPr marL="457200" lvl="1" indent="0" eaLnBrk="1" hangingPunct="1">
              <a:lnSpc>
                <a:spcPct val="100000"/>
              </a:lnSpc>
              <a:buClrTx/>
              <a:buFont typeface="Batang" pitchFamily="18" charset="-127"/>
              <a:buChar char="―"/>
            </a:pPr>
            <a:r>
              <a:rPr lang="zh-CN" altLang="en-US" sz="2400" dirty="0">
                <a:solidFill>
                  <a:srgbClr val="000000"/>
                </a:solidFill>
                <a:latin typeface="宋体" panose="02010600030101010101" pitchFamily="2" charset="-122"/>
                <a:ea typeface="宋体" panose="02010600030101010101" pitchFamily="2" charset="-122"/>
              </a:rPr>
              <a:t>咨询项目、企业管理变革项目</a:t>
            </a:r>
            <a:endParaRPr lang="zh-CN" altLang="en-US" sz="2400" dirty="0">
              <a:solidFill>
                <a:srgbClr val="00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6198"/>
                                        </p:tgtEl>
                                        <p:attrNameLst>
                                          <p:attrName>style.visibility</p:attrName>
                                        </p:attrNameLst>
                                      </p:cBhvr>
                                      <p:to>
                                        <p:strVal val="visible"/>
                                      </p:to>
                                    </p:set>
                                    <p:anim calcmode="lin" valueType="num">
                                      <p:cBhvr additive="base">
                                        <p:cTn id="7" dur="500" fill="hold"/>
                                        <p:tgtEl>
                                          <p:spTgt spid="776198"/>
                                        </p:tgtEl>
                                        <p:attrNameLst>
                                          <p:attrName>ppt_x</p:attrName>
                                        </p:attrNameLst>
                                      </p:cBhvr>
                                      <p:tavLst>
                                        <p:tav tm="0">
                                          <p:val>
                                            <p:strVal val="#ppt_x"/>
                                          </p:val>
                                        </p:tav>
                                        <p:tav tm="100000">
                                          <p:val>
                                            <p:strVal val="#ppt_x"/>
                                          </p:val>
                                        </p:tav>
                                      </p:tavLst>
                                    </p:anim>
                                    <p:anim calcmode="lin" valueType="num">
                                      <p:cBhvr additive="base">
                                        <p:cTn id="8" dur="500" fill="hold"/>
                                        <p:tgtEl>
                                          <p:spTgt spid="7761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2755" name="Rectangle 3"/>
          <p:cNvSpPr>
            <a:spLocks noGrp="1"/>
          </p:cNvSpPr>
          <p:nvPr>
            <p:ph idx="1"/>
          </p:nvPr>
        </p:nvSpPr>
        <p:spPr>
          <a:xfrm>
            <a:off x="179388" y="836613"/>
            <a:ext cx="8458200" cy="5257800"/>
          </a:xfrm>
        </p:spPr>
        <p:txBody>
          <a:bodyPr vert="horz" wrap="square" lIns="91440" tIns="45720" rIns="91440" bIns="45720" anchor="t" anchorCtr="0"/>
          <a:p>
            <a:pPr eaLnBrk="1" hangingPunct="1">
              <a:lnSpc>
                <a:spcPct val="90000"/>
              </a:lnSpc>
              <a:buNone/>
            </a:pPr>
            <a:r>
              <a:rPr lang="en-US" altLang="zh-CN" dirty="0">
                <a:ea typeface="仿宋_GB2312" pitchFamily="49" charset="-122"/>
              </a:rPr>
              <a:t>10</a:t>
            </a:r>
            <a:r>
              <a:rPr lang="zh-CN" altLang="en-US" dirty="0">
                <a:ea typeface="仿宋_GB2312" pitchFamily="49" charset="-122"/>
              </a:rPr>
              <a:t>、申请书内容</a:t>
            </a:r>
            <a:endParaRPr lang="zh-CN" altLang="en-US" dirty="0">
              <a:ea typeface="仿宋_GB2312" pitchFamily="49" charset="-122"/>
            </a:endParaRPr>
          </a:p>
          <a:p>
            <a:pPr eaLnBrk="1" hangingPunct="1">
              <a:lnSpc>
                <a:spcPct val="90000"/>
              </a:lnSpc>
              <a:buNone/>
            </a:pPr>
            <a:r>
              <a:rPr lang="zh-CN" altLang="en-US" dirty="0">
                <a:ea typeface="仿宋_GB2312" pitchFamily="49" charset="-122"/>
              </a:rPr>
              <a:t>       </a:t>
            </a:r>
            <a:r>
              <a:rPr lang="zh-CN" altLang="en-US" b="0" dirty="0">
                <a:ea typeface="仿宋_GB2312" pitchFamily="49" charset="-122"/>
              </a:rPr>
              <a:t>承约商的申请书至少必须包括如下内容：</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1</a:t>
            </a:r>
            <a:r>
              <a:rPr lang="zh-CN" altLang="en-US" b="0" dirty="0">
                <a:ea typeface="仿宋_GB2312" pitchFamily="49" charset="-122"/>
              </a:rPr>
              <a:t>）方法。承约商能清晰地理解需求建议书，理解什么是被期望达到的要求。而且要详细描述承约商领导项目的方法，要求对每个任务的详细描述，任务如何完成的详细描述。</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2</a:t>
            </a:r>
            <a:r>
              <a:rPr lang="zh-CN" altLang="en-US" b="0" dirty="0">
                <a:ea typeface="仿宋_GB2312" pitchFamily="49" charset="-122"/>
              </a:rPr>
              <a:t>）交付物。承约商要提供交付物的详细描述。</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3</a:t>
            </a:r>
            <a:r>
              <a:rPr lang="zh-CN" altLang="en-US" b="0" dirty="0">
                <a:ea typeface="仿宋_GB2312" pitchFamily="49" charset="-122"/>
              </a:rPr>
              <a:t>）进度计划。列出甘特图或网络图表，列出每月要执行的详细任务的时间表，以便在要求的项目完成日期内能够完成项目。</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4</a:t>
            </a:r>
            <a:r>
              <a:rPr lang="zh-CN" altLang="en-US" b="0" dirty="0">
                <a:ea typeface="仿宋_GB2312" pitchFamily="49" charset="-122"/>
              </a:rPr>
              <a:t>）经验。叙述一下承约商最近已经执行的项目，包括客户姓名、地址和电话在号码。</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5</a:t>
            </a:r>
            <a:r>
              <a:rPr lang="zh-CN" altLang="en-US" b="0" dirty="0">
                <a:ea typeface="仿宋_GB2312" pitchFamily="49" charset="-122"/>
              </a:rPr>
              <a:t>）人事安排。列出将被指定为项目主要负责人的姓名和详细简历，以及他们在类似项目中的成绩。</a:t>
            </a:r>
            <a:endParaRPr lang="zh-CN" altLang="en-US" b="0" dirty="0">
              <a:ea typeface="仿宋_GB2312" pitchFamily="49" charset="-122"/>
            </a:endParaRPr>
          </a:p>
          <a:p>
            <a:pPr eaLnBrk="1" hangingPunct="1">
              <a:lnSpc>
                <a:spcPct val="90000"/>
              </a:lnSpc>
              <a:buNone/>
            </a:pPr>
            <a:r>
              <a:rPr lang="zh-CN" altLang="en-US" b="0" dirty="0">
                <a:ea typeface="仿宋_GB2312" pitchFamily="49" charset="-122"/>
              </a:rPr>
              <a:t>（</a:t>
            </a:r>
            <a:r>
              <a:rPr lang="en-US" altLang="zh-CN" b="0" dirty="0">
                <a:ea typeface="仿宋_GB2312" pitchFamily="49" charset="-122"/>
              </a:rPr>
              <a:t>6</a:t>
            </a:r>
            <a:r>
              <a:rPr lang="zh-CN" altLang="en-US" b="0" dirty="0">
                <a:ea typeface="仿宋_GB2312" pitchFamily="49" charset="-122"/>
              </a:rPr>
              <a:t>）成本。必须说明总成本并提供一份项目的预算清单。</a:t>
            </a:r>
            <a:endParaRPr lang="zh-CN" altLang="en-US" b="0" dirty="0">
              <a:ea typeface="仿宋_GB2312" pitchFamily="49" charset="-122"/>
            </a:endParaRPr>
          </a:p>
        </p:txBody>
      </p:sp>
      <p:sp>
        <p:nvSpPr>
          <p:cNvPr id="81923" name="Rectangle 5"/>
          <p:cNvSpPr>
            <a:spLocks noGrp="1"/>
          </p:cNvSpPr>
          <p:nvPr>
            <p:ph type="title"/>
          </p:nvPr>
        </p:nvSpPr>
        <p:spPr>
          <a:xfrm>
            <a:off x="107315" y="188595"/>
            <a:ext cx="5148263" cy="476250"/>
          </a:xfrm>
        </p:spPr>
        <p:txBody>
          <a:bodyPr vert="horz" wrap="square" lIns="91440" tIns="45720" rIns="91440" bIns="0" anchor="ctr" anchorCtr="0"/>
          <a:p>
            <a:pPr eaLnBrk="1" hangingPunct="1"/>
            <a:r>
              <a:rPr lang="zh-CN" altLang="en-US" sz="2800" dirty="0"/>
              <a:t>案例：目标描述（续）</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2755">
                                            <p:txEl>
                                              <p:charRg st="0" end="9"/>
                                            </p:txEl>
                                          </p:spTgt>
                                        </p:tgtEl>
                                        <p:attrNameLst>
                                          <p:attrName>style.visibility</p:attrName>
                                        </p:attrNameLst>
                                      </p:cBhvr>
                                      <p:to>
                                        <p:strVal val="visible"/>
                                      </p:to>
                                    </p:set>
                                    <p:anim calcmode="lin" valueType="num">
                                      <p:cBhvr additive="base">
                                        <p:cTn id="7" dur="500" fill="hold"/>
                                        <p:tgtEl>
                                          <p:spTgt spid="1482755">
                                            <p:txEl>
                                              <p:charRg st="0" end="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2755">
                                            <p:txEl>
                                              <p:charRg st="0"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2755">
                                            <p:txEl>
                                              <p:charRg st="9" end="35"/>
                                            </p:txEl>
                                          </p:spTgt>
                                        </p:tgtEl>
                                        <p:attrNameLst>
                                          <p:attrName>style.visibility</p:attrName>
                                        </p:attrNameLst>
                                      </p:cBhvr>
                                      <p:to>
                                        <p:strVal val="visible"/>
                                      </p:to>
                                    </p:set>
                                    <p:anim calcmode="lin" valueType="num">
                                      <p:cBhvr additive="base">
                                        <p:cTn id="13" dur="500" fill="hold"/>
                                        <p:tgtEl>
                                          <p:spTgt spid="1482755">
                                            <p:txEl>
                                              <p:charRg st="9" end="3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2755">
                                            <p:txEl>
                                              <p:charRg st="9" end="3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2755">
                                            <p:txEl>
                                              <p:charRg st="35" end="114"/>
                                            </p:txEl>
                                          </p:spTgt>
                                        </p:tgtEl>
                                        <p:attrNameLst>
                                          <p:attrName>style.visibility</p:attrName>
                                        </p:attrNameLst>
                                      </p:cBhvr>
                                      <p:to>
                                        <p:strVal val="visible"/>
                                      </p:to>
                                    </p:set>
                                    <p:anim calcmode="lin" valueType="num">
                                      <p:cBhvr additive="base">
                                        <p:cTn id="19" dur="500" fill="hold"/>
                                        <p:tgtEl>
                                          <p:spTgt spid="1482755">
                                            <p:txEl>
                                              <p:charRg st="35" end="11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2755">
                                            <p:txEl>
                                              <p:charRg st="35" end="1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2755">
                                            <p:txEl>
                                              <p:charRg st="114" end="137"/>
                                            </p:txEl>
                                          </p:spTgt>
                                        </p:tgtEl>
                                        <p:attrNameLst>
                                          <p:attrName>style.visibility</p:attrName>
                                        </p:attrNameLst>
                                      </p:cBhvr>
                                      <p:to>
                                        <p:strVal val="visible"/>
                                      </p:to>
                                    </p:set>
                                    <p:anim calcmode="lin" valueType="num">
                                      <p:cBhvr additive="base">
                                        <p:cTn id="25" dur="500" fill="hold"/>
                                        <p:tgtEl>
                                          <p:spTgt spid="1482755">
                                            <p:txEl>
                                              <p:charRg st="114" end="13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2755">
                                            <p:txEl>
                                              <p:charRg st="114" end="13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2755">
                                            <p:txEl>
                                              <p:charRg st="137" end="194"/>
                                            </p:txEl>
                                          </p:spTgt>
                                        </p:tgtEl>
                                        <p:attrNameLst>
                                          <p:attrName>style.visibility</p:attrName>
                                        </p:attrNameLst>
                                      </p:cBhvr>
                                      <p:to>
                                        <p:strVal val="visible"/>
                                      </p:to>
                                    </p:set>
                                    <p:anim calcmode="lin" valueType="num">
                                      <p:cBhvr additive="base">
                                        <p:cTn id="31" dur="500" fill="hold"/>
                                        <p:tgtEl>
                                          <p:spTgt spid="1482755">
                                            <p:txEl>
                                              <p:charRg st="137" end="19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2755">
                                            <p:txEl>
                                              <p:charRg st="137" end="19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82755">
                                            <p:txEl>
                                              <p:charRg st="194" end="234"/>
                                            </p:txEl>
                                          </p:spTgt>
                                        </p:tgtEl>
                                        <p:attrNameLst>
                                          <p:attrName>style.visibility</p:attrName>
                                        </p:attrNameLst>
                                      </p:cBhvr>
                                      <p:to>
                                        <p:strVal val="visible"/>
                                      </p:to>
                                    </p:set>
                                    <p:anim calcmode="lin" valueType="num">
                                      <p:cBhvr additive="base">
                                        <p:cTn id="37" dur="500" fill="hold"/>
                                        <p:tgtEl>
                                          <p:spTgt spid="1482755">
                                            <p:txEl>
                                              <p:charRg st="194" end="23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82755">
                                            <p:txEl>
                                              <p:charRg st="194" end="23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82755">
                                            <p:txEl>
                                              <p:charRg st="234" end="280"/>
                                            </p:txEl>
                                          </p:spTgt>
                                        </p:tgtEl>
                                        <p:attrNameLst>
                                          <p:attrName>style.visibility</p:attrName>
                                        </p:attrNameLst>
                                      </p:cBhvr>
                                      <p:to>
                                        <p:strVal val="visible"/>
                                      </p:to>
                                    </p:set>
                                    <p:anim calcmode="lin" valueType="num">
                                      <p:cBhvr additive="base">
                                        <p:cTn id="43" dur="500" fill="hold"/>
                                        <p:tgtEl>
                                          <p:spTgt spid="1482755">
                                            <p:txEl>
                                              <p:charRg st="234" end="28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82755">
                                            <p:txEl>
                                              <p:charRg st="234" end="28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1" name="whoosh.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82755">
                                            <p:txEl>
                                              <p:charRg st="280" end="307"/>
                                            </p:txEl>
                                          </p:spTgt>
                                        </p:tgtEl>
                                        <p:attrNameLst>
                                          <p:attrName>style.visibility</p:attrName>
                                        </p:attrNameLst>
                                      </p:cBhvr>
                                      <p:to>
                                        <p:strVal val="visible"/>
                                      </p:to>
                                    </p:set>
                                    <p:anim calcmode="lin" valueType="num">
                                      <p:cBhvr additive="base">
                                        <p:cTn id="49" dur="500" fill="hold"/>
                                        <p:tgtEl>
                                          <p:spTgt spid="1482755">
                                            <p:txEl>
                                              <p:charRg st="280" end="30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82755">
                                            <p:txEl>
                                              <p:charRg st="280" end="30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275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3779" name="Rectangle 3"/>
          <p:cNvSpPr>
            <a:spLocks noGrp="1"/>
          </p:cNvSpPr>
          <p:nvPr>
            <p:ph idx="1"/>
          </p:nvPr>
        </p:nvSpPr>
        <p:spPr>
          <a:xfrm>
            <a:off x="0" y="692150"/>
            <a:ext cx="8534400" cy="4572000"/>
          </a:xfrm>
        </p:spPr>
        <p:txBody>
          <a:bodyPr vert="horz" wrap="square" lIns="91440" tIns="45720" rIns="91440" bIns="45720" anchor="t" anchorCtr="0"/>
          <a:p>
            <a:pPr eaLnBrk="1" hangingPunct="1">
              <a:buNone/>
            </a:pPr>
            <a:r>
              <a:rPr lang="en-US" altLang="zh-CN" b="0" dirty="0">
                <a:ea typeface="仿宋_GB2312" pitchFamily="49" charset="-122"/>
              </a:rPr>
              <a:t>11</a:t>
            </a:r>
            <a:r>
              <a:rPr lang="zh-CN" altLang="en-US" b="0" dirty="0">
                <a:ea typeface="仿宋_GB2312" pitchFamily="49" charset="-122"/>
              </a:rPr>
              <a:t>、申请书评价标准</a:t>
            </a:r>
            <a:endParaRPr lang="zh-CN" altLang="en-US" dirty="0">
              <a:ea typeface="仿宋_GB2312" pitchFamily="49" charset="-122"/>
            </a:endParaRPr>
          </a:p>
          <a:p>
            <a:pPr eaLnBrk="1" hangingPunct="1">
              <a:buNone/>
            </a:pPr>
            <a:r>
              <a:rPr lang="zh-CN" altLang="en-US" dirty="0">
                <a:ea typeface="仿宋_GB2312" pitchFamily="49" charset="-122"/>
              </a:rPr>
              <a:t>（</a:t>
            </a:r>
            <a:r>
              <a:rPr lang="en-US" altLang="zh-CN" dirty="0">
                <a:ea typeface="仿宋_GB2312" pitchFamily="49" charset="-122"/>
              </a:rPr>
              <a:t>1</a:t>
            </a:r>
            <a:r>
              <a:rPr lang="zh-CN" altLang="en-US" dirty="0">
                <a:ea typeface="仿宋_GB2312" pitchFamily="49" charset="-122"/>
              </a:rPr>
              <a:t>）方案（</a:t>
            </a:r>
            <a:r>
              <a:rPr lang="en-US" altLang="zh-CN" dirty="0">
                <a:ea typeface="仿宋_GB2312" pitchFamily="49" charset="-122"/>
              </a:rPr>
              <a:t>30%</a:t>
            </a:r>
            <a:r>
              <a:rPr lang="zh-CN" altLang="en-US" dirty="0">
                <a:ea typeface="仿宋_GB2312" pitchFamily="49" charset="-122"/>
              </a:rPr>
              <a:t>）。承约商提出建设方案。</a:t>
            </a:r>
            <a:endParaRPr lang="zh-CN" altLang="en-US" dirty="0">
              <a:ea typeface="仿宋_GB2312" pitchFamily="49" charset="-122"/>
            </a:endParaRPr>
          </a:p>
          <a:p>
            <a:pPr eaLnBrk="1" hangingPunct="1">
              <a:buNone/>
            </a:pPr>
            <a:r>
              <a:rPr lang="zh-CN" altLang="en-US" dirty="0">
                <a:ea typeface="仿宋_GB2312" pitchFamily="49" charset="-122"/>
              </a:rPr>
              <a:t>（</a:t>
            </a:r>
            <a:r>
              <a:rPr lang="en-US" altLang="zh-CN" dirty="0">
                <a:ea typeface="仿宋_GB2312" pitchFamily="49" charset="-122"/>
              </a:rPr>
              <a:t>2</a:t>
            </a:r>
            <a:r>
              <a:rPr lang="zh-CN" altLang="en-US" dirty="0">
                <a:ea typeface="仿宋_GB2312" pitchFamily="49" charset="-122"/>
              </a:rPr>
              <a:t>）经验（</a:t>
            </a:r>
            <a:r>
              <a:rPr lang="en-US" altLang="zh-CN" dirty="0">
                <a:ea typeface="仿宋_GB2312" pitchFamily="49" charset="-122"/>
              </a:rPr>
              <a:t>30%</a:t>
            </a:r>
            <a:r>
              <a:rPr lang="zh-CN" altLang="en-US" dirty="0">
                <a:ea typeface="仿宋_GB2312" pitchFamily="49" charset="-122"/>
              </a:rPr>
              <a:t>）。被指定执行此项目的承约商和主要负责人的执行类似项目的经验。</a:t>
            </a:r>
            <a:endParaRPr lang="zh-CN" altLang="en-US" dirty="0">
              <a:ea typeface="仿宋_GB2312" pitchFamily="49" charset="-122"/>
            </a:endParaRPr>
          </a:p>
          <a:p>
            <a:pPr eaLnBrk="1" hangingPunct="1">
              <a:buNone/>
            </a:pPr>
            <a:r>
              <a:rPr lang="zh-CN" altLang="en-US" dirty="0">
                <a:latin typeface="仿宋_GB2312" pitchFamily="49" charset="-122"/>
                <a:ea typeface="仿宋_GB2312" pitchFamily="49" charset="-122"/>
              </a:rPr>
              <a:t>（</a:t>
            </a:r>
            <a:r>
              <a:rPr lang="en-US" altLang="zh-CN" dirty="0">
                <a:latin typeface="仿宋_GB2312" pitchFamily="49" charset="-122"/>
                <a:ea typeface="仿宋_GB2312" pitchFamily="49" charset="-122"/>
              </a:rPr>
              <a:t>3</a:t>
            </a:r>
            <a:r>
              <a:rPr lang="zh-CN" altLang="en-US" dirty="0">
                <a:latin typeface="仿宋_GB2312" pitchFamily="49" charset="-122"/>
                <a:ea typeface="仿宋_GB2312" pitchFamily="49" charset="-122"/>
              </a:rPr>
              <a:t>）成本（</a:t>
            </a:r>
            <a:r>
              <a:rPr lang="en-US" altLang="zh-CN" dirty="0">
                <a:latin typeface="仿宋_GB2312" pitchFamily="49" charset="-122"/>
                <a:ea typeface="仿宋_GB2312" pitchFamily="49" charset="-122"/>
              </a:rPr>
              <a:t>30%</a:t>
            </a:r>
            <a:r>
              <a:rPr lang="zh-CN" altLang="en-US" dirty="0">
                <a:latin typeface="仿宋_GB2312" pitchFamily="49" charset="-122"/>
                <a:ea typeface="仿宋_GB2312" pitchFamily="49" charset="-122"/>
              </a:rPr>
              <a:t>）。承约商申请书中所列的固定成本。</a:t>
            </a:r>
            <a:endParaRPr lang="zh-CN" altLang="en-US" dirty="0">
              <a:latin typeface="仿宋_GB2312" pitchFamily="49" charset="-122"/>
              <a:ea typeface="仿宋_GB2312" pitchFamily="49" charset="-122"/>
            </a:endParaRPr>
          </a:p>
          <a:p>
            <a:pPr eaLnBrk="1" hangingPunct="1">
              <a:buNone/>
            </a:pPr>
            <a:r>
              <a:rPr lang="zh-CN" altLang="en-US" dirty="0">
                <a:latin typeface="仿宋_GB2312" pitchFamily="49" charset="-122"/>
                <a:ea typeface="仿宋_GB2312" pitchFamily="49" charset="-122"/>
              </a:rPr>
              <a:t>（</a:t>
            </a:r>
            <a:r>
              <a:rPr lang="en-US" altLang="zh-CN" dirty="0">
                <a:latin typeface="仿宋_GB2312" pitchFamily="49" charset="-122"/>
                <a:ea typeface="仿宋_GB2312" pitchFamily="49" charset="-122"/>
              </a:rPr>
              <a:t>4</a:t>
            </a:r>
            <a:r>
              <a:rPr lang="zh-CN" altLang="en-US" dirty="0">
                <a:latin typeface="仿宋_GB2312" pitchFamily="49" charset="-122"/>
                <a:ea typeface="仿宋_GB2312" pitchFamily="49" charset="-122"/>
              </a:rPr>
              <a:t>）进度计划（</a:t>
            </a:r>
            <a:r>
              <a:rPr lang="en-US" altLang="zh-CN" dirty="0">
                <a:latin typeface="仿宋_GB2312" pitchFamily="49" charset="-122"/>
                <a:ea typeface="仿宋_GB2312" pitchFamily="49" charset="-122"/>
              </a:rPr>
              <a:t>10%</a:t>
            </a:r>
            <a:r>
              <a:rPr lang="zh-CN" altLang="en-US" dirty="0">
                <a:latin typeface="仿宋_GB2312" pitchFamily="49" charset="-122"/>
                <a:ea typeface="仿宋_GB2312" pitchFamily="49" charset="-122"/>
              </a:rPr>
              <a:t>）。为了要在项目完成之日期内或在此日期之前完成项目，承约商应提供详细的施工计划。</a:t>
            </a:r>
            <a:endParaRPr lang="zh-CN" altLang="en-US" dirty="0">
              <a:latin typeface="仿宋_GB2312" pitchFamily="49" charset="-122"/>
              <a:ea typeface="仿宋_GB2312" pitchFamily="49" charset="-122"/>
            </a:endParaRPr>
          </a:p>
          <a:p>
            <a:pPr eaLnBrk="1" hangingPunct="1">
              <a:buNone/>
            </a:pPr>
            <a:endParaRPr lang="en-US" altLang="zh-CN" dirty="0">
              <a:latin typeface="仿宋_GB2312" pitchFamily="49" charset="-122"/>
              <a:ea typeface="仿宋_GB2312" pitchFamily="49" charset="-122"/>
            </a:endParaRPr>
          </a:p>
        </p:txBody>
      </p:sp>
      <p:sp>
        <p:nvSpPr>
          <p:cNvPr id="82947" name="Rectangle 4"/>
          <p:cNvSpPr/>
          <p:nvPr/>
        </p:nvSpPr>
        <p:spPr>
          <a:xfrm>
            <a:off x="107315" y="332740"/>
            <a:ext cx="8153400" cy="333375"/>
          </a:xfrm>
          <a:prstGeom prst="rect">
            <a:avLst/>
          </a:prstGeom>
          <a:noFill/>
          <a:ln w="9525">
            <a:noFill/>
          </a:ln>
        </p:spPr>
        <p:txBody>
          <a:bodyPr anchor="b"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2800" dirty="0">
                <a:solidFill>
                  <a:schemeClr val="tx1"/>
                </a:solidFill>
                <a:latin typeface="微软雅黑" panose="020B0503020204020204" pitchFamily="34" charset="-122"/>
              </a:rPr>
              <a:t>案例：项目目标描述（续）</a:t>
            </a:r>
            <a:endParaRPr lang="zh-CN" altLang="en-US" sz="2800" dirty="0">
              <a:solidFill>
                <a:schemeClr val="tx1"/>
              </a:solidFill>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83779">
                                            <p:txEl>
                                              <p:charRg st="0" end="11"/>
                                            </p:txEl>
                                          </p:spTgt>
                                        </p:tgtEl>
                                        <p:attrNameLst>
                                          <p:attrName>style.visibility</p:attrName>
                                        </p:attrNameLst>
                                      </p:cBhvr>
                                      <p:to>
                                        <p:strVal val="visible"/>
                                      </p:to>
                                    </p:set>
                                    <p:anim calcmode="lin" valueType="num">
                                      <p:cBhvr additive="base">
                                        <p:cTn id="7" dur="500" fill="hold"/>
                                        <p:tgtEl>
                                          <p:spTgt spid="1483779">
                                            <p:txEl>
                                              <p:charRg st="0" end="1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83779">
                                            <p:txEl>
                                              <p:charRg st="0"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83779">
                                            <p:txEl>
                                              <p:charRg st="11" end="33"/>
                                            </p:txEl>
                                          </p:spTgt>
                                        </p:tgtEl>
                                        <p:attrNameLst>
                                          <p:attrName>style.visibility</p:attrName>
                                        </p:attrNameLst>
                                      </p:cBhvr>
                                      <p:to>
                                        <p:strVal val="visible"/>
                                      </p:to>
                                    </p:set>
                                    <p:anim calcmode="lin" valueType="num">
                                      <p:cBhvr additive="base">
                                        <p:cTn id="13" dur="500" fill="hold"/>
                                        <p:tgtEl>
                                          <p:spTgt spid="1483779">
                                            <p:txEl>
                                              <p:charRg st="11" end="3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83779">
                                            <p:txEl>
                                              <p:charRg st="11" end="3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1"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83779">
                                            <p:txEl>
                                              <p:charRg st="33" end="74"/>
                                            </p:txEl>
                                          </p:spTgt>
                                        </p:tgtEl>
                                        <p:attrNameLst>
                                          <p:attrName>style.visibility</p:attrName>
                                        </p:attrNameLst>
                                      </p:cBhvr>
                                      <p:to>
                                        <p:strVal val="visible"/>
                                      </p:to>
                                    </p:set>
                                    <p:anim calcmode="lin" valueType="num">
                                      <p:cBhvr additive="base">
                                        <p:cTn id="19" dur="500" fill="hold"/>
                                        <p:tgtEl>
                                          <p:spTgt spid="1483779">
                                            <p:txEl>
                                              <p:charRg st="33" end="7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83779">
                                            <p:txEl>
                                              <p:charRg st="33" end="7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1"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83779">
                                            <p:txEl>
                                              <p:charRg st="74" end="101"/>
                                            </p:txEl>
                                          </p:spTgt>
                                        </p:tgtEl>
                                        <p:attrNameLst>
                                          <p:attrName>style.visibility</p:attrName>
                                        </p:attrNameLst>
                                      </p:cBhvr>
                                      <p:to>
                                        <p:strVal val="visible"/>
                                      </p:to>
                                    </p:set>
                                    <p:anim calcmode="lin" valueType="num">
                                      <p:cBhvr additive="base">
                                        <p:cTn id="25" dur="500" fill="hold"/>
                                        <p:tgtEl>
                                          <p:spTgt spid="1483779">
                                            <p:txEl>
                                              <p:charRg st="74" end="10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83779">
                                            <p:txEl>
                                              <p:charRg st="74" end="10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83779">
                                            <p:txEl>
                                              <p:charRg st="101" end="153"/>
                                            </p:txEl>
                                          </p:spTgt>
                                        </p:tgtEl>
                                        <p:attrNameLst>
                                          <p:attrName>style.visibility</p:attrName>
                                        </p:attrNameLst>
                                      </p:cBhvr>
                                      <p:to>
                                        <p:strVal val="visible"/>
                                      </p:to>
                                    </p:set>
                                    <p:anim calcmode="lin" valueType="num">
                                      <p:cBhvr additive="base">
                                        <p:cTn id="31" dur="500" fill="hold"/>
                                        <p:tgtEl>
                                          <p:spTgt spid="1483779">
                                            <p:txEl>
                                              <p:charRg st="101" end="15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83779">
                                            <p:txEl>
                                              <p:charRg st="101" end="15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1"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7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演练</a:t>
            </a:r>
            <a:endParaRPr lang="zh-CN" altLang="en-US" sz="2800" dirty="0">
              <a:latin typeface="黑体" panose="02010609060101010101" pitchFamily="49" charset="-122"/>
            </a:endParaRPr>
          </a:p>
        </p:txBody>
      </p:sp>
      <p:sp>
        <p:nvSpPr>
          <p:cNvPr id="83971" name="Rectangle 3"/>
          <p:cNvSpPr>
            <a:spLocks noGrp="1"/>
          </p:cNvSpPr>
          <p:nvPr>
            <p:ph type="body" sz="half" idx="1"/>
          </p:nvPr>
        </p:nvSpPr>
        <p:spPr>
          <a:xfrm>
            <a:off x="0" y="1114425"/>
            <a:ext cx="4481513" cy="5537200"/>
          </a:xfrm>
        </p:spPr>
        <p:txBody>
          <a:bodyPr vert="horz" wrap="square" lIns="91440" tIns="45720" rIns="91440" bIns="45720" anchor="t" anchorCtr="0"/>
          <a:p>
            <a:pPr marL="0" indent="0" eaLnBrk="1" hangingPunct="1">
              <a:lnSpc>
                <a:spcPct val="100000"/>
              </a:lnSpc>
              <a:buClr>
                <a:schemeClr val="tx1"/>
              </a:buClr>
              <a:buSzTx/>
              <a:buFont typeface="Wingdings" panose="05000000000000000000" pitchFamily="2" charset="2"/>
            </a:pPr>
            <a:r>
              <a:rPr lang="zh-CN" altLang="en-US" sz="2800" dirty="0">
                <a:ea typeface="宋体" panose="02010600030101010101" pitchFamily="2" charset="-122"/>
              </a:rPr>
              <a:t>每一组确定一个可行的项目，写下项目的名称；</a:t>
            </a:r>
            <a:endParaRPr lang="zh-CN" altLang="en-US" sz="2800" dirty="0">
              <a:ea typeface="宋体" panose="02010600030101010101" pitchFamily="2" charset="-122"/>
            </a:endParaRPr>
          </a:p>
          <a:p>
            <a:pPr marL="0" indent="0" eaLnBrk="1" hangingPunct="1">
              <a:lnSpc>
                <a:spcPct val="100000"/>
              </a:lnSpc>
              <a:buClr>
                <a:schemeClr val="tx1"/>
              </a:buClr>
              <a:buSzTx/>
              <a:buFont typeface="Wingdings" panose="05000000000000000000" pitchFamily="2" charset="2"/>
            </a:pPr>
            <a:r>
              <a:rPr lang="zh-CN" altLang="en-US" sz="2800" dirty="0">
                <a:ea typeface="宋体" panose="02010600030101010101" pitchFamily="2" charset="-122"/>
              </a:rPr>
              <a:t>制定项目目标；</a:t>
            </a:r>
            <a:endParaRPr lang="zh-CN" altLang="en-US" sz="2800" dirty="0">
              <a:ea typeface="宋体" panose="02010600030101010101" pitchFamily="2" charset="-122"/>
            </a:endParaRPr>
          </a:p>
          <a:p>
            <a:pPr marL="0" indent="0" eaLnBrk="1" hangingPunct="1">
              <a:lnSpc>
                <a:spcPct val="100000"/>
              </a:lnSpc>
              <a:buClr>
                <a:schemeClr val="tx1"/>
              </a:buClr>
              <a:buSzTx/>
              <a:buFont typeface="Wingdings" panose="05000000000000000000" pitchFamily="2" charset="2"/>
            </a:pPr>
            <a:r>
              <a:rPr lang="zh-CN" altLang="en-US" sz="2800" dirty="0">
                <a:ea typeface="宋体" panose="02010600030101010101" pitchFamily="2" charset="-122"/>
              </a:rPr>
              <a:t>选代表向其他小组介绍自己的项目；</a:t>
            </a:r>
            <a:endParaRPr lang="zh-CN" altLang="en-US" sz="2800" dirty="0">
              <a:ea typeface="宋体" panose="02010600030101010101" pitchFamily="2" charset="-122"/>
            </a:endParaRPr>
          </a:p>
          <a:p>
            <a:pPr marL="0" indent="0" eaLnBrk="1" hangingPunct="1">
              <a:lnSpc>
                <a:spcPct val="100000"/>
              </a:lnSpc>
              <a:buClr>
                <a:schemeClr val="tx1"/>
              </a:buClr>
              <a:buSzTx/>
              <a:buFont typeface="Wingdings" panose="05000000000000000000" pitchFamily="2" charset="2"/>
            </a:pPr>
            <a:endParaRPr lang="zh-CN" altLang="en-US" sz="2800" dirty="0">
              <a:ea typeface="宋体" panose="02010600030101010101" pitchFamily="2" charset="-122"/>
            </a:endParaRPr>
          </a:p>
          <a:p>
            <a:pPr marL="0" indent="0" eaLnBrk="1" hangingPunct="1">
              <a:lnSpc>
                <a:spcPct val="100000"/>
              </a:lnSpc>
              <a:buClr>
                <a:schemeClr val="tx1"/>
              </a:buClr>
              <a:buSzTx/>
              <a:buFont typeface="Wingdings" panose="05000000000000000000" pitchFamily="2" charset="2"/>
              <a:buNone/>
            </a:pPr>
            <a:r>
              <a:rPr lang="zh-CN" altLang="en-US" sz="2800" dirty="0">
                <a:ea typeface="宋体" panose="02010600030101010101" pitchFamily="2" charset="-122"/>
              </a:rPr>
              <a:t>本次培训将对此假定的项目进行反复演练。</a:t>
            </a:r>
            <a:endParaRPr lang="zh-CN" altLang="en-US" sz="2800" dirty="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p:cNvSpPr>
          <p:nvPr>
            <p:ph type="title"/>
          </p:nvPr>
        </p:nvSpPr>
        <p:spPr>
          <a:xfrm>
            <a:off x="107315" y="112395"/>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86019" name="Rectangle 3"/>
          <p:cNvSpPr>
            <a:spLocks noGrp="1"/>
          </p:cNvSpPr>
          <p:nvPr>
            <p:ph idx="1"/>
          </p:nvPr>
        </p:nvSpPr>
        <p:spPr>
          <a:xfrm>
            <a:off x="747078" y="836930"/>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2000" dirty="0"/>
              <a:t>项目管理的基本概念</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项目组织结构</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项目目标管理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项目需求管理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产品开发流程回顾 </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项目计划制定</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项目计划控制</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质量与成本管理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风险管理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项目沟通管理</a:t>
            </a:r>
            <a:endParaRPr lang="zh-CN" altLang="en-US" sz="2000" dirty="0"/>
          </a:p>
        </p:txBody>
      </p:sp>
      <p:pic>
        <p:nvPicPr>
          <p:cNvPr id="86020"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402908" y="2564765"/>
            <a:ext cx="344487" cy="327025"/>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p:cNvSpPr>
          <p:nvPr>
            <p:ph type="title"/>
          </p:nvPr>
        </p:nvSpPr>
        <p:spPr>
          <a:xfrm>
            <a:off x="107315" y="116840"/>
            <a:ext cx="8640763" cy="633413"/>
          </a:xfrm>
        </p:spPr>
        <p:txBody>
          <a:bodyPr vert="horz" wrap="square" lIns="91440" tIns="45720" rIns="91440" bIns="0" anchor="ctr" anchorCtr="0"/>
          <a:p>
            <a:pPr eaLnBrk="1" hangingPunct="1"/>
            <a:r>
              <a:rPr lang="zh-CN" altLang="en-US" sz="2800" dirty="0"/>
              <a:t>基于市场需求的项目管理总体思路</a:t>
            </a:r>
            <a:endParaRPr lang="zh-CN" altLang="en-US" sz="2800" dirty="0"/>
          </a:p>
        </p:txBody>
      </p:sp>
      <p:grpSp>
        <p:nvGrpSpPr>
          <p:cNvPr id="88067" name="Group 3"/>
          <p:cNvGrpSpPr/>
          <p:nvPr/>
        </p:nvGrpSpPr>
        <p:grpSpPr>
          <a:xfrm>
            <a:off x="381000" y="1412875"/>
            <a:ext cx="8274050" cy="4976813"/>
            <a:chOff x="240" y="520"/>
            <a:chExt cx="5212" cy="3336"/>
          </a:xfrm>
        </p:grpSpPr>
        <p:sp>
          <p:nvSpPr>
            <p:cNvPr id="88068" name="Rectangle 4"/>
            <p:cNvSpPr/>
            <p:nvPr/>
          </p:nvSpPr>
          <p:spPr>
            <a:xfrm>
              <a:off x="2608" y="1848"/>
              <a:ext cx="2448" cy="192"/>
            </a:xfrm>
            <a:prstGeom prst="rect">
              <a:avLst/>
            </a:prstGeom>
            <a:gradFill rotWithShape="0">
              <a:gsLst>
                <a:gs pos="0">
                  <a:srgbClr val="CCFFFF"/>
                </a:gs>
                <a:gs pos="100000">
                  <a:srgbClr val="9CC3C3"/>
                </a:gs>
              </a:gsLst>
              <a:lin ang="5400000" scaled="1"/>
              <a:tileRect/>
            </a:gradFill>
            <a:ln w="9525">
              <a:noFill/>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69" name="Text Box 5"/>
            <p:cNvSpPr txBox="1"/>
            <p:nvPr/>
          </p:nvSpPr>
          <p:spPr>
            <a:xfrm>
              <a:off x="336" y="520"/>
              <a:ext cx="768" cy="190"/>
            </a:xfrm>
            <a:prstGeom prst="rect">
              <a:avLst/>
            </a:prstGeom>
            <a:noFill/>
            <a:ln w="9525" cap="flat" cmpd="sng">
              <a:solidFill>
                <a:srgbClr val="0000FF"/>
              </a:solidFill>
              <a:prstDash val="solid"/>
              <a:miter/>
              <a:headEnd type="none" w="med" len="med"/>
              <a:tailEnd type="none" w="med" len="med"/>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公司战略规划</a:t>
              </a:r>
              <a:endParaRPr lang="zh-CN" altLang="en-US" sz="1200" b="0" dirty="0">
                <a:latin typeface="Times New Roman" panose="02020603050405020304" pitchFamily="18" charset="0"/>
                <a:ea typeface="宋体" panose="02010600030101010101" pitchFamily="2" charset="-122"/>
              </a:endParaRPr>
            </a:p>
          </p:txBody>
        </p:sp>
        <p:sp>
          <p:nvSpPr>
            <p:cNvPr id="88070" name="Line 6"/>
            <p:cNvSpPr/>
            <p:nvPr/>
          </p:nvSpPr>
          <p:spPr>
            <a:xfrm>
              <a:off x="672" y="704"/>
              <a:ext cx="0" cy="144"/>
            </a:xfrm>
            <a:prstGeom prst="line">
              <a:avLst/>
            </a:prstGeom>
            <a:ln w="9525" cap="flat" cmpd="sng">
              <a:solidFill>
                <a:schemeClr val="tx1"/>
              </a:solidFill>
              <a:prstDash val="solid"/>
              <a:headEnd type="none" w="med" len="med"/>
              <a:tailEnd type="triangle" w="med" len="med"/>
            </a:ln>
          </p:spPr>
        </p:sp>
        <p:sp>
          <p:nvSpPr>
            <p:cNvPr id="88071" name="Text Box 7"/>
            <p:cNvSpPr txBox="1"/>
            <p:nvPr/>
          </p:nvSpPr>
          <p:spPr>
            <a:xfrm>
              <a:off x="336" y="848"/>
              <a:ext cx="720" cy="190"/>
            </a:xfrm>
            <a:prstGeom prst="rect">
              <a:avLst/>
            </a:prstGeom>
            <a:noFill/>
            <a:ln w="9525" cap="flat" cmpd="sng">
              <a:solidFill>
                <a:srgbClr val="0000FF"/>
              </a:solidFill>
              <a:prstDash val="solid"/>
              <a:miter/>
              <a:headEnd type="none" w="med" len="med"/>
              <a:tailEnd type="none" w="med" len="med"/>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公司经营目标</a:t>
              </a:r>
              <a:endParaRPr lang="zh-CN" altLang="en-US" sz="1200" b="0" dirty="0">
                <a:latin typeface="Times New Roman" panose="02020603050405020304" pitchFamily="18" charset="0"/>
                <a:ea typeface="宋体" panose="02010600030101010101" pitchFamily="2" charset="-122"/>
              </a:endParaRPr>
            </a:p>
          </p:txBody>
        </p:sp>
        <p:sp>
          <p:nvSpPr>
            <p:cNvPr id="88072" name="Line 8"/>
            <p:cNvSpPr/>
            <p:nvPr/>
          </p:nvSpPr>
          <p:spPr>
            <a:xfrm>
              <a:off x="672" y="1024"/>
              <a:ext cx="0" cy="128"/>
            </a:xfrm>
            <a:prstGeom prst="line">
              <a:avLst/>
            </a:prstGeom>
            <a:ln w="9525" cap="flat" cmpd="sng">
              <a:solidFill>
                <a:schemeClr val="tx1"/>
              </a:solidFill>
              <a:prstDash val="solid"/>
              <a:headEnd type="none" w="med" len="med"/>
              <a:tailEnd type="triangle" w="med" len="med"/>
            </a:ln>
          </p:spPr>
        </p:sp>
        <p:sp>
          <p:nvSpPr>
            <p:cNvPr id="88073" name="Line 9"/>
            <p:cNvSpPr/>
            <p:nvPr/>
          </p:nvSpPr>
          <p:spPr>
            <a:xfrm>
              <a:off x="864" y="1296"/>
              <a:ext cx="192" cy="0"/>
            </a:xfrm>
            <a:prstGeom prst="line">
              <a:avLst/>
            </a:prstGeom>
            <a:ln w="9525" cap="flat" cmpd="sng">
              <a:solidFill>
                <a:schemeClr val="tx1"/>
              </a:solidFill>
              <a:prstDash val="solid"/>
              <a:headEnd type="none" w="med" len="med"/>
              <a:tailEnd type="triangle" w="med" len="med"/>
            </a:ln>
          </p:spPr>
        </p:sp>
        <p:sp>
          <p:nvSpPr>
            <p:cNvPr id="88074" name="Text Box 10"/>
            <p:cNvSpPr txBox="1"/>
            <p:nvPr/>
          </p:nvSpPr>
          <p:spPr>
            <a:xfrm>
              <a:off x="1056" y="1200"/>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现有业务分析</a:t>
              </a:r>
              <a:endParaRPr lang="zh-CN" altLang="en-US" sz="1200" b="0" dirty="0">
                <a:latin typeface="Times New Roman" panose="02020603050405020304" pitchFamily="18" charset="0"/>
                <a:ea typeface="宋体" panose="02010600030101010101" pitchFamily="2" charset="-122"/>
              </a:endParaRPr>
            </a:p>
          </p:txBody>
        </p:sp>
        <p:sp>
          <p:nvSpPr>
            <p:cNvPr id="88075" name="Text Box 11"/>
            <p:cNvSpPr txBox="1"/>
            <p:nvPr/>
          </p:nvSpPr>
          <p:spPr>
            <a:xfrm>
              <a:off x="240" y="1216"/>
              <a:ext cx="480" cy="16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000" b="0" dirty="0">
                  <a:latin typeface="Times New Roman" panose="02020603050405020304" pitchFamily="18" charset="0"/>
                  <a:ea typeface="宋体" panose="02010600030101010101" pitchFamily="2" charset="-122"/>
                </a:rPr>
                <a:t>市场信息</a:t>
              </a:r>
              <a:endParaRPr lang="zh-CN" altLang="en-US" sz="1000" b="0" dirty="0">
                <a:latin typeface="Times New Roman" panose="02020603050405020304" pitchFamily="18" charset="0"/>
                <a:ea typeface="宋体" panose="02010600030101010101" pitchFamily="2" charset="-122"/>
              </a:endParaRPr>
            </a:p>
          </p:txBody>
        </p:sp>
        <p:sp>
          <p:nvSpPr>
            <p:cNvPr id="88076" name="Text Box 12"/>
            <p:cNvSpPr txBox="1"/>
            <p:nvPr/>
          </p:nvSpPr>
          <p:spPr>
            <a:xfrm>
              <a:off x="240" y="1312"/>
              <a:ext cx="480" cy="16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000" b="0" dirty="0">
                  <a:latin typeface="Times New Roman" panose="02020603050405020304" pitchFamily="18" charset="0"/>
                  <a:ea typeface="宋体" panose="02010600030101010101" pitchFamily="2" charset="-122"/>
                </a:rPr>
                <a:t>客户反馈</a:t>
              </a:r>
              <a:endParaRPr lang="zh-CN" altLang="en-US" sz="1000" b="0" dirty="0">
                <a:latin typeface="Times New Roman" panose="02020603050405020304" pitchFamily="18" charset="0"/>
                <a:ea typeface="宋体" panose="02010600030101010101" pitchFamily="2" charset="-122"/>
              </a:endParaRPr>
            </a:p>
          </p:txBody>
        </p:sp>
        <p:sp>
          <p:nvSpPr>
            <p:cNvPr id="88077" name="Text Box 13"/>
            <p:cNvSpPr txBox="1"/>
            <p:nvPr/>
          </p:nvSpPr>
          <p:spPr>
            <a:xfrm>
              <a:off x="240" y="1400"/>
              <a:ext cx="672" cy="16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000" b="0" dirty="0">
                  <a:latin typeface="Times New Roman" panose="02020603050405020304" pitchFamily="18" charset="0"/>
                  <a:ea typeface="宋体" panose="02010600030101010101" pitchFamily="2" charset="-122"/>
                </a:rPr>
                <a:t>竞争对手信息</a:t>
              </a:r>
              <a:endParaRPr lang="zh-CN" altLang="en-US" sz="1000" b="0" dirty="0">
                <a:latin typeface="Times New Roman" panose="02020603050405020304" pitchFamily="18" charset="0"/>
                <a:ea typeface="宋体" panose="02010600030101010101" pitchFamily="2" charset="-122"/>
              </a:endParaRPr>
            </a:p>
          </p:txBody>
        </p:sp>
        <p:sp>
          <p:nvSpPr>
            <p:cNvPr id="88078" name="Text Box 14"/>
            <p:cNvSpPr txBox="1"/>
            <p:nvPr/>
          </p:nvSpPr>
          <p:spPr>
            <a:xfrm>
              <a:off x="240" y="1504"/>
              <a:ext cx="624" cy="16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000" b="0" dirty="0">
                  <a:latin typeface="Times New Roman" panose="02020603050405020304" pitchFamily="18" charset="0"/>
                  <a:ea typeface="宋体" panose="02010600030101010101" pitchFamily="2" charset="-122"/>
                </a:rPr>
                <a:t>技术发展趋势</a:t>
              </a:r>
              <a:endParaRPr lang="zh-CN" altLang="en-US" sz="1000" b="0" dirty="0">
                <a:latin typeface="Times New Roman" panose="02020603050405020304" pitchFamily="18" charset="0"/>
                <a:ea typeface="宋体" panose="02010600030101010101" pitchFamily="2" charset="-122"/>
              </a:endParaRPr>
            </a:p>
          </p:txBody>
        </p:sp>
        <p:sp>
          <p:nvSpPr>
            <p:cNvPr id="88079" name="Text Box 15"/>
            <p:cNvSpPr txBox="1"/>
            <p:nvPr/>
          </p:nvSpPr>
          <p:spPr>
            <a:xfrm>
              <a:off x="240" y="1600"/>
              <a:ext cx="672" cy="16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000" b="0" dirty="0">
                  <a:latin typeface="Times New Roman" panose="02020603050405020304" pitchFamily="18" charset="0"/>
                  <a:ea typeface="宋体" panose="02010600030101010101" pitchFamily="2" charset="-122"/>
                </a:rPr>
                <a:t>现有产品组合</a:t>
              </a:r>
              <a:endParaRPr lang="zh-CN" altLang="en-US" sz="1000" b="0" dirty="0">
                <a:latin typeface="Times New Roman" panose="02020603050405020304" pitchFamily="18" charset="0"/>
                <a:ea typeface="宋体" panose="02010600030101010101" pitchFamily="2" charset="-122"/>
              </a:endParaRPr>
            </a:p>
          </p:txBody>
        </p:sp>
        <p:sp>
          <p:nvSpPr>
            <p:cNvPr id="88080" name="Line 16"/>
            <p:cNvSpPr/>
            <p:nvPr/>
          </p:nvSpPr>
          <p:spPr>
            <a:xfrm>
              <a:off x="288" y="1152"/>
              <a:ext cx="5088" cy="0"/>
            </a:xfrm>
            <a:prstGeom prst="line">
              <a:avLst/>
            </a:prstGeom>
            <a:ln w="9525" cap="flat" cmpd="sng">
              <a:solidFill>
                <a:schemeClr val="tx1"/>
              </a:solidFill>
              <a:prstDash val="solid"/>
              <a:headEnd type="none" w="med" len="med"/>
              <a:tailEnd type="none" w="med" len="med"/>
            </a:ln>
          </p:spPr>
        </p:sp>
        <p:sp>
          <p:nvSpPr>
            <p:cNvPr id="88081" name="Line 17"/>
            <p:cNvSpPr/>
            <p:nvPr/>
          </p:nvSpPr>
          <p:spPr>
            <a:xfrm>
              <a:off x="864" y="1392"/>
              <a:ext cx="192" cy="0"/>
            </a:xfrm>
            <a:prstGeom prst="line">
              <a:avLst/>
            </a:prstGeom>
            <a:ln w="9525" cap="flat" cmpd="sng">
              <a:solidFill>
                <a:schemeClr val="tx1"/>
              </a:solidFill>
              <a:prstDash val="solid"/>
              <a:headEnd type="none" w="med" len="med"/>
              <a:tailEnd type="triangle" w="med" len="med"/>
            </a:ln>
          </p:spPr>
        </p:sp>
        <p:sp>
          <p:nvSpPr>
            <p:cNvPr id="88082" name="Line 18"/>
            <p:cNvSpPr/>
            <p:nvPr/>
          </p:nvSpPr>
          <p:spPr>
            <a:xfrm>
              <a:off x="864" y="1488"/>
              <a:ext cx="192" cy="0"/>
            </a:xfrm>
            <a:prstGeom prst="line">
              <a:avLst/>
            </a:prstGeom>
            <a:ln w="9525" cap="flat" cmpd="sng">
              <a:solidFill>
                <a:schemeClr val="tx1"/>
              </a:solidFill>
              <a:prstDash val="solid"/>
              <a:headEnd type="none" w="med" len="med"/>
              <a:tailEnd type="triangle" w="med" len="med"/>
            </a:ln>
          </p:spPr>
        </p:sp>
        <p:sp>
          <p:nvSpPr>
            <p:cNvPr id="88083" name="Line 19"/>
            <p:cNvSpPr/>
            <p:nvPr/>
          </p:nvSpPr>
          <p:spPr>
            <a:xfrm>
              <a:off x="864" y="1584"/>
              <a:ext cx="192" cy="0"/>
            </a:xfrm>
            <a:prstGeom prst="line">
              <a:avLst/>
            </a:prstGeom>
            <a:ln w="9525" cap="flat" cmpd="sng">
              <a:solidFill>
                <a:schemeClr val="tx1"/>
              </a:solidFill>
              <a:prstDash val="solid"/>
              <a:headEnd type="none" w="med" len="med"/>
              <a:tailEnd type="triangle" w="med" len="med"/>
            </a:ln>
          </p:spPr>
        </p:sp>
        <p:sp>
          <p:nvSpPr>
            <p:cNvPr id="88084" name="Line 20"/>
            <p:cNvSpPr/>
            <p:nvPr/>
          </p:nvSpPr>
          <p:spPr>
            <a:xfrm>
              <a:off x="864" y="1680"/>
              <a:ext cx="192" cy="0"/>
            </a:xfrm>
            <a:prstGeom prst="line">
              <a:avLst/>
            </a:prstGeom>
            <a:ln w="9525" cap="flat" cmpd="sng">
              <a:solidFill>
                <a:schemeClr val="tx1"/>
              </a:solidFill>
              <a:prstDash val="solid"/>
              <a:headEnd type="none" w="med" len="med"/>
              <a:tailEnd type="triangle" w="med" len="med"/>
            </a:ln>
          </p:spPr>
        </p:sp>
        <p:sp>
          <p:nvSpPr>
            <p:cNvPr id="88085" name="AutoShape 21"/>
            <p:cNvSpPr/>
            <p:nvPr/>
          </p:nvSpPr>
          <p:spPr>
            <a:xfrm>
              <a:off x="1416" y="1440"/>
              <a:ext cx="168" cy="144"/>
            </a:xfrm>
            <a:prstGeom prst="rightArrow">
              <a:avLst>
                <a:gd name="adj1" fmla="val 50000"/>
                <a:gd name="adj2" fmla="val 29166"/>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86" name="Text Box 22"/>
            <p:cNvSpPr txBox="1"/>
            <p:nvPr/>
          </p:nvSpPr>
          <p:spPr>
            <a:xfrm>
              <a:off x="1610" y="1200"/>
              <a:ext cx="317"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理解市场定义细分市场</a:t>
              </a:r>
              <a:endParaRPr lang="zh-CN" altLang="en-US" sz="1200" b="0" dirty="0">
                <a:latin typeface="Times New Roman" panose="02020603050405020304" pitchFamily="18" charset="0"/>
                <a:ea typeface="宋体" panose="02010600030101010101" pitchFamily="2" charset="-122"/>
              </a:endParaRPr>
            </a:p>
          </p:txBody>
        </p:sp>
        <p:sp>
          <p:nvSpPr>
            <p:cNvPr id="88087" name="AutoShape 23"/>
            <p:cNvSpPr/>
            <p:nvPr/>
          </p:nvSpPr>
          <p:spPr>
            <a:xfrm>
              <a:off x="1944" y="1440"/>
              <a:ext cx="168" cy="144"/>
            </a:xfrm>
            <a:prstGeom prst="rightArrow">
              <a:avLst>
                <a:gd name="adj1" fmla="val 50000"/>
                <a:gd name="adj2" fmla="val 29166"/>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88" name="Text Box 24"/>
            <p:cNvSpPr txBox="1"/>
            <p:nvPr/>
          </p:nvSpPr>
          <p:spPr>
            <a:xfrm>
              <a:off x="2112" y="1216"/>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业务</a:t>
              </a:r>
              <a:r>
                <a:rPr lang="en-US" altLang="zh-CN" sz="1000" b="0" dirty="0">
                  <a:latin typeface="Times New Roman" panose="02020603050405020304" pitchFamily="18" charset="0"/>
                  <a:ea typeface="宋体" panose="02010600030101010101" pitchFamily="2" charset="-122"/>
                </a:rPr>
                <a:t>SWOT</a:t>
              </a:r>
              <a:r>
                <a:rPr lang="zh-CN" altLang="en-US" sz="1200" b="0" dirty="0">
                  <a:latin typeface="Times New Roman" panose="02020603050405020304" pitchFamily="18" charset="0"/>
                  <a:ea typeface="宋体" panose="02010600030101010101" pitchFamily="2" charset="-122"/>
                </a:rPr>
                <a:t>分析</a:t>
              </a:r>
              <a:endParaRPr lang="zh-CN" altLang="en-US" sz="1200" b="0" dirty="0">
                <a:latin typeface="Times New Roman" panose="02020603050405020304" pitchFamily="18" charset="0"/>
                <a:ea typeface="宋体" panose="02010600030101010101" pitchFamily="2" charset="-122"/>
              </a:endParaRPr>
            </a:p>
          </p:txBody>
        </p:sp>
        <p:sp>
          <p:nvSpPr>
            <p:cNvPr id="88089" name="AutoShape 25"/>
            <p:cNvSpPr/>
            <p:nvPr/>
          </p:nvSpPr>
          <p:spPr>
            <a:xfrm>
              <a:off x="2472" y="1448"/>
              <a:ext cx="168" cy="136"/>
            </a:xfrm>
            <a:prstGeom prst="rightArrow">
              <a:avLst>
                <a:gd name="adj1" fmla="val 50000"/>
                <a:gd name="adj2" fmla="val 30882"/>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90" name="Text Box 26"/>
            <p:cNvSpPr txBox="1"/>
            <p:nvPr/>
          </p:nvSpPr>
          <p:spPr>
            <a:xfrm>
              <a:off x="2640" y="1208"/>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投资组合分析</a:t>
              </a:r>
              <a:endParaRPr lang="zh-CN" altLang="en-US" sz="1200" b="0" dirty="0">
                <a:latin typeface="Times New Roman" panose="02020603050405020304" pitchFamily="18" charset="0"/>
                <a:ea typeface="宋体" panose="02010600030101010101" pitchFamily="2" charset="-122"/>
              </a:endParaRPr>
            </a:p>
          </p:txBody>
        </p:sp>
        <p:sp>
          <p:nvSpPr>
            <p:cNvPr id="88091" name="AutoShape 27"/>
            <p:cNvSpPr/>
            <p:nvPr/>
          </p:nvSpPr>
          <p:spPr>
            <a:xfrm>
              <a:off x="3000" y="1448"/>
              <a:ext cx="168" cy="136"/>
            </a:xfrm>
            <a:prstGeom prst="rightArrow">
              <a:avLst>
                <a:gd name="adj1" fmla="val 50000"/>
                <a:gd name="adj2" fmla="val 30882"/>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92" name="Text Box 28"/>
            <p:cNvSpPr txBox="1"/>
            <p:nvPr/>
          </p:nvSpPr>
          <p:spPr>
            <a:xfrm>
              <a:off x="3168" y="1224"/>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制定业务策略</a:t>
              </a:r>
              <a:endParaRPr lang="zh-CN" altLang="en-US" sz="1200" b="0" dirty="0">
                <a:latin typeface="Times New Roman" panose="02020603050405020304" pitchFamily="18" charset="0"/>
                <a:ea typeface="宋体" panose="02010600030101010101" pitchFamily="2" charset="-122"/>
              </a:endParaRPr>
            </a:p>
          </p:txBody>
        </p:sp>
        <p:sp>
          <p:nvSpPr>
            <p:cNvPr id="88093" name="AutoShape 29"/>
            <p:cNvSpPr/>
            <p:nvPr/>
          </p:nvSpPr>
          <p:spPr>
            <a:xfrm>
              <a:off x="3520" y="1448"/>
              <a:ext cx="176" cy="136"/>
            </a:xfrm>
            <a:prstGeom prst="rightArrow">
              <a:avLst>
                <a:gd name="adj1" fmla="val 50000"/>
                <a:gd name="adj2" fmla="val 32352"/>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94" name="Text Box 30"/>
            <p:cNvSpPr txBox="1"/>
            <p:nvPr/>
          </p:nvSpPr>
          <p:spPr>
            <a:xfrm>
              <a:off x="3696" y="1208"/>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制定业务路标</a:t>
              </a:r>
              <a:endParaRPr lang="zh-CN" altLang="en-US" sz="1200" b="0" dirty="0">
                <a:latin typeface="Times New Roman" panose="02020603050405020304" pitchFamily="18" charset="0"/>
                <a:ea typeface="宋体" panose="02010600030101010101" pitchFamily="2" charset="-122"/>
              </a:endParaRPr>
            </a:p>
          </p:txBody>
        </p:sp>
        <p:sp>
          <p:nvSpPr>
            <p:cNvPr id="88095" name="AutoShape 31"/>
            <p:cNvSpPr/>
            <p:nvPr/>
          </p:nvSpPr>
          <p:spPr>
            <a:xfrm>
              <a:off x="4056" y="1448"/>
              <a:ext cx="120" cy="136"/>
            </a:xfrm>
            <a:prstGeom prst="rightArrow">
              <a:avLst>
                <a:gd name="adj1" fmla="val 50000"/>
                <a:gd name="adj2" fmla="val 25000"/>
              </a:avLst>
            </a:prstGeom>
            <a:noFill/>
            <a:ln w="9525" cap="flat" cmpd="sng">
              <a:solidFill>
                <a:schemeClr val="tx1"/>
              </a:solidFill>
              <a:prstDash val="solid"/>
              <a:miter/>
              <a:headEnd type="none" w="med" len="med"/>
              <a:tailEnd type="none" w="med" len="med"/>
            </a:ln>
          </p:spPr>
          <p:txBody>
            <a:bodyPr wrap="none"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88096" name="Text Box 32"/>
            <p:cNvSpPr txBox="1"/>
            <p:nvPr/>
          </p:nvSpPr>
          <p:spPr>
            <a:xfrm>
              <a:off x="4176" y="1224"/>
              <a:ext cx="336" cy="576"/>
            </a:xfrm>
            <a:prstGeom prst="rect">
              <a:avLst/>
            </a:prstGeom>
            <a:noFill/>
            <a:ln w="9525" cap="flat" cmpd="sng">
              <a:solidFill>
                <a:srgbClr val="0000FF"/>
              </a:solidFill>
              <a:prstDash val="solid"/>
              <a:miter/>
              <a:headEnd type="none" w="med" len="med"/>
              <a:tailEnd type="none" w="med" len="med"/>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技术和平台规划</a:t>
              </a:r>
              <a:endParaRPr lang="zh-CN" altLang="en-US" sz="1200" b="0" dirty="0">
                <a:latin typeface="Times New Roman" panose="02020603050405020304" pitchFamily="18" charset="0"/>
                <a:ea typeface="宋体" panose="02010600030101010101" pitchFamily="2" charset="-122"/>
              </a:endParaRPr>
            </a:p>
          </p:txBody>
        </p:sp>
        <p:sp>
          <p:nvSpPr>
            <p:cNvPr id="88097" name="Line 33"/>
            <p:cNvSpPr/>
            <p:nvPr/>
          </p:nvSpPr>
          <p:spPr>
            <a:xfrm>
              <a:off x="336" y="2064"/>
              <a:ext cx="5088" cy="0"/>
            </a:xfrm>
            <a:prstGeom prst="line">
              <a:avLst/>
            </a:prstGeom>
            <a:ln w="9525" cap="flat" cmpd="sng">
              <a:solidFill>
                <a:schemeClr val="tx1"/>
              </a:solidFill>
              <a:prstDash val="sysDot"/>
              <a:headEnd type="none" w="med" len="med"/>
              <a:tailEnd type="none" w="med" len="med"/>
            </a:ln>
          </p:spPr>
        </p:sp>
        <p:sp>
          <p:nvSpPr>
            <p:cNvPr id="88098" name="Line 34"/>
            <p:cNvSpPr/>
            <p:nvPr/>
          </p:nvSpPr>
          <p:spPr>
            <a:xfrm>
              <a:off x="1440" y="2088"/>
              <a:ext cx="0" cy="272"/>
            </a:xfrm>
            <a:prstGeom prst="line">
              <a:avLst/>
            </a:prstGeom>
            <a:ln w="9525" cap="flat" cmpd="sng">
              <a:solidFill>
                <a:schemeClr val="tx1"/>
              </a:solidFill>
              <a:prstDash val="solid"/>
              <a:headEnd type="none" w="med" len="med"/>
              <a:tailEnd type="triangle" w="med" len="med"/>
            </a:ln>
          </p:spPr>
        </p:sp>
        <p:sp>
          <p:nvSpPr>
            <p:cNvPr id="88099" name="Text Box 35"/>
            <p:cNvSpPr txBox="1"/>
            <p:nvPr/>
          </p:nvSpPr>
          <p:spPr>
            <a:xfrm>
              <a:off x="1200" y="2360"/>
              <a:ext cx="528" cy="306"/>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技术与平台开发</a:t>
              </a:r>
              <a:endParaRPr lang="zh-CN" altLang="en-US" sz="1200" b="0" dirty="0">
                <a:latin typeface="Times New Roman" panose="02020603050405020304" pitchFamily="18" charset="0"/>
                <a:ea typeface="宋体" panose="02010600030101010101" pitchFamily="2" charset="-122"/>
              </a:endParaRPr>
            </a:p>
          </p:txBody>
        </p:sp>
        <p:sp>
          <p:nvSpPr>
            <p:cNvPr id="88100" name="Text Box 36"/>
            <p:cNvSpPr txBox="1"/>
            <p:nvPr/>
          </p:nvSpPr>
          <p:spPr>
            <a:xfrm>
              <a:off x="1680" y="2264"/>
              <a:ext cx="480" cy="307"/>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产品候选概念</a:t>
              </a:r>
              <a:endParaRPr lang="zh-CN" altLang="en-US" sz="1200" b="0" dirty="0">
                <a:latin typeface="Times New Roman" panose="02020603050405020304" pitchFamily="18" charset="0"/>
                <a:ea typeface="宋体" panose="02010600030101010101" pitchFamily="2" charset="-122"/>
              </a:endParaRPr>
            </a:p>
          </p:txBody>
        </p:sp>
        <p:sp>
          <p:nvSpPr>
            <p:cNvPr id="88101" name="Line 37"/>
            <p:cNvSpPr/>
            <p:nvPr/>
          </p:nvSpPr>
          <p:spPr>
            <a:xfrm>
              <a:off x="1872" y="2088"/>
              <a:ext cx="0" cy="224"/>
            </a:xfrm>
            <a:prstGeom prst="line">
              <a:avLst/>
            </a:prstGeom>
            <a:ln w="9525" cap="flat" cmpd="sng">
              <a:solidFill>
                <a:schemeClr val="tx1"/>
              </a:solidFill>
              <a:prstDash val="solid"/>
              <a:headEnd type="none" w="med" len="med"/>
              <a:tailEnd type="triangle" w="med" len="med"/>
            </a:ln>
          </p:spPr>
        </p:sp>
        <p:sp>
          <p:nvSpPr>
            <p:cNvPr id="88102" name="Text Box 38"/>
            <p:cNvSpPr txBox="1"/>
            <p:nvPr/>
          </p:nvSpPr>
          <p:spPr>
            <a:xfrm>
              <a:off x="2208" y="2520"/>
              <a:ext cx="229" cy="528"/>
            </a:xfrm>
            <a:prstGeom prst="rect">
              <a:avLst/>
            </a:prstGeom>
            <a:noFill/>
            <a:ln w="9525">
              <a:noFill/>
            </a:ln>
          </p:spPr>
          <p:txBody>
            <a:bodyPr vert="eaVert"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业务计划</a:t>
              </a:r>
              <a:endParaRPr lang="zh-CN" altLang="en-US" sz="1200" b="0" dirty="0">
                <a:latin typeface="Times New Roman" panose="02020603050405020304" pitchFamily="18" charset="0"/>
                <a:ea typeface="宋体" panose="02010600030101010101" pitchFamily="2" charset="-122"/>
              </a:endParaRPr>
            </a:p>
          </p:txBody>
        </p:sp>
        <p:sp>
          <p:nvSpPr>
            <p:cNvPr id="88103" name="Line 39"/>
            <p:cNvSpPr/>
            <p:nvPr/>
          </p:nvSpPr>
          <p:spPr>
            <a:xfrm>
              <a:off x="2400" y="2552"/>
              <a:ext cx="240" cy="0"/>
            </a:xfrm>
            <a:prstGeom prst="line">
              <a:avLst/>
            </a:prstGeom>
            <a:ln w="9525" cap="flat" cmpd="sng">
              <a:solidFill>
                <a:schemeClr val="tx1"/>
              </a:solidFill>
              <a:prstDash val="solid"/>
              <a:headEnd type="none" w="med" len="med"/>
              <a:tailEnd type="triangle" w="med" len="med"/>
            </a:ln>
          </p:spPr>
        </p:sp>
        <p:sp>
          <p:nvSpPr>
            <p:cNvPr id="88104" name="Line 40"/>
            <p:cNvSpPr/>
            <p:nvPr/>
          </p:nvSpPr>
          <p:spPr>
            <a:xfrm>
              <a:off x="2496" y="2648"/>
              <a:ext cx="240" cy="0"/>
            </a:xfrm>
            <a:prstGeom prst="line">
              <a:avLst/>
            </a:prstGeom>
            <a:ln w="9525" cap="flat" cmpd="sng">
              <a:solidFill>
                <a:schemeClr val="tx1"/>
              </a:solidFill>
              <a:prstDash val="solid"/>
              <a:headEnd type="none" w="med" len="med"/>
              <a:tailEnd type="triangle" w="med" len="med"/>
            </a:ln>
          </p:spPr>
        </p:sp>
        <p:sp>
          <p:nvSpPr>
            <p:cNvPr id="88105" name="Line 41"/>
            <p:cNvSpPr/>
            <p:nvPr/>
          </p:nvSpPr>
          <p:spPr>
            <a:xfrm>
              <a:off x="1872" y="2648"/>
              <a:ext cx="288" cy="0"/>
            </a:xfrm>
            <a:prstGeom prst="line">
              <a:avLst/>
            </a:prstGeom>
            <a:ln w="9525" cap="flat" cmpd="sng">
              <a:solidFill>
                <a:schemeClr val="tx1"/>
              </a:solidFill>
              <a:prstDash val="solid"/>
              <a:headEnd type="none" w="med" len="med"/>
              <a:tailEnd type="triangle" w="med" len="med"/>
            </a:ln>
          </p:spPr>
        </p:sp>
        <p:sp>
          <p:nvSpPr>
            <p:cNvPr id="88106" name="Line 42"/>
            <p:cNvSpPr/>
            <p:nvPr/>
          </p:nvSpPr>
          <p:spPr>
            <a:xfrm>
              <a:off x="1440" y="2840"/>
              <a:ext cx="768" cy="0"/>
            </a:xfrm>
            <a:prstGeom prst="line">
              <a:avLst/>
            </a:prstGeom>
            <a:ln w="9525" cap="flat" cmpd="sng">
              <a:solidFill>
                <a:schemeClr val="tx1"/>
              </a:solidFill>
              <a:prstDash val="solid"/>
              <a:headEnd type="none" w="med" len="med"/>
              <a:tailEnd type="triangle" w="med" len="med"/>
            </a:ln>
          </p:spPr>
        </p:sp>
        <p:sp>
          <p:nvSpPr>
            <p:cNvPr id="88107" name="Line 43"/>
            <p:cNvSpPr/>
            <p:nvPr/>
          </p:nvSpPr>
          <p:spPr>
            <a:xfrm>
              <a:off x="1440" y="2648"/>
              <a:ext cx="0" cy="192"/>
            </a:xfrm>
            <a:prstGeom prst="line">
              <a:avLst/>
            </a:prstGeom>
            <a:ln w="9525" cap="flat" cmpd="sng">
              <a:solidFill>
                <a:schemeClr val="tx1"/>
              </a:solidFill>
              <a:prstDash val="solid"/>
              <a:headEnd type="none" w="med" len="med"/>
              <a:tailEnd type="none" w="med" len="med"/>
            </a:ln>
          </p:spPr>
        </p:sp>
        <p:sp>
          <p:nvSpPr>
            <p:cNvPr id="88108" name="Line 44"/>
            <p:cNvSpPr/>
            <p:nvPr/>
          </p:nvSpPr>
          <p:spPr>
            <a:xfrm>
              <a:off x="1872" y="2504"/>
              <a:ext cx="0" cy="144"/>
            </a:xfrm>
            <a:prstGeom prst="line">
              <a:avLst/>
            </a:prstGeom>
            <a:ln w="9525" cap="flat" cmpd="sng">
              <a:solidFill>
                <a:schemeClr val="tx1"/>
              </a:solidFill>
              <a:prstDash val="solid"/>
              <a:headEnd type="none" w="med" len="med"/>
              <a:tailEnd type="none" w="med" len="med"/>
            </a:ln>
          </p:spPr>
        </p:sp>
        <p:sp>
          <p:nvSpPr>
            <p:cNvPr id="88109" name="Text Box 45"/>
            <p:cNvSpPr txBox="1"/>
            <p:nvPr/>
          </p:nvSpPr>
          <p:spPr>
            <a:xfrm>
              <a:off x="3360" y="1840"/>
              <a:ext cx="1248" cy="184"/>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业务计划与资源管道管理</a:t>
              </a:r>
              <a:endParaRPr lang="zh-CN" altLang="en-US" sz="1200" b="0" dirty="0">
                <a:latin typeface="Times New Roman" panose="02020603050405020304" pitchFamily="18" charset="0"/>
                <a:ea typeface="宋体" panose="02010600030101010101" pitchFamily="2" charset="-122"/>
              </a:endParaRPr>
            </a:p>
          </p:txBody>
        </p:sp>
        <p:sp>
          <p:nvSpPr>
            <p:cNvPr id="88110" name="Text Box 46"/>
            <p:cNvSpPr txBox="1"/>
            <p:nvPr/>
          </p:nvSpPr>
          <p:spPr>
            <a:xfrm>
              <a:off x="2256" y="600"/>
              <a:ext cx="2736" cy="190"/>
            </a:xfrm>
            <a:prstGeom prst="rect">
              <a:avLst/>
            </a:prstGeom>
            <a:gradFill rotWithShape="0">
              <a:gsLst>
                <a:gs pos="0">
                  <a:srgbClr val="00FF99"/>
                </a:gs>
                <a:gs pos="100000">
                  <a:srgbClr val="00DC84"/>
                </a:gs>
              </a:gsLst>
              <a:lin ang="5400000" scaled="1"/>
              <a:tileRect/>
            </a:gradFill>
            <a:ln w="9525" cap="flat" cmpd="sng">
              <a:solidFill>
                <a:srgbClr val="0000FF"/>
              </a:solidFill>
              <a:prstDash val="solid"/>
              <a:miter/>
              <a:headEnd type="none" w="med" len="med"/>
              <a:tailEnd type="none" w="med" len="med"/>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投资决策管理团队</a:t>
              </a:r>
              <a:endParaRPr lang="zh-CN" altLang="en-US" sz="1200" b="0" dirty="0">
                <a:latin typeface="Times New Roman" panose="02020603050405020304" pitchFamily="18" charset="0"/>
                <a:ea typeface="宋体" panose="02010600030101010101" pitchFamily="2" charset="-122"/>
              </a:endParaRPr>
            </a:p>
          </p:txBody>
        </p:sp>
        <p:grpSp>
          <p:nvGrpSpPr>
            <p:cNvPr id="88111" name="Group 47"/>
            <p:cNvGrpSpPr/>
            <p:nvPr/>
          </p:nvGrpSpPr>
          <p:grpSpPr>
            <a:xfrm>
              <a:off x="2544" y="2328"/>
              <a:ext cx="2539" cy="816"/>
              <a:chOff x="2160" y="2256"/>
              <a:chExt cx="2880" cy="792"/>
            </a:xfrm>
          </p:grpSpPr>
          <p:sp>
            <p:nvSpPr>
              <p:cNvPr id="88134" name="Line 48"/>
              <p:cNvSpPr/>
              <p:nvPr/>
            </p:nvSpPr>
            <p:spPr>
              <a:xfrm>
                <a:off x="2208" y="2385"/>
                <a:ext cx="963" cy="174"/>
              </a:xfrm>
              <a:prstGeom prst="line">
                <a:avLst/>
              </a:prstGeom>
              <a:ln w="9525" cap="flat" cmpd="sng">
                <a:solidFill>
                  <a:schemeClr val="tx1"/>
                </a:solidFill>
                <a:prstDash val="solid"/>
                <a:headEnd type="none" w="med" len="med"/>
                <a:tailEnd type="none" w="med" len="med"/>
              </a:ln>
            </p:spPr>
          </p:sp>
          <p:sp>
            <p:nvSpPr>
              <p:cNvPr id="88135" name="Line 49"/>
              <p:cNvSpPr/>
              <p:nvPr/>
            </p:nvSpPr>
            <p:spPr>
              <a:xfrm>
                <a:off x="3163" y="2560"/>
                <a:ext cx="1877" cy="0"/>
              </a:xfrm>
              <a:prstGeom prst="line">
                <a:avLst/>
              </a:prstGeom>
              <a:ln w="9525" cap="flat" cmpd="sng">
                <a:solidFill>
                  <a:schemeClr val="tx1"/>
                </a:solidFill>
                <a:prstDash val="solid"/>
                <a:headEnd type="none" w="med" len="med"/>
                <a:tailEnd type="none" w="med" len="med"/>
              </a:ln>
            </p:spPr>
          </p:sp>
          <p:sp>
            <p:nvSpPr>
              <p:cNvPr id="88136" name="Line 50"/>
              <p:cNvSpPr/>
              <p:nvPr/>
            </p:nvSpPr>
            <p:spPr>
              <a:xfrm>
                <a:off x="3168" y="2832"/>
                <a:ext cx="1872" cy="0"/>
              </a:xfrm>
              <a:prstGeom prst="line">
                <a:avLst/>
              </a:prstGeom>
              <a:ln w="9525" cap="flat" cmpd="sng">
                <a:solidFill>
                  <a:schemeClr val="tx1"/>
                </a:solidFill>
                <a:prstDash val="solid"/>
                <a:headEnd type="none" w="med" len="med"/>
                <a:tailEnd type="none" w="med" len="med"/>
              </a:ln>
            </p:spPr>
          </p:sp>
          <p:sp>
            <p:nvSpPr>
              <p:cNvPr id="88137" name="Line 51"/>
              <p:cNvSpPr/>
              <p:nvPr/>
            </p:nvSpPr>
            <p:spPr>
              <a:xfrm flipH="1">
                <a:off x="2239" y="2839"/>
                <a:ext cx="924" cy="209"/>
              </a:xfrm>
              <a:prstGeom prst="line">
                <a:avLst/>
              </a:prstGeom>
              <a:ln w="9525" cap="flat" cmpd="sng">
                <a:solidFill>
                  <a:schemeClr val="tx1"/>
                </a:solidFill>
                <a:prstDash val="solid"/>
                <a:headEnd type="none" w="med" len="med"/>
                <a:tailEnd type="none" w="med" len="med"/>
              </a:ln>
            </p:spPr>
          </p:sp>
          <p:sp>
            <p:nvSpPr>
              <p:cNvPr id="88138" name="Line 52"/>
              <p:cNvSpPr/>
              <p:nvPr/>
            </p:nvSpPr>
            <p:spPr>
              <a:xfrm>
                <a:off x="3166" y="2559"/>
                <a:ext cx="0" cy="280"/>
              </a:xfrm>
              <a:prstGeom prst="line">
                <a:avLst/>
              </a:prstGeom>
              <a:ln w="9525" cap="flat" cmpd="sng">
                <a:solidFill>
                  <a:schemeClr val="tx1"/>
                </a:solidFill>
                <a:prstDash val="solid"/>
                <a:headEnd type="none" w="med" len="med"/>
                <a:tailEnd type="none" w="med" len="med"/>
              </a:ln>
            </p:spPr>
          </p:sp>
          <p:sp>
            <p:nvSpPr>
              <p:cNvPr id="88139" name="Rectangle 53"/>
              <p:cNvSpPr/>
              <p:nvPr/>
            </p:nvSpPr>
            <p:spPr>
              <a:xfrm>
                <a:off x="2518" y="2631"/>
                <a:ext cx="200" cy="109"/>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概念</a:t>
                </a:r>
                <a:endParaRPr lang="zh-CN" altLang="en-US" sz="1100" b="0" dirty="0">
                  <a:solidFill>
                    <a:srgbClr val="000000"/>
                  </a:solidFill>
                  <a:ea typeface="宋体" panose="02010600030101010101" pitchFamily="2" charset="-122"/>
                </a:endParaRPr>
              </a:p>
            </p:txBody>
          </p:sp>
          <p:sp>
            <p:nvSpPr>
              <p:cNvPr id="88140" name="Line 54"/>
              <p:cNvSpPr/>
              <p:nvPr/>
            </p:nvSpPr>
            <p:spPr>
              <a:xfrm>
                <a:off x="3699" y="2559"/>
                <a:ext cx="0" cy="280"/>
              </a:xfrm>
              <a:prstGeom prst="line">
                <a:avLst/>
              </a:prstGeom>
              <a:ln w="9525" cap="flat" cmpd="sng">
                <a:solidFill>
                  <a:schemeClr val="tx1"/>
                </a:solidFill>
                <a:prstDash val="solid"/>
                <a:headEnd type="none" w="med" len="med"/>
                <a:tailEnd type="none" w="med" len="med"/>
              </a:ln>
            </p:spPr>
          </p:sp>
          <p:sp>
            <p:nvSpPr>
              <p:cNvPr id="88141" name="Line 55"/>
              <p:cNvSpPr/>
              <p:nvPr/>
            </p:nvSpPr>
            <p:spPr>
              <a:xfrm>
                <a:off x="4165" y="2559"/>
                <a:ext cx="0" cy="280"/>
              </a:xfrm>
              <a:prstGeom prst="line">
                <a:avLst/>
              </a:prstGeom>
              <a:ln w="9525" cap="flat" cmpd="sng">
                <a:solidFill>
                  <a:schemeClr val="tx1"/>
                </a:solidFill>
                <a:prstDash val="solid"/>
                <a:headEnd type="none" w="med" len="med"/>
                <a:tailEnd type="none" w="med" len="med"/>
              </a:ln>
            </p:spPr>
          </p:sp>
          <p:sp>
            <p:nvSpPr>
              <p:cNvPr id="88142" name="Line 56"/>
              <p:cNvSpPr/>
              <p:nvPr/>
            </p:nvSpPr>
            <p:spPr>
              <a:xfrm>
                <a:off x="4568" y="2559"/>
                <a:ext cx="0" cy="280"/>
              </a:xfrm>
              <a:prstGeom prst="line">
                <a:avLst/>
              </a:prstGeom>
              <a:ln w="9525" cap="flat" cmpd="sng">
                <a:solidFill>
                  <a:schemeClr val="tx1"/>
                </a:solidFill>
                <a:prstDash val="solid"/>
                <a:headEnd type="none" w="med" len="med"/>
                <a:tailEnd type="none" w="med" len="med"/>
              </a:ln>
            </p:spPr>
          </p:sp>
          <p:sp>
            <p:nvSpPr>
              <p:cNvPr id="88143" name="Rectangle 57"/>
              <p:cNvSpPr/>
              <p:nvPr/>
            </p:nvSpPr>
            <p:spPr>
              <a:xfrm>
                <a:off x="3263" y="2631"/>
                <a:ext cx="199" cy="109"/>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开发</a:t>
                </a:r>
                <a:endParaRPr lang="zh-CN" altLang="en-US" sz="1100" b="0" dirty="0">
                  <a:solidFill>
                    <a:srgbClr val="000000"/>
                  </a:solidFill>
                  <a:ea typeface="宋体" panose="02010600030101010101" pitchFamily="2" charset="-122"/>
                </a:endParaRPr>
              </a:p>
            </p:txBody>
          </p:sp>
          <p:sp>
            <p:nvSpPr>
              <p:cNvPr id="88144" name="Rectangle 58"/>
              <p:cNvSpPr/>
              <p:nvPr/>
            </p:nvSpPr>
            <p:spPr>
              <a:xfrm>
                <a:off x="3795" y="2631"/>
                <a:ext cx="267" cy="109"/>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验证</a:t>
                </a:r>
                <a:endParaRPr lang="zh-CN" altLang="en-US" sz="1100" b="0" dirty="0">
                  <a:solidFill>
                    <a:srgbClr val="000000"/>
                  </a:solidFill>
                  <a:ea typeface="宋体" panose="02010600030101010101" pitchFamily="2" charset="-122"/>
                </a:endParaRPr>
              </a:p>
            </p:txBody>
          </p:sp>
          <p:sp>
            <p:nvSpPr>
              <p:cNvPr id="88145" name="Rectangle 59"/>
              <p:cNvSpPr/>
              <p:nvPr/>
            </p:nvSpPr>
            <p:spPr>
              <a:xfrm>
                <a:off x="4272" y="2640"/>
                <a:ext cx="200"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发布</a:t>
                </a:r>
                <a:endParaRPr lang="zh-CN" altLang="en-US" sz="1100" b="0" dirty="0">
                  <a:solidFill>
                    <a:srgbClr val="000000"/>
                  </a:solidFill>
                  <a:ea typeface="宋体" panose="02010600030101010101" pitchFamily="2" charset="-122"/>
                </a:endParaRPr>
              </a:p>
            </p:txBody>
          </p:sp>
          <p:sp>
            <p:nvSpPr>
              <p:cNvPr id="88146" name="Rectangle 60"/>
              <p:cNvSpPr/>
              <p:nvPr/>
            </p:nvSpPr>
            <p:spPr>
              <a:xfrm>
                <a:off x="2208" y="2256"/>
                <a:ext cx="399"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项目启动</a:t>
                </a:r>
                <a:endParaRPr lang="zh-CN" altLang="en-US" sz="1100" b="0" dirty="0">
                  <a:solidFill>
                    <a:srgbClr val="000000"/>
                  </a:solidFill>
                  <a:ea typeface="宋体" panose="02010600030101010101" pitchFamily="2" charset="-122"/>
                </a:endParaRPr>
              </a:p>
            </p:txBody>
          </p:sp>
          <p:sp>
            <p:nvSpPr>
              <p:cNvPr id="88147" name="Rectangle 61"/>
              <p:cNvSpPr/>
              <p:nvPr/>
            </p:nvSpPr>
            <p:spPr>
              <a:xfrm>
                <a:off x="3015" y="2421"/>
                <a:ext cx="400"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立项决策</a:t>
                </a:r>
                <a:endParaRPr lang="zh-CN" altLang="en-US" sz="1100" b="0" dirty="0">
                  <a:solidFill>
                    <a:srgbClr val="000000"/>
                  </a:solidFill>
                  <a:ea typeface="宋体" panose="02010600030101010101" pitchFamily="2" charset="-122"/>
                </a:endParaRPr>
              </a:p>
            </p:txBody>
          </p:sp>
          <p:sp>
            <p:nvSpPr>
              <p:cNvPr id="88148" name="Rectangle 62"/>
              <p:cNvSpPr/>
              <p:nvPr/>
            </p:nvSpPr>
            <p:spPr>
              <a:xfrm>
                <a:off x="3536" y="2421"/>
                <a:ext cx="399"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系统初验</a:t>
                </a:r>
                <a:endParaRPr lang="zh-CN" altLang="en-US" sz="1100" b="0" dirty="0">
                  <a:solidFill>
                    <a:srgbClr val="000000"/>
                  </a:solidFill>
                  <a:ea typeface="宋体" panose="02010600030101010101" pitchFamily="2" charset="-122"/>
                </a:endParaRPr>
              </a:p>
            </p:txBody>
          </p:sp>
          <p:sp>
            <p:nvSpPr>
              <p:cNvPr id="88149" name="Rectangle 63"/>
              <p:cNvSpPr/>
              <p:nvPr/>
            </p:nvSpPr>
            <p:spPr>
              <a:xfrm>
                <a:off x="4009" y="2421"/>
                <a:ext cx="399"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产品发布</a:t>
                </a:r>
                <a:endParaRPr lang="zh-CN" altLang="en-US" sz="1100" b="0" dirty="0">
                  <a:solidFill>
                    <a:srgbClr val="000000"/>
                  </a:solidFill>
                  <a:ea typeface="宋体" panose="02010600030101010101" pitchFamily="2" charset="-122"/>
                </a:endParaRPr>
              </a:p>
            </p:txBody>
          </p:sp>
          <p:sp>
            <p:nvSpPr>
              <p:cNvPr id="88150" name="Line 64"/>
              <p:cNvSpPr/>
              <p:nvPr/>
            </p:nvSpPr>
            <p:spPr>
              <a:xfrm>
                <a:off x="2394" y="2420"/>
                <a:ext cx="0" cy="593"/>
              </a:xfrm>
              <a:prstGeom prst="line">
                <a:avLst/>
              </a:prstGeom>
              <a:ln w="9525" cap="flat" cmpd="sng">
                <a:solidFill>
                  <a:schemeClr val="tx1"/>
                </a:solidFill>
                <a:prstDash val="sysDot"/>
                <a:headEnd type="none" w="med" len="med"/>
                <a:tailEnd type="none" w="med" len="med"/>
              </a:ln>
            </p:spPr>
          </p:sp>
          <p:sp>
            <p:nvSpPr>
              <p:cNvPr id="88151" name="Line 65"/>
              <p:cNvSpPr/>
              <p:nvPr/>
            </p:nvSpPr>
            <p:spPr>
              <a:xfrm>
                <a:off x="2767" y="2489"/>
                <a:ext cx="0" cy="454"/>
              </a:xfrm>
              <a:prstGeom prst="line">
                <a:avLst/>
              </a:prstGeom>
              <a:ln w="9525" cap="flat" cmpd="sng">
                <a:solidFill>
                  <a:schemeClr val="tx1"/>
                </a:solidFill>
                <a:prstDash val="solid"/>
                <a:headEnd type="none" w="med" len="med"/>
                <a:tailEnd type="none" w="med" len="med"/>
              </a:ln>
            </p:spPr>
          </p:sp>
          <p:sp>
            <p:nvSpPr>
              <p:cNvPr id="88152" name="Rectangle 66"/>
              <p:cNvSpPr/>
              <p:nvPr/>
            </p:nvSpPr>
            <p:spPr>
              <a:xfrm>
                <a:off x="2880" y="2640"/>
                <a:ext cx="200"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立项</a:t>
                </a:r>
                <a:endParaRPr lang="zh-CN" altLang="en-US" sz="1100" b="0" dirty="0">
                  <a:solidFill>
                    <a:srgbClr val="000000"/>
                  </a:solidFill>
                  <a:ea typeface="宋体" panose="02010600030101010101" pitchFamily="2" charset="-122"/>
                </a:endParaRPr>
              </a:p>
            </p:txBody>
          </p:sp>
          <p:sp>
            <p:nvSpPr>
              <p:cNvPr id="88153" name="Rectangle 67"/>
              <p:cNvSpPr/>
              <p:nvPr/>
            </p:nvSpPr>
            <p:spPr>
              <a:xfrm>
                <a:off x="2640" y="2311"/>
                <a:ext cx="399"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概念评审</a:t>
                </a:r>
                <a:endParaRPr lang="zh-CN" altLang="en-US" sz="1100" b="0" dirty="0">
                  <a:solidFill>
                    <a:srgbClr val="000000"/>
                  </a:solidFill>
                  <a:ea typeface="宋体" panose="02010600030101010101" pitchFamily="2" charset="-122"/>
                </a:endParaRPr>
              </a:p>
            </p:txBody>
          </p:sp>
          <p:graphicFrame>
            <p:nvGraphicFramePr>
              <p:cNvPr id="88154" name="Object 68"/>
              <p:cNvGraphicFramePr>
                <a:graphicFrameLocks noChangeAspect="1"/>
              </p:cNvGraphicFramePr>
              <p:nvPr/>
            </p:nvGraphicFramePr>
            <p:xfrm>
              <a:off x="2705" y="2455"/>
              <a:ext cx="130" cy="84"/>
            </p:xfrm>
            <a:graphic>
              <a:graphicData uri="http://schemas.openxmlformats.org/presentationml/2006/ole">
                <mc:AlternateContent xmlns:mc="http://schemas.openxmlformats.org/markup-compatibility/2006">
                  <mc:Choice xmlns:v="urn:schemas-microsoft-com:vml" Requires="v">
                    <p:oleObj spid="_x0000_s3081" name="" r:id="rId1" imgW="319405" imgH="184785" progId="FLW3Drawing">
                      <p:embed/>
                    </p:oleObj>
                  </mc:Choice>
                  <mc:Fallback>
                    <p:oleObj name="" r:id="rId1" imgW="319405" imgH="184785" progId="FLW3Drawing">
                      <p:embed/>
                      <p:pic>
                        <p:nvPicPr>
                          <p:cNvPr id="0" name="图片 3080"/>
                          <p:cNvPicPr/>
                          <p:nvPr/>
                        </p:nvPicPr>
                        <p:blipFill>
                          <a:blip r:embed="rId2"/>
                          <a:stretch>
                            <a:fillRect/>
                          </a:stretch>
                        </p:blipFill>
                        <p:spPr>
                          <a:xfrm>
                            <a:off x="2705" y="2455"/>
                            <a:ext cx="130" cy="84"/>
                          </a:xfrm>
                          <a:prstGeom prst="rect">
                            <a:avLst/>
                          </a:prstGeom>
                          <a:noFill/>
                          <a:ln w="38100">
                            <a:noFill/>
                            <a:miter/>
                          </a:ln>
                        </p:spPr>
                      </p:pic>
                    </p:oleObj>
                  </mc:Fallback>
                </mc:AlternateContent>
              </a:graphicData>
            </a:graphic>
          </p:graphicFrame>
          <p:graphicFrame>
            <p:nvGraphicFramePr>
              <p:cNvPr id="88155" name="Object 69"/>
              <p:cNvGraphicFramePr>
                <a:graphicFrameLocks noChangeAspect="1"/>
              </p:cNvGraphicFramePr>
              <p:nvPr/>
            </p:nvGraphicFramePr>
            <p:xfrm>
              <a:off x="3109" y="2524"/>
              <a:ext cx="130" cy="85"/>
            </p:xfrm>
            <a:graphic>
              <a:graphicData uri="http://schemas.openxmlformats.org/presentationml/2006/ole">
                <mc:AlternateContent xmlns:mc="http://schemas.openxmlformats.org/markup-compatibility/2006">
                  <mc:Choice xmlns:v="urn:schemas-microsoft-com:vml" Requires="v">
                    <p:oleObj spid="_x0000_s3076" name="" r:id="rId3" imgW="319405" imgH="184785" progId="FLW3Drawing">
                      <p:embed/>
                    </p:oleObj>
                  </mc:Choice>
                  <mc:Fallback>
                    <p:oleObj name="" r:id="rId3" imgW="319405" imgH="184785" progId="FLW3Drawing">
                      <p:embed/>
                      <p:pic>
                        <p:nvPicPr>
                          <p:cNvPr id="0" name="图片 3075"/>
                          <p:cNvPicPr/>
                          <p:nvPr/>
                        </p:nvPicPr>
                        <p:blipFill>
                          <a:blip r:embed="rId2"/>
                          <a:stretch>
                            <a:fillRect/>
                          </a:stretch>
                        </p:blipFill>
                        <p:spPr>
                          <a:xfrm>
                            <a:off x="3109" y="2524"/>
                            <a:ext cx="130" cy="85"/>
                          </a:xfrm>
                          <a:prstGeom prst="rect">
                            <a:avLst/>
                          </a:prstGeom>
                          <a:noFill/>
                          <a:ln w="38100">
                            <a:noFill/>
                            <a:miter/>
                          </a:ln>
                        </p:spPr>
                      </p:pic>
                    </p:oleObj>
                  </mc:Fallback>
                </mc:AlternateContent>
              </a:graphicData>
            </a:graphic>
          </p:graphicFrame>
          <p:graphicFrame>
            <p:nvGraphicFramePr>
              <p:cNvPr id="88156" name="Object 70"/>
              <p:cNvGraphicFramePr>
                <a:graphicFrameLocks noChangeAspect="1"/>
              </p:cNvGraphicFramePr>
              <p:nvPr/>
            </p:nvGraphicFramePr>
            <p:xfrm>
              <a:off x="4103" y="2524"/>
              <a:ext cx="130" cy="85"/>
            </p:xfrm>
            <a:graphic>
              <a:graphicData uri="http://schemas.openxmlformats.org/presentationml/2006/ole">
                <mc:AlternateContent xmlns:mc="http://schemas.openxmlformats.org/markup-compatibility/2006">
                  <mc:Choice xmlns:v="urn:schemas-microsoft-com:vml" Requires="v">
                    <p:oleObj spid="_x0000_s3079" name="" r:id="rId4" imgW="319405" imgH="184785" progId="FLW3Drawing">
                      <p:embed/>
                    </p:oleObj>
                  </mc:Choice>
                  <mc:Fallback>
                    <p:oleObj name="" r:id="rId4" imgW="319405" imgH="184785" progId="FLW3Drawing">
                      <p:embed/>
                      <p:pic>
                        <p:nvPicPr>
                          <p:cNvPr id="0" name="图片 3078"/>
                          <p:cNvPicPr/>
                          <p:nvPr/>
                        </p:nvPicPr>
                        <p:blipFill>
                          <a:blip r:embed="rId2"/>
                          <a:stretch>
                            <a:fillRect/>
                          </a:stretch>
                        </p:blipFill>
                        <p:spPr>
                          <a:xfrm>
                            <a:off x="4103" y="2524"/>
                            <a:ext cx="130" cy="85"/>
                          </a:xfrm>
                          <a:prstGeom prst="rect">
                            <a:avLst/>
                          </a:prstGeom>
                          <a:noFill/>
                          <a:ln w="38100">
                            <a:noFill/>
                            <a:miter/>
                          </a:ln>
                        </p:spPr>
                      </p:pic>
                    </p:oleObj>
                  </mc:Fallback>
                </mc:AlternateContent>
              </a:graphicData>
            </a:graphic>
          </p:graphicFrame>
          <p:sp>
            <p:nvSpPr>
              <p:cNvPr id="88157" name="Line 71"/>
              <p:cNvSpPr/>
              <p:nvPr/>
            </p:nvSpPr>
            <p:spPr>
              <a:xfrm>
                <a:off x="2160" y="2664"/>
                <a:ext cx="240" cy="0"/>
              </a:xfrm>
              <a:prstGeom prst="line">
                <a:avLst/>
              </a:prstGeom>
              <a:ln w="9525" cap="flat" cmpd="sng">
                <a:solidFill>
                  <a:schemeClr val="tx1"/>
                </a:solidFill>
                <a:prstDash val="solid"/>
                <a:headEnd type="none" w="med" len="med"/>
                <a:tailEnd type="triangle" w="med" len="med"/>
              </a:ln>
            </p:spPr>
          </p:sp>
          <p:sp>
            <p:nvSpPr>
              <p:cNvPr id="88158" name="Line 72"/>
              <p:cNvSpPr/>
              <p:nvPr/>
            </p:nvSpPr>
            <p:spPr>
              <a:xfrm>
                <a:off x="2256" y="2760"/>
                <a:ext cx="240" cy="0"/>
              </a:xfrm>
              <a:prstGeom prst="line">
                <a:avLst/>
              </a:prstGeom>
              <a:ln w="9525" cap="flat" cmpd="sng">
                <a:solidFill>
                  <a:schemeClr val="tx1"/>
                </a:solidFill>
                <a:prstDash val="solid"/>
                <a:headEnd type="none" w="med" len="med"/>
                <a:tailEnd type="triangle" w="med" len="med"/>
              </a:ln>
            </p:spPr>
          </p:sp>
          <p:sp>
            <p:nvSpPr>
              <p:cNvPr id="88159" name="Rectangle 73"/>
              <p:cNvSpPr/>
              <p:nvPr/>
            </p:nvSpPr>
            <p:spPr>
              <a:xfrm>
                <a:off x="4608" y="2640"/>
                <a:ext cx="399" cy="11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100" b="0" dirty="0">
                    <a:solidFill>
                      <a:srgbClr val="000000"/>
                    </a:solidFill>
                    <a:ea typeface="宋体" panose="02010600030101010101" pitchFamily="2" charset="-122"/>
                  </a:rPr>
                  <a:t>生命周期</a:t>
                </a:r>
                <a:endParaRPr lang="zh-CN" altLang="en-US" sz="1100" b="0" dirty="0">
                  <a:solidFill>
                    <a:srgbClr val="000000"/>
                  </a:solidFill>
                  <a:ea typeface="宋体" panose="02010600030101010101" pitchFamily="2" charset="-122"/>
                </a:endParaRPr>
              </a:p>
            </p:txBody>
          </p:sp>
          <p:graphicFrame>
            <p:nvGraphicFramePr>
              <p:cNvPr id="88160" name="Object 74"/>
              <p:cNvGraphicFramePr>
                <a:graphicFrameLocks noChangeAspect="1"/>
              </p:cNvGraphicFramePr>
              <p:nvPr/>
            </p:nvGraphicFramePr>
            <p:xfrm>
              <a:off x="4512" y="2496"/>
              <a:ext cx="130" cy="85"/>
            </p:xfrm>
            <a:graphic>
              <a:graphicData uri="http://schemas.openxmlformats.org/presentationml/2006/ole">
                <mc:AlternateContent xmlns:mc="http://schemas.openxmlformats.org/markup-compatibility/2006">
                  <mc:Choice xmlns:v="urn:schemas-microsoft-com:vml" Requires="v">
                    <p:oleObj spid="_x0000_s3080" name="" r:id="rId5" imgW="319405" imgH="184785" progId="FLW3Drawing">
                      <p:embed/>
                    </p:oleObj>
                  </mc:Choice>
                  <mc:Fallback>
                    <p:oleObj name="" r:id="rId5" imgW="319405" imgH="184785" progId="FLW3Drawing">
                      <p:embed/>
                      <p:pic>
                        <p:nvPicPr>
                          <p:cNvPr id="0" name="图片 3079"/>
                          <p:cNvPicPr/>
                          <p:nvPr/>
                        </p:nvPicPr>
                        <p:blipFill>
                          <a:blip r:embed="rId2"/>
                          <a:stretch>
                            <a:fillRect/>
                          </a:stretch>
                        </p:blipFill>
                        <p:spPr>
                          <a:xfrm>
                            <a:off x="4512" y="2496"/>
                            <a:ext cx="130" cy="85"/>
                          </a:xfrm>
                          <a:prstGeom prst="rect">
                            <a:avLst/>
                          </a:prstGeom>
                          <a:noFill/>
                          <a:ln w="38100">
                            <a:noFill/>
                            <a:miter/>
                          </a:ln>
                        </p:spPr>
                      </p:pic>
                    </p:oleObj>
                  </mc:Fallback>
                </mc:AlternateContent>
              </a:graphicData>
            </a:graphic>
          </p:graphicFrame>
        </p:grpSp>
        <p:graphicFrame>
          <p:nvGraphicFramePr>
            <p:cNvPr id="88112" name="Object 75"/>
            <p:cNvGraphicFramePr>
              <a:graphicFrameLocks noChangeAspect="1"/>
            </p:cNvGraphicFramePr>
            <p:nvPr/>
          </p:nvGraphicFramePr>
          <p:xfrm>
            <a:off x="3009" y="892"/>
            <a:ext cx="130" cy="84"/>
          </p:xfrm>
          <a:graphic>
            <a:graphicData uri="http://schemas.openxmlformats.org/presentationml/2006/ole">
              <mc:AlternateContent xmlns:mc="http://schemas.openxmlformats.org/markup-compatibility/2006">
                <mc:Choice xmlns:v="urn:schemas-microsoft-com:vml" Requires="v">
                  <p:oleObj spid="_x0000_s3082" name="" r:id="rId6" imgW="319405" imgH="184785" progId="FLW3Drawing">
                    <p:embed/>
                  </p:oleObj>
                </mc:Choice>
                <mc:Fallback>
                  <p:oleObj name="" r:id="rId6" imgW="319405" imgH="184785" progId="FLW3Drawing">
                    <p:embed/>
                    <p:pic>
                      <p:nvPicPr>
                        <p:cNvPr id="0" name="图片 3081"/>
                        <p:cNvPicPr/>
                        <p:nvPr/>
                      </p:nvPicPr>
                      <p:blipFill>
                        <a:blip r:embed="rId2"/>
                        <a:stretch>
                          <a:fillRect/>
                        </a:stretch>
                      </p:blipFill>
                      <p:spPr>
                        <a:xfrm>
                          <a:off x="3009" y="892"/>
                          <a:ext cx="130" cy="84"/>
                        </a:xfrm>
                        <a:prstGeom prst="rect">
                          <a:avLst/>
                        </a:prstGeom>
                        <a:noFill/>
                        <a:ln w="38100">
                          <a:noFill/>
                          <a:miter/>
                        </a:ln>
                      </p:spPr>
                    </p:pic>
                  </p:oleObj>
                </mc:Fallback>
              </mc:AlternateContent>
            </a:graphicData>
          </a:graphic>
        </p:graphicFrame>
        <p:graphicFrame>
          <p:nvGraphicFramePr>
            <p:cNvPr id="88113" name="Object 76"/>
            <p:cNvGraphicFramePr>
              <a:graphicFrameLocks noChangeAspect="1"/>
            </p:cNvGraphicFramePr>
            <p:nvPr/>
          </p:nvGraphicFramePr>
          <p:xfrm>
            <a:off x="3413" y="895"/>
            <a:ext cx="130" cy="85"/>
          </p:xfrm>
          <a:graphic>
            <a:graphicData uri="http://schemas.openxmlformats.org/presentationml/2006/ole">
              <mc:AlternateContent xmlns:mc="http://schemas.openxmlformats.org/markup-compatibility/2006">
                <mc:Choice xmlns:v="urn:schemas-microsoft-com:vml" Requires="v">
                  <p:oleObj spid="_x0000_s3078" name="" r:id="rId7" imgW="319405" imgH="184785" progId="FLW3Drawing">
                    <p:embed/>
                  </p:oleObj>
                </mc:Choice>
                <mc:Fallback>
                  <p:oleObj name="" r:id="rId7" imgW="319405" imgH="184785" progId="FLW3Drawing">
                    <p:embed/>
                    <p:pic>
                      <p:nvPicPr>
                        <p:cNvPr id="0" name="图片 3077"/>
                        <p:cNvPicPr/>
                        <p:nvPr/>
                      </p:nvPicPr>
                      <p:blipFill>
                        <a:blip r:embed="rId2"/>
                        <a:stretch>
                          <a:fillRect/>
                        </a:stretch>
                      </p:blipFill>
                      <p:spPr>
                        <a:xfrm>
                          <a:off x="3413" y="895"/>
                          <a:ext cx="130" cy="85"/>
                        </a:xfrm>
                        <a:prstGeom prst="rect">
                          <a:avLst/>
                        </a:prstGeom>
                        <a:noFill/>
                        <a:ln w="38100">
                          <a:noFill/>
                          <a:miter/>
                        </a:ln>
                      </p:spPr>
                    </p:pic>
                  </p:oleObj>
                </mc:Fallback>
              </mc:AlternateContent>
            </a:graphicData>
          </a:graphic>
        </p:graphicFrame>
        <p:graphicFrame>
          <p:nvGraphicFramePr>
            <p:cNvPr id="88114" name="Object 77"/>
            <p:cNvGraphicFramePr>
              <a:graphicFrameLocks noChangeAspect="1"/>
            </p:cNvGraphicFramePr>
            <p:nvPr/>
          </p:nvGraphicFramePr>
          <p:xfrm>
            <a:off x="4215" y="887"/>
            <a:ext cx="130" cy="85"/>
          </p:xfrm>
          <a:graphic>
            <a:graphicData uri="http://schemas.openxmlformats.org/presentationml/2006/ole">
              <mc:AlternateContent xmlns:mc="http://schemas.openxmlformats.org/markup-compatibility/2006">
                <mc:Choice xmlns:v="urn:schemas-microsoft-com:vml" Requires="v">
                  <p:oleObj spid="_x0000_s3077" name="" r:id="rId8" imgW="319405" imgH="184785" progId="FLW3Drawing">
                    <p:embed/>
                  </p:oleObj>
                </mc:Choice>
                <mc:Fallback>
                  <p:oleObj name="" r:id="rId8" imgW="319405" imgH="184785" progId="FLW3Drawing">
                    <p:embed/>
                    <p:pic>
                      <p:nvPicPr>
                        <p:cNvPr id="0" name="图片 3076"/>
                        <p:cNvPicPr/>
                        <p:nvPr/>
                      </p:nvPicPr>
                      <p:blipFill>
                        <a:blip r:embed="rId2"/>
                        <a:stretch>
                          <a:fillRect/>
                        </a:stretch>
                      </p:blipFill>
                      <p:spPr>
                        <a:xfrm>
                          <a:off x="4215" y="887"/>
                          <a:ext cx="130" cy="85"/>
                        </a:xfrm>
                        <a:prstGeom prst="rect">
                          <a:avLst/>
                        </a:prstGeom>
                        <a:noFill/>
                        <a:ln w="38100">
                          <a:noFill/>
                          <a:miter/>
                        </a:ln>
                      </p:spPr>
                    </p:pic>
                  </p:oleObj>
                </mc:Fallback>
              </mc:AlternateContent>
            </a:graphicData>
          </a:graphic>
        </p:graphicFrame>
        <p:graphicFrame>
          <p:nvGraphicFramePr>
            <p:cNvPr id="88115" name="Object 78"/>
            <p:cNvGraphicFramePr>
              <a:graphicFrameLocks noChangeAspect="1"/>
            </p:cNvGraphicFramePr>
            <p:nvPr/>
          </p:nvGraphicFramePr>
          <p:xfrm>
            <a:off x="4560" y="880"/>
            <a:ext cx="130" cy="85"/>
          </p:xfrm>
          <a:graphic>
            <a:graphicData uri="http://schemas.openxmlformats.org/presentationml/2006/ole">
              <mc:AlternateContent xmlns:mc="http://schemas.openxmlformats.org/markup-compatibility/2006">
                <mc:Choice xmlns:v="urn:schemas-microsoft-com:vml" Requires="v">
                  <p:oleObj spid="_x0000_s3084" name="" r:id="rId9" imgW="319405" imgH="184785" progId="FLW3Drawing">
                    <p:embed/>
                  </p:oleObj>
                </mc:Choice>
                <mc:Fallback>
                  <p:oleObj name="" r:id="rId9" imgW="319405" imgH="184785" progId="FLW3Drawing">
                    <p:embed/>
                    <p:pic>
                      <p:nvPicPr>
                        <p:cNvPr id="0" name="图片 3083"/>
                        <p:cNvPicPr/>
                        <p:nvPr/>
                      </p:nvPicPr>
                      <p:blipFill>
                        <a:blip r:embed="rId2"/>
                        <a:stretch>
                          <a:fillRect/>
                        </a:stretch>
                      </p:blipFill>
                      <p:spPr>
                        <a:xfrm>
                          <a:off x="4560" y="880"/>
                          <a:ext cx="130" cy="85"/>
                        </a:xfrm>
                        <a:prstGeom prst="rect">
                          <a:avLst/>
                        </a:prstGeom>
                        <a:noFill/>
                        <a:ln w="38100">
                          <a:noFill/>
                          <a:miter/>
                        </a:ln>
                      </p:spPr>
                    </p:pic>
                  </p:oleObj>
                </mc:Fallback>
              </mc:AlternateContent>
            </a:graphicData>
          </a:graphic>
        </p:graphicFrame>
        <p:sp>
          <p:nvSpPr>
            <p:cNvPr id="88116" name="Line 79"/>
            <p:cNvSpPr/>
            <p:nvPr/>
          </p:nvSpPr>
          <p:spPr>
            <a:xfrm>
              <a:off x="3456" y="2032"/>
              <a:ext cx="0" cy="384"/>
            </a:xfrm>
            <a:prstGeom prst="line">
              <a:avLst/>
            </a:prstGeom>
            <a:ln w="9525" cap="flat" cmpd="sng">
              <a:solidFill>
                <a:schemeClr val="tx1"/>
              </a:solidFill>
              <a:prstDash val="solid"/>
              <a:headEnd type="triangle" w="med" len="med"/>
              <a:tailEnd type="triangle" w="med" len="med"/>
            </a:ln>
          </p:spPr>
        </p:sp>
        <p:sp>
          <p:nvSpPr>
            <p:cNvPr id="88117" name="Text Box 80"/>
            <p:cNvSpPr txBox="1"/>
            <p:nvPr/>
          </p:nvSpPr>
          <p:spPr>
            <a:xfrm>
              <a:off x="3504" y="2040"/>
              <a:ext cx="720" cy="428"/>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sz="1200" b="0" dirty="0">
                  <a:latin typeface="Times New Roman" panose="02020603050405020304" pitchFamily="18" charset="0"/>
                  <a:ea typeface="宋体" panose="02010600030101010101" pitchFamily="2" charset="-122"/>
                </a:rPr>
                <a:t>资源分配</a:t>
              </a:r>
              <a:endParaRPr lang="zh-CN" altLang="en-US" sz="1200" b="0" dirty="0">
                <a:latin typeface="Times New Roman" panose="02020603050405020304" pitchFamily="18" charset="0"/>
                <a:ea typeface="宋体" panose="02010600030101010101" pitchFamily="2" charset="-122"/>
              </a:endParaRPr>
            </a:p>
            <a:p>
              <a:pPr marL="0" lvl="0" indent="0" eaLnBrk="1" hangingPunct="1">
                <a:lnSpc>
                  <a:spcPct val="100000"/>
                </a:lnSpc>
                <a:spcBef>
                  <a:spcPct val="0"/>
                </a:spcBef>
                <a:buClrTx/>
                <a:buFontTx/>
                <a:buNone/>
              </a:pPr>
              <a:r>
                <a:rPr lang="zh-CN" altLang="en-US" sz="1200" b="0" dirty="0">
                  <a:latin typeface="Times New Roman" panose="02020603050405020304" pitchFamily="18" charset="0"/>
                  <a:ea typeface="宋体" panose="02010600030101010101" pitchFamily="2" charset="-122"/>
                </a:rPr>
                <a:t>业务表现数据</a:t>
              </a:r>
              <a:endParaRPr lang="zh-CN" altLang="en-US" sz="1200" b="0" dirty="0">
                <a:latin typeface="Times New Roman" panose="02020603050405020304" pitchFamily="18" charset="0"/>
                <a:ea typeface="宋体" panose="02010600030101010101" pitchFamily="2" charset="-122"/>
              </a:endParaRPr>
            </a:p>
            <a:p>
              <a:pPr marL="0" lvl="0" indent="0" eaLnBrk="1" hangingPunct="1">
                <a:lnSpc>
                  <a:spcPct val="100000"/>
                </a:lnSpc>
                <a:spcBef>
                  <a:spcPct val="0"/>
                </a:spcBef>
                <a:buClrTx/>
                <a:buFontTx/>
                <a:buNone/>
              </a:pPr>
              <a:r>
                <a:rPr lang="zh-CN" altLang="en-US" sz="1200" b="0" dirty="0">
                  <a:latin typeface="Times New Roman" panose="02020603050405020304" pitchFamily="18" charset="0"/>
                  <a:ea typeface="宋体" panose="02010600030101010101" pitchFamily="2" charset="-122"/>
                </a:rPr>
                <a:t>项目管理数据</a:t>
              </a:r>
              <a:endParaRPr lang="zh-CN" altLang="en-US" sz="1200" b="0" dirty="0">
                <a:latin typeface="Times New Roman" panose="02020603050405020304" pitchFamily="18" charset="0"/>
                <a:ea typeface="宋体" panose="02010600030101010101" pitchFamily="2" charset="-122"/>
              </a:endParaRPr>
            </a:p>
          </p:txBody>
        </p:sp>
        <p:sp>
          <p:nvSpPr>
            <p:cNvPr id="88118" name="Line 81"/>
            <p:cNvSpPr/>
            <p:nvPr/>
          </p:nvSpPr>
          <p:spPr>
            <a:xfrm>
              <a:off x="3216" y="2040"/>
              <a:ext cx="0" cy="384"/>
            </a:xfrm>
            <a:prstGeom prst="line">
              <a:avLst/>
            </a:prstGeom>
            <a:ln w="9525" cap="flat" cmpd="sng">
              <a:solidFill>
                <a:schemeClr val="tx1"/>
              </a:solidFill>
              <a:prstDash val="solid"/>
              <a:headEnd type="triangle" w="med" len="med"/>
              <a:tailEnd type="triangle" w="med" len="med"/>
            </a:ln>
          </p:spPr>
        </p:sp>
        <p:sp>
          <p:nvSpPr>
            <p:cNvPr id="88119" name="Line 82"/>
            <p:cNvSpPr/>
            <p:nvPr/>
          </p:nvSpPr>
          <p:spPr>
            <a:xfrm>
              <a:off x="4752" y="2040"/>
              <a:ext cx="0" cy="576"/>
            </a:xfrm>
            <a:prstGeom prst="line">
              <a:avLst/>
            </a:prstGeom>
            <a:ln w="9525" cap="flat" cmpd="sng">
              <a:solidFill>
                <a:schemeClr val="tx1"/>
              </a:solidFill>
              <a:prstDash val="solid"/>
              <a:headEnd type="triangle" w="med" len="med"/>
              <a:tailEnd type="triangle" w="med" len="med"/>
            </a:ln>
          </p:spPr>
        </p:sp>
        <p:sp>
          <p:nvSpPr>
            <p:cNvPr id="88120" name="Line 83"/>
            <p:cNvSpPr/>
            <p:nvPr/>
          </p:nvSpPr>
          <p:spPr>
            <a:xfrm>
              <a:off x="3040" y="792"/>
              <a:ext cx="0" cy="144"/>
            </a:xfrm>
            <a:prstGeom prst="line">
              <a:avLst/>
            </a:prstGeom>
            <a:ln w="9525" cap="flat" cmpd="sng">
              <a:solidFill>
                <a:schemeClr val="tx1"/>
              </a:solidFill>
              <a:prstDash val="solid"/>
              <a:headEnd type="triangle" w="med" len="med"/>
              <a:tailEnd type="triangle" w="med" len="med"/>
            </a:ln>
          </p:spPr>
        </p:sp>
        <p:sp>
          <p:nvSpPr>
            <p:cNvPr id="88121" name="Line 84"/>
            <p:cNvSpPr/>
            <p:nvPr/>
          </p:nvSpPr>
          <p:spPr>
            <a:xfrm>
              <a:off x="3456" y="776"/>
              <a:ext cx="0" cy="144"/>
            </a:xfrm>
            <a:prstGeom prst="line">
              <a:avLst/>
            </a:prstGeom>
            <a:ln w="9525" cap="flat" cmpd="sng">
              <a:solidFill>
                <a:schemeClr val="tx1"/>
              </a:solidFill>
              <a:prstDash val="solid"/>
              <a:headEnd type="triangle" w="med" len="med"/>
              <a:tailEnd type="triangle" w="med" len="med"/>
            </a:ln>
          </p:spPr>
        </p:sp>
        <p:sp>
          <p:nvSpPr>
            <p:cNvPr id="88122" name="Line 85"/>
            <p:cNvSpPr/>
            <p:nvPr/>
          </p:nvSpPr>
          <p:spPr>
            <a:xfrm>
              <a:off x="4264" y="784"/>
              <a:ext cx="0" cy="144"/>
            </a:xfrm>
            <a:prstGeom prst="line">
              <a:avLst/>
            </a:prstGeom>
            <a:ln w="9525" cap="flat" cmpd="sng">
              <a:solidFill>
                <a:schemeClr val="tx1"/>
              </a:solidFill>
              <a:prstDash val="solid"/>
              <a:headEnd type="triangle" w="med" len="med"/>
              <a:tailEnd type="triangle" w="med" len="med"/>
            </a:ln>
          </p:spPr>
        </p:sp>
        <p:sp>
          <p:nvSpPr>
            <p:cNvPr id="88123" name="Line 86"/>
            <p:cNvSpPr/>
            <p:nvPr/>
          </p:nvSpPr>
          <p:spPr>
            <a:xfrm>
              <a:off x="4608" y="784"/>
              <a:ext cx="0" cy="144"/>
            </a:xfrm>
            <a:prstGeom prst="line">
              <a:avLst/>
            </a:prstGeom>
            <a:ln w="9525" cap="flat" cmpd="sng">
              <a:solidFill>
                <a:schemeClr val="tx1"/>
              </a:solidFill>
              <a:prstDash val="solid"/>
              <a:headEnd type="triangle" w="med" len="med"/>
              <a:tailEnd type="triangle" w="med" len="med"/>
            </a:ln>
          </p:spPr>
        </p:sp>
        <p:sp>
          <p:nvSpPr>
            <p:cNvPr id="88124" name="Line 87"/>
            <p:cNvSpPr/>
            <p:nvPr/>
          </p:nvSpPr>
          <p:spPr>
            <a:xfrm>
              <a:off x="336" y="3144"/>
              <a:ext cx="5088" cy="0"/>
            </a:xfrm>
            <a:prstGeom prst="line">
              <a:avLst/>
            </a:prstGeom>
            <a:ln w="9525" cap="flat" cmpd="sng">
              <a:solidFill>
                <a:schemeClr val="tx1"/>
              </a:solidFill>
              <a:prstDash val="sysDot"/>
              <a:headEnd type="none" w="med" len="med"/>
              <a:tailEnd type="none" w="med" len="med"/>
            </a:ln>
          </p:spPr>
        </p:sp>
        <p:graphicFrame>
          <p:nvGraphicFramePr>
            <p:cNvPr id="88125" name="Object 88"/>
            <p:cNvGraphicFramePr>
              <a:graphicFrameLocks noChangeAspect="1"/>
            </p:cNvGraphicFramePr>
            <p:nvPr/>
          </p:nvGraphicFramePr>
          <p:xfrm>
            <a:off x="2160" y="3000"/>
            <a:ext cx="672" cy="624"/>
          </p:xfrm>
          <a:graphic>
            <a:graphicData uri="http://schemas.openxmlformats.org/presentationml/2006/ole">
              <mc:AlternateContent xmlns:mc="http://schemas.openxmlformats.org/markup-compatibility/2006">
                <mc:Choice xmlns:v="urn:schemas-microsoft-com:vml" Requires="v">
                  <p:oleObj spid="_x0000_s3083" name="" r:id="rId10" imgW="1012190" imgH="945515" progId="FLW3Drawing">
                    <p:embed/>
                  </p:oleObj>
                </mc:Choice>
                <mc:Fallback>
                  <p:oleObj name="" r:id="rId10" imgW="1012190" imgH="945515" progId="FLW3Drawing">
                    <p:embed/>
                    <p:pic>
                      <p:nvPicPr>
                        <p:cNvPr id="0" name="图片 3082"/>
                        <p:cNvPicPr/>
                        <p:nvPr/>
                      </p:nvPicPr>
                      <p:blipFill>
                        <a:blip r:embed="rId11"/>
                        <a:stretch>
                          <a:fillRect/>
                        </a:stretch>
                      </p:blipFill>
                      <p:spPr>
                        <a:xfrm>
                          <a:off x="2160" y="3000"/>
                          <a:ext cx="672" cy="624"/>
                        </a:xfrm>
                        <a:prstGeom prst="rect">
                          <a:avLst/>
                        </a:prstGeom>
                        <a:noFill/>
                        <a:ln w="38100">
                          <a:noFill/>
                          <a:miter/>
                        </a:ln>
                      </p:spPr>
                    </p:pic>
                  </p:oleObj>
                </mc:Fallback>
              </mc:AlternateContent>
            </a:graphicData>
          </a:graphic>
        </p:graphicFrame>
        <p:sp>
          <p:nvSpPr>
            <p:cNvPr id="88126" name="Text Box 89"/>
            <p:cNvSpPr txBox="1"/>
            <p:nvPr/>
          </p:nvSpPr>
          <p:spPr>
            <a:xfrm>
              <a:off x="2304" y="3144"/>
              <a:ext cx="432" cy="307"/>
            </a:xfrm>
            <a:prstGeom prst="rect">
              <a:avLst/>
            </a:prstGeom>
            <a:no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200" dirty="0">
                  <a:latin typeface="Times New Roman" panose="02020603050405020304" pitchFamily="18" charset="0"/>
                  <a:ea typeface="宋体" panose="02010600030101010101" pitchFamily="2" charset="-122"/>
                </a:rPr>
                <a:t>项目开发团队</a:t>
              </a:r>
              <a:endParaRPr lang="zh-CN" altLang="en-US" sz="1200" dirty="0">
                <a:latin typeface="Times New Roman" panose="02020603050405020304" pitchFamily="18" charset="0"/>
                <a:ea typeface="宋体" panose="02010600030101010101" pitchFamily="2" charset="-122"/>
              </a:endParaRPr>
            </a:p>
          </p:txBody>
        </p:sp>
        <p:sp>
          <p:nvSpPr>
            <p:cNvPr id="88127" name="Text Box 90"/>
            <p:cNvSpPr txBox="1"/>
            <p:nvPr/>
          </p:nvSpPr>
          <p:spPr>
            <a:xfrm>
              <a:off x="2832" y="3240"/>
              <a:ext cx="1248" cy="184"/>
            </a:xfrm>
            <a:prstGeom prst="rect">
              <a:avLst/>
            </a:prstGeom>
            <a:solidFill>
              <a:srgbClr val="CCFFCC"/>
            </a:solid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项目管理</a:t>
              </a:r>
              <a:endParaRPr lang="zh-CN" altLang="en-US" sz="1200" b="0" dirty="0">
                <a:latin typeface="Times New Roman" panose="02020603050405020304" pitchFamily="18" charset="0"/>
                <a:ea typeface="宋体" panose="02010600030101010101" pitchFamily="2" charset="-122"/>
              </a:endParaRPr>
            </a:p>
          </p:txBody>
        </p:sp>
        <p:sp>
          <p:nvSpPr>
            <p:cNvPr id="88128" name="Text Box 91"/>
            <p:cNvSpPr txBox="1"/>
            <p:nvPr/>
          </p:nvSpPr>
          <p:spPr>
            <a:xfrm>
              <a:off x="3072" y="3384"/>
              <a:ext cx="1248" cy="184"/>
            </a:xfrm>
            <a:prstGeom prst="rect">
              <a:avLst/>
            </a:prstGeom>
            <a:solidFill>
              <a:srgbClr val="CCFFCC"/>
            </a:solid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系统工程</a:t>
              </a:r>
              <a:endParaRPr lang="zh-CN" altLang="en-US" sz="1200" b="0" dirty="0">
                <a:latin typeface="Times New Roman" panose="02020603050405020304" pitchFamily="18" charset="0"/>
                <a:ea typeface="宋体" panose="02010600030101010101" pitchFamily="2" charset="-122"/>
              </a:endParaRPr>
            </a:p>
          </p:txBody>
        </p:sp>
        <p:sp>
          <p:nvSpPr>
            <p:cNvPr id="88129" name="Text Box 92"/>
            <p:cNvSpPr txBox="1"/>
            <p:nvPr/>
          </p:nvSpPr>
          <p:spPr>
            <a:xfrm>
              <a:off x="3328" y="3520"/>
              <a:ext cx="1248" cy="184"/>
            </a:xfrm>
            <a:prstGeom prst="rect">
              <a:avLst/>
            </a:prstGeom>
            <a:solidFill>
              <a:srgbClr val="CCFFCC"/>
            </a:solid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技术管理</a:t>
              </a:r>
              <a:endParaRPr lang="zh-CN" altLang="en-US" sz="1200" b="0" dirty="0">
                <a:latin typeface="Times New Roman" panose="02020603050405020304" pitchFamily="18" charset="0"/>
                <a:ea typeface="宋体" panose="02010600030101010101" pitchFamily="2" charset="-122"/>
              </a:endParaRPr>
            </a:p>
          </p:txBody>
        </p:sp>
        <p:sp>
          <p:nvSpPr>
            <p:cNvPr id="88130" name="Text Box 93"/>
            <p:cNvSpPr txBox="1"/>
            <p:nvPr/>
          </p:nvSpPr>
          <p:spPr>
            <a:xfrm>
              <a:off x="3648" y="3672"/>
              <a:ext cx="1248" cy="184"/>
            </a:xfrm>
            <a:prstGeom prst="rect">
              <a:avLst/>
            </a:prstGeom>
            <a:solidFill>
              <a:srgbClr val="CCFFCC"/>
            </a:solidFill>
            <a:ln w="9525">
              <a:noFill/>
            </a:ln>
          </p:spPr>
          <p:txBody>
            <a:bodyPr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200" b="0" dirty="0">
                  <a:latin typeface="Times New Roman" panose="02020603050405020304" pitchFamily="18" charset="0"/>
                  <a:ea typeface="宋体" panose="02010600030101010101" pitchFamily="2" charset="-122"/>
                </a:rPr>
                <a:t>质量保证</a:t>
              </a:r>
              <a:endParaRPr lang="zh-CN" altLang="en-US" sz="1200" b="0" dirty="0">
                <a:latin typeface="Times New Roman" panose="02020603050405020304" pitchFamily="18" charset="0"/>
                <a:ea typeface="宋体" panose="02010600030101010101" pitchFamily="2" charset="-122"/>
              </a:endParaRPr>
            </a:p>
          </p:txBody>
        </p:sp>
        <p:sp>
          <p:nvSpPr>
            <p:cNvPr id="88131" name="Text Box 94"/>
            <p:cNvSpPr txBox="1"/>
            <p:nvPr/>
          </p:nvSpPr>
          <p:spPr>
            <a:xfrm>
              <a:off x="5156" y="1176"/>
              <a:ext cx="268" cy="864"/>
            </a:xfrm>
            <a:prstGeom prst="rect">
              <a:avLst/>
            </a:prstGeom>
            <a:noFill/>
            <a:ln w="9525">
              <a:noFill/>
            </a:ln>
          </p:spPr>
          <p:txBody>
            <a:bodyPr vert="eaVert"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latin typeface="Times New Roman" panose="02020603050405020304" pitchFamily="18" charset="0"/>
                  <a:ea typeface="宋体" panose="02010600030101010101" pitchFamily="2" charset="-122"/>
                </a:rPr>
                <a:t>规划</a:t>
              </a:r>
              <a:endParaRPr lang="zh-CN" altLang="en-US" sz="1600" b="0" dirty="0">
                <a:latin typeface="Times New Roman" panose="02020603050405020304" pitchFamily="18" charset="0"/>
                <a:ea typeface="宋体" panose="02010600030101010101" pitchFamily="2" charset="-122"/>
              </a:endParaRPr>
            </a:p>
          </p:txBody>
        </p:sp>
        <p:sp>
          <p:nvSpPr>
            <p:cNvPr id="88132" name="Text Box 95"/>
            <p:cNvSpPr txBox="1"/>
            <p:nvPr/>
          </p:nvSpPr>
          <p:spPr>
            <a:xfrm>
              <a:off x="5156" y="2088"/>
              <a:ext cx="268" cy="1056"/>
            </a:xfrm>
            <a:prstGeom prst="rect">
              <a:avLst/>
            </a:prstGeom>
            <a:noFill/>
            <a:ln w="9525">
              <a:noFill/>
            </a:ln>
          </p:spPr>
          <p:txBody>
            <a:bodyPr vert="eaVert"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latin typeface="Times New Roman" panose="02020603050405020304" pitchFamily="18" charset="0"/>
                  <a:ea typeface="宋体" panose="02010600030101010101" pitchFamily="2" charset="-122"/>
                </a:rPr>
                <a:t>产出</a:t>
              </a:r>
              <a:endParaRPr lang="zh-CN" altLang="en-US" sz="1600" b="0" dirty="0">
                <a:latin typeface="Times New Roman" panose="02020603050405020304" pitchFamily="18" charset="0"/>
                <a:ea typeface="宋体" panose="02010600030101010101" pitchFamily="2" charset="-122"/>
              </a:endParaRPr>
            </a:p>
          </p:txBody>
        </p:sp>
        <p:sp>
          <p:nvSpPr>
            <p:cNvPr id="88133" name="Text Box 96"/>
            <p:cNvSpPr txBox="1"/>
            <p:nvPr/>
          </p:nvSpPr>
          <p:spPr>
            <a:xfrm>
              <a:off x="5184" y="3192"/>
              <a:ext cx="268" cy="624"/>
            </a:xfrm>
            <a:prstGeom prst="rect">
              <a:avLst/>
            </a:prstGeom>
            <a:noFill/>
            <a:ln w="9525">
              <a:noFill/>
            </a:ln>
          </p:spPr>
          <p:txBody>
            <a:bodyPr vert="eaVert" lIns="90000" tIns="46800" rIns="90000" bIns="4680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b="0" dirty="0">
                  <a:latin typeface="Times New Roman" panose="02020603050405020304" pitchFamily="18" charset="0"/>
                  <a:ea typeface="宋体" panose="02010600030101010101" pitchFamily="2" charset="-122"/>
                </a:rPr>
                <a:t>支撑</a:t>
              </a:r>
              <a:endParaRPr lang="zh-CN" altLang="en-US" sz="1600" b="0" dirty="0">
                <a:latin typeface="Times New Roman" panose="02020603050405020304" pitchFamily="18" charset="0"/>
                <a:ea typeface="宋体" panose="02010600030101010101" pitchFamily="2" charset="-122"/>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p:cNvSpPr>
          <p:nvPr>
            <p:ph type="title"/>
          </p:nvPr>
        </p:nvSpPr>
        <p:spPr>
          <a:xfrm>
            <a:off x="107315" y="116840"/>
            <a:ext cx="8229600" cy="633413"/>
          </a:xfrm>
        </p:spPr>
        <p:txBody>
          <a:bodyPr vert="horz" wrap="square" lIns="91440" tIns="45720" rIns="91440" bIns="0" anchor="ctr" anchorCtr="0"/>
          <a:p>
            <a:pPr eaLnBrk="1" hangingPunct="1"/>
            <a:r>
              <a:rPr lang="zh-CN" altLang="en-US" sz="2800" dirty="0"/>
              <a:t>客户购买标准分析（</a:t>
            </a:r>
            <a:r>
              <a:rPr lang="en-US" altLang="zh-CN" sz="2800" dirty="0"/>
              <a:t>$APPEALS</a:t>
            </a:r>
            <a:r>
              <a:rPr lang="zh-CN" altLang="en-US" sz="2800" dirty="0"/>
              <a:t>）</a:t>
            </a:r>
            <a:endParaRPr lang="zh-CN" altLang="en-US" sz="2800" dirty="0"/>
          </a:p>
        </p:txBody>
      </p:sp>
      <p:graphicFrame>
        <p:nvGraphicFramePr>
          <p:cNvPr id="89091" name="Object 3"/>
          <p:cNvGraphicFramePr>
            <a:graphicFrameLocks noChangeAspect="1"/>
          </p:cNvGraphicFramePr>
          <p:nvPr>
            <p:ph idx="1"/>
          </p:nvPr>
        </p:nvGraphicFramePr>
        <p:xfrm>
          <a:off x="766763" y="1341438"/>
          <a:ext cx="7424737" cy="5183187"/>
        </p:xfrm>
        <a:graphic>
          <a:graphicData uri="http://schemas.openxmlformats.org/presentationml/2006/ole">
            <mc:AlternateContent xmlns:mc="http://schemas.openxmlformats.org/markup-compatibility/2006">
              <mc:Choice xmlns:v="urn:schemas-microsoft-com:vml" Requires="v">
                <p:oleObj spid="_x0000_s3088" name="" r:id="rId1" imgW="2122805" imgH="1484630" progId="FLW3Drawing">
                  <p:embed/>
                </p:oleObj>
              </mc:Choice>
              <mc:Fallback>
                <p:oleObj name="" r:id="rId1" imgW="2122805" imgH="1484630" progId="FLW3Drawing">
                  <p:embed/>
                  <p:pic>
                    <p:nvPicPr>
                      <p:cNvPr id="0" name="图片 3087"/>
                      <p:cNvPicPr/>
                      <p:nvPr/>
                    </p:nvPicPr>
                    <p:blipFill>
                      <a:blip r:embed="rId2"/>
                      <a:srcRect/>
                      <a:stretch>
                        <a:fillRect/>
                      </a:stretch>
                    </p:blipFill>
                    <p:spPr>
                      <a:xfrm>
                        <a:off x="766763" y="1341438"/>
                        <a:ext cx="7424737" cy="5183187"/>
                      </a:xfrm>
                      <a:prstGeom prst="rect">
                        <a:avLst/>
                      </a:prstGeom>
                      <a:noFill/>
                      <a:ln w="38100">
                        <a:miter/>
                      </a:ln>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p:cNvSpPr>
          <p:nvPr>
            <p:ph type="title"/>
          </p:nvPr>
        </p:nvSpPr>
        <p:spPr>
          <a:xfrm>
            <a:off x="150495" y="116840"/>
            <a:ext cx="8697913" cy="633413"/>
          </a:xfrm>
        </p:spPr>
        <p:txBody>
          <a:bodyPr vert="horz" wrap="square" lIns="91440" tIns="45720" rIns="91440" bIns="0" anchor="ctr" anchorCtr="0"/>
          <a:p>
            <a:pPr eaLnBrk="1" hangingPunct="1"/>
            <a:r>
              <a:rPr lang="zh-CN" altLang="en-US" sz="2800" dirty="0"/>
              <a:t>客户</a:t>
            </a:r>
            <a:r>
              <a:rPr lang="en-US" altLang="zh-CN" sz="2800" dirty="0"/>
              <a:t>$APPEALS</a:t>
            </a:r>
            <a:endParaRPr lang="en-US" altLang="zh-CN" sz="2800" dirty="0"/>
          </a:p>
        </p:txBody>
      </p:sp>
      <p:graphicFrame>
        <p:nvGraphicFramePr>
          <p:cNvPr id="90115" name="Object 3"/>
          <p:cNvGraphicFramePr>
            <a:graphicFrameLocks noChangeAspect="1"/>
          </p:cNvGraphicFramePr>
          <p:nvPr>
            <p:ph idx="1"/>
          </p:nvPr>
        </p:nvGraphicFramePr>
        <p:xfrm>
          <a:off x="539750" y="908050"/>
          <a:ext cx="7920038" cy="5087938"/>
        </p:xfrm>
        <a:graphic>
          <a:graphicData uri="http://schemas.openxmlformats.org/presentationml/2006/ole">
            <mc:AlternateContent xmlns:mc="http://schemas.openxmlformats.org/markup-compatibility/2006">
              <mc:Choice xmlns:v="urn:schemas-microsoft-com:vml" Requires="v">
                <p:oleObj spid="_x0000_s3085" name="" r:id="rId1" imgW="2129155" imgH="1369695" progId="FLW3Drawing">
                  <p:embed/>
                </p:oleObj>
              </mc:Choice>
              <mc:Fallback>
                <p:oleObj name="" r:id="rId1" imgW="2129155" imgH="1369695" progId="FLW3Drawing">
                  <p:embed/>
                  <p:pic>
                    <p:nvPicPr>
                      <p:cNvPr id="0" name="图片 3084"/>
                      <p:cNvPicPr/>
                      <p:nvPr/>
                    </p:nvPicPr>
                    <p:blipFill>
                      <a:blip r:embed="rId2"/>
                      <a:srcRect/>
                      <a:stretch>
                        <a:fillRect/>
                      </a:stretch>
                    </p:blipFill>
                    <p:spPr>
                      <a:xfrm>
                        <a:off x="539750" y="908050"/>
                        <a:ext cx="7920038" cy="5087938"/>
                      </a:xfrm>
                      <a:prstGeom prst="rect">
                        <a:avLst/>
                      </a:prstGeom>
                      <a:noFill/>
                      <a:ln w="38100">
                        <a:miter/>
                      </a:ln>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p:cNvSpPr>
          <p:nvPr>
            <p:ph type="title"/>
          </p:nvPr>
        </p:nvSpPr>
        <p:spPr/>
        <p:txBody>
          <a:bodyPr vert="horz" wrap="square" lIns="91440" tIns="45720" rIns="91440" bIns="0" anchor="ctr" anchorCtr="0"/>
          <a:p>
            <a:pPr eaLnBrk="1" hangingPunct="1"/>
            <a:r>
              <a:rPr lang="zh-CN" altLang="en-US" sz="2800" dirty="0"/>
              <a:t>每个维度都包括了多个要素</a:t>
            </a:r>
            <a:endParaRPr lang="zh-CN" altLang="en-US" sz="2800" dirty="0"/>
          </a:p>
        </p:txBody>
      </p:sp>
      <p:graphicFrame>
        <p:nvGraphicFramePr>
          <p:cNvPr id="91139" name="Object 3"/>
          <p:cNvGraphicFramePr>
            <a:graphicFrameLocks noChangeAspect="1"/>
          </p:cNvGraphicFramePr>
          <p:nvPr>
            <p:ph idx="1"/>
          </p:nvPr>
        </p:nvGraphicFramePr>
        <p:xfrm>
          <a:off x="467360" y="980440"/>
          <a:ext cx="7704138" cy="5441950"/>
        </p:xfrm>
        <a:graphic>
          <a:graphicData uri="http://schemas.openxmlformats.org/presentationml/2006/ole">
            <mc:AlternateContent xmlns:mc="http://schemas.openxmlformats.org/markup-compatibility/2006">
              <mc:Choice xmlns:v="urn:schemas-microsoft-com:vml" Requires="v">
                <p:oleObj spid="_x0000_s3087" name="" r:id="rId1" imgW="1865630" imgH="1316990" progId="FLW3Drawing">
                  <p:embed/>
                </p:oleObj>
              </mc:Choice>
              <mc:Fallback>
                <p:oleObj name="" r:id="rId1" imgW="1865630" imgH="1316990" progId="FLW3Drawing">
                  <p:embed/>
                  <p:pic>
                    <p:nvPicPr>
                      <p:cNvPr id="0" name="图片 3086"/>
                      <p:cNvPicPr/>
                      <p:nvPr/>
                    </p:nvPicPr>
                    <p:blipFill>
                      <a:blip r:embed="rId2"/>
                      <a:srcRect/>
                      <a:stretch>
                        <a:fillRect/>
                      </a:stretch>
                    </p:blipFill>
                    <p:spPr>
                      <a:xfrm>
                        <a:off x="467360" y="980440"/>
                        <a:ext cx="7704138" cy="5441950"/>
                      </a:xfrm>
                      <a:prstGeom prst="rect">
                        <a:avLst/>
                      </a:prstGeom>
                      <a:noFill/>
                      <a:ln w="38100">
                        <a:miter/>
                      </a:ln>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p:cNvSpPr>
          <p:nvPr>
            <p:ph type="title"/>
          </p:nvPr>
        </p:nvSpPr>
        <p:spPr>
          <a:xfrm>
            <a:off x="107315" y="116840"/>
            <a:ext cx="8229600" cy="633413"/>
          </a:xfrm>
        </p:spPr>
        <p:txBody>
          <a:bodyPr vert="horz" wrap="square" lIns="91440" tIns="45720" rIns="91440" bIns="0" anchor="ctr" anchorCtr="0"/>
          <a:p>
            <a:pPr eaLnBrk="1" hangingPunct="1"/>
            <a:r>
              <a:rPr lang="zh-CN" altLang="en-US" sz="2800" dirty="0"/>
              <a:t>市场需求调研的步骤－－</a:t>
            </a:r>
            <a:r>
              <a:rPr lang="en-US" altLang="zh-CN" sz="2800" dirty="0"/>
              <a:t>1</a:t>
            </a:r>
            <a:r>
              <a:rPr lang="zh-CN" altLang="en-US" sz="2800" dirty="0"/>
              <a:t>、确定谁是你的客户？</a:t>
            </a:r>
            <a:endParaRPr lang="zh-CN" altLang="en-US" sz="2800" dirty="0"/>
          </a:p>
        </p:txBody>
      </p:sp>
      <p:graphicFrame>
        <p:nvGraphicFramePr>
          <p:cNvPr id="92163" name="Object 3"/>
          <p:cNvGraphicFramePr>
            <a:graphicFrameLocks noChangeAspect="1"/>
          </p:cNvGraphicFramePr>
          <p:nvPr>
            <p:ph idx="1"/>
          </p:nvPr>
        </p:nvGraphicFramePr>
        <p:xfrm>
          <a:off x="238125" y="927100"/>
          <a:ext cx="8785225" cy="5422900"/>
        </p:xfrm>
        <a:graphic>
          <a:graphicData uri="http://schemas.openxmlformats.org/presentationml/2006/ole">
            <mc:AlternateContent xmlns:mc="http://schemas.openxmlformats.org/markup-compatibility/2006">
              <mc:Choice xmlns:v="urn:schemas-microsoft-com:vml" Requires="v">
                <p:oleObj spid="_x0000_s3089" name="" r:id="rId1" imgW="2108200" imgH="1063625" progId="FLW3Drawing">
                  <p:embed/>
                </p:oleObj>
              </mc:Choice>
              <mc:Fallback>
                <p:oleObj name="" r:id="rId1" imgW="2108200" imgH="1063625" progId="FLW3Drawing">
                  <p:embed/>
                  <p:pic>
                    <p:nvPicPr>
                      <p:cNvPr id="0" name="图片 3088"/>
                      <p:cNvPicPr/>
                      <p:nvPr/>
                    </p:nvPicPr>
                    <p:blipFill>
                      <a:blip r:embed="rId2"/>
                      <a:srcRect/>
                      <a:stretch>
                        <a:fillRect/>
                      </a:stretch>
                    </p:blipFill>
                    <p:spPr>
                      <a:xfrm>
                        <a:off x="238125" y="927100"/>
                        <a:ext cx="8785225" cy="5422900"/>
                      </a:xfrm>
                      <a:prstGeom prst="rect">
                        <a:avLst/>
                      </a:prstGeom>
                      <a:noFill/>
                      <a:ln w="38100">
                        <a:miter/>
                      </a:ln>
                    </p:spPr>
                  </p:pic>
                </p:oleObj>
              </mc:Fallback>
            </mc:AlternateContent>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p:cNvSpPr>
          <p:nvPr>
            <p:ph type="title"/>
          </p:nvPr>
        </p:nvSpPr>
        <p:spPr/>
        <p:txBody>
          <a:bodyPr vert="horz" wrap="square" lIns="91440" tIns="45720" rIns="91440" bIns="0" anchor="ctr" anchorCtr="0"/>
          <a:p>
            <a:pPr eaLnBrk="1" hangingPunct="1"/>
            <a:r>
              <a:rPr lang="en-US" altLang="zh-CN" sz="2800" dirty="0"/>
              <a:t>2</a:t>
            </a:r>
            <a:r>
              <a:rPr lang="zh-CN" altLang="en-US" sz="2800" dirty="0"/>
              <a:t>、进行单个与群体的访谈</a:t>
            </a:r>
            <a:endParaRPr lang="zh-CN" altLang="en-US" sz="2800" dirty="0"/>
          </a:p>
        </p:txBody>
      </p:sp>
      <p:graphicFrame>
        <p:nvGraphicFramePr>
          <p:cNvPr id="93187" name="Object 3"/>
          <p:cNvGraphicFramePr>
            <a:graphicFrameLocks noChangeAspect="1"/>
          </p:cNvGraphicFramePr>
          <p:nvPr>
            <p:ph idx="1"/>
          </p:nvPr>
        </p:nvGraphicFramePr>
        <p:xfrm>
          <a:off x="11113" y="735013"/>
          <a:ext cx="9040812" cy="5784850"/>
        </p:xfrm>
        <a:graphic>
          <a:graphicData uri="http://schemas.openxmlformats.org/presentationml/2006/ole">
            <mc:AlternateContent xmlns:mc="http://schemas.openxmlformats.org/markup-compatibility/2006">
              <mc:Choice xmlns:v="urn:schemas-microsoft-com:vml" Requires="v">
                <p:oleObj spid="_x0000_s3086" name="" r:id="rId1" imgW="2262505" imgH="1182370" progId="FLW3Drawing">
                  <p:embed/>
                </p:oleObj>
              </mc:Choice>
              <mc:Fallback>
                <p:oleObj name="" r:id="rId1" imgW="2262505" imgH="1182370" progId="FLW3Drawing">
                  <p:embed/>
                  <p:pic>
                    <p:nvPicPr>
                      <p:cNvPr id="0" name="图片 3085"/>
                      <p:cNvPicPr/>
                      <p:nvPr/>
                    </p:nvPicPr>
                    <p:blipFill>
                      <a:blip r:embed="rId2"/>
                      <a:srcRect/>
                      <a:stretch>
                        <a:fillRect/>
                      </a:stretch>
                    </p:blipFill>
                    <p:spPr>
                      <a:xfrm>
                        <a:off x="11113" y="735013"/>
                        <a:ext cx="9040812" cy="5784850"/>
                      </a:xfrm>
                      <a:prstGeom prst="rect">
                        <a:avLst/>
                      </a:prstGeom>
                      <a:noFill/>
                      <a:ln w="38100">
                        <a:miter/>
                      </a:ln>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项目的特征</a:t>
            </a:r>
            <a:endParaRPr lang="zh-CN" altLang="en-US" sz="2800" dirty="0">
              <a:latin typeface="黑体" panose="02010609060101010101" pitchFamily="49" charset="-122"/>
            </a:endParaRPr>
          </a:p>
        </p:txBody>
      </p:sp>
      <p:sp>
        <p:nvSpPr>
          <p:cNvPr id="13315" name="Rectangle 3"/>
          <p:cNvSpPr>
            <a:spLocks noGrp="1"/>
          </p:cNvSpPr>
          <p:nvPr>
            <p:ph idx="1"/>
          </p:nvPr>
        </p:nvSpPr>
        <p:spPr>
          <a:xfrm>
            <a:off x="0" y="836613"/>
            <a:ext cx="9144000" cy="6165850"/>
          </a:xfrm>
        </p:spPr>
        <p:txBody>
          <a:bodyPr vert="horz" wrap="square" lIns="91440" tIns="45720" rIns="91440" bIns="45720" anchor="t" anchorCtr="0"/>
          <a:p>
            <a:pPr eaLnBrk="1" hangingPunct="1"/>
            <a:r>
              <a:rPr lang="zh-CN" altLang="en-US" dirty="0">
                <a:latin typeface="宋体" panose="02010600030101010101" pitchFamily="2" charset="-122"/>
                <a:ea typeface="宋体" panose="02010600030101010101" pitchFamily="2" charset="-122"/>
              </a:rPr>
              <a:t>目的性</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具有特定而明确的最终目标</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时限性</a:t>
            </a:r>
            <a:r>
              <a:rPr lang="zh-CN" altLang="en-US" dirty="0">
                <a:solidFill>
                  <a:srgbClr val="FFFFFF"/>
                </a:solidFill>
                <a:latin typeface="宋体" panose="02010600030101010101" pitchFamily="2" charset="-122"/>
                <a:ea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endParaRPr>
          </a:p>
          <a:p>
            <a:pPr lvl="1" eaLnBrk="1" hangingPunct="1"/>
            <a:r>
              <a:rPr lang="zh-CN" altLang="en-US" dirty="0">
                <a:solidFill>
                  <a:srgbClr val="000000"/>
                </a:solidFill>
                <a:latin typeface="宋体" panose="02010600030101010101" pitchFamily="2" charset="-122"/>
                <a:ea typeface="宋体" panose="02010600030101010101" pitchFamily="2" charset="-122"/>
              </a:rPr>
              <a:t>具有明确的开端和明确的结束，历时有限</a:t>
            </a:r>
            <a:r>
              <a:rPr lang="zh-CN" altLang="en-US" dirty="0">
                <a:solidFill>
                  <a:srgbClr val="FFFFFF"/>
                </a:solidFill>
                <a:latin typeface="宋体" panose="02010600030101010101" pitchFamily="2" charset="-122"/>
                <a:ea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唯一性</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每个项目只发生一次</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合作性</a:t>
            </a:r>
            <a:endParaRPr lang="zh-CN" altLang="en-US" dirty="0">
              <a:solidFill>
                <a:srgbClr val="FFFFFF"/>
              </a:solidFill>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由一系列具有内在联系的活动组成，靠项目团队的努力来实现</a:t>
            </a:r>
            <a:endParaRPr lang="zh-CN" altLang="en-US" dirty="0">
              <a:latin typeface="宋体" panose="02010600030101010101" pitchFamily="2" charset="-122"/>
              <a:ea typeface="宋体" panose="02010600030101010101" pitchFamily="2" charset="-122"/>
            </a:endParaRPr>
          </a:p>
        </p:txBody>
      </p:sp>
      <p:sp>
        <p:nvSpPr>
          <p:cNvPr id="777221" name="Text Box 5"/>
          <p:cNvSpPr txBox="1">
            <a:spLocks noChangeArrowheads="1"/>
          </p:cNvSpPr>
          <p:nvPr/>
        </p:nvSpPr>
        <p:spPr bwMode="auto">
          <a:xfrm>
            <a:off x="6227763" y="1484313"/>
            <a:ext cx="2376488" cy="396875"/>
          </a:xfrm>
          <a:prstGeom prst="rect">
            <a:avLst/>
          </a:prstGeom>
          <a:noFill/>
          <a:ln>
            <a:noFill/>
          </a:ln>
          <a:effectLst/>
        </p:spPr>
        <p:txBody>
          <a:bodyPr>
            <a:spAutoFit/>
          </a:bodyPr>
          <a:lstStyle/>
          <a:p>
            <a:pPr marR="0" algn="ctr" defTabSz="914400" eaLnBrk="1" hangingPunct="1">
              <a:spcBef>
                <a:spcPct val="50000"/>
              </a:spcBef>
              <a:buClrTx/>
              <a:buSzTx/>
              <a:buFontTx/>
              <a:buNone/>
              <a:defRPr/>
            </a:pPr>
            <a:r>
              <a:rPr kumimoji="1" lang="zh-CN" altLang="en-US" kern="1200" cap="none" spc="0" normalizeH="0" baseline="0" noProof="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rPr>
              <a:t>以</a:t>
            </a:r>
            <a:r>
              <a:rPr kumimoji="1" lang="en-US" altLang="zh-CN" kern="1200" cap="none" spc="0" normalizeH="0" baseline="0" noProof="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rPr>
              <a:t>ODM</a:t>
            </a:r>
            <a:r>
              <a:rPr kumimoji="1" lang="zh-CN" altLang="en-US" kern="1200" cap="none" spc="0" normalizeH="0" baseline="0" noProof="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rPr>
              <a:t>为例说明</a:t>
            </a:r>
            <a:endParaRPr kumimoji="1" lang="zh-CN" altLang="en-US" kern="1200" cap="none" spc="0" normalizeH="0" baseline="0" noProof="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imes New Roman" panose="02020603050405020304" pitchFamily="18" charset="0"/>
              <a:ea typeface="宋体" panose="02010600030101010101" pitchFamily="2"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p:txBody>
          <a:bodyPr vert="horz" wrap="square" lIns="91440" tIns="45720" rIns="91440" bIns="0" anchor="ctr" anchorCtr="0"/>
          <a:p>
            <a:pPr eaLnBrk="1" hangingPunct="1"/>
            <a:r>
              <a:rPr lang="en-US" altLang="zh-CN" dirty="0"/>
              <a:t>3</a:t>
            </a:r>
            <a:r>
              <a:rPr lang="zh-CN" altLang="en-US" dirty="0"/>
              <a:t>、客户需求和期望定义</a:t>
            </a:r>
            <a:endParaRPr lang="zh-CN" altLang="en-US" dirty="0"/>
          </a:p>
        </p:txBody>
      </p:sp>
      <p:graphicFrame>
        <p:nvGraphicFramePr>
          <p:cNvPr id="94211" name="Object 3"/>
          <p:cNvGraphicFramePr>
            <a:graphicFrameLocks noChangeAspect="1"/>
          </p:cNvGraphicFramePr>
          <p:nvPr>
            <p:ph idx="1"/>
          </p:nvPr>
        </p:nvGraphicFramePr>
        <p:xfrm>
          <a:off x="611188" y="1196975"/>
          <a:ext cx="7200900" cy="5091113"/>
        </p:xfrm>
        <a:graphic>
          <a:graphicData uri="http://schemas.openxmlformats.org/presentationml/2006/ole">
            <mc:AlternateContent xmlns:mc="http://schemas.openxmlformats.org/markup-compatibility/2006">
              <mc:Choice xmlns:v="urn:schemas-microsoft-com:vml" Requires="v">
                <p:oleObj spid="_x0000_s3092" name="" r:id="rId1" imgW="1782445" imgH="1259205" progId="FLW3Drawing">
                  <p:embed/>
                </p:oleObj>
              </mc:Choice>
              <mc:Fallback>
                <p:oleObj name="" r:id="rId1" imgW="1782445" imgH="1259205" progId="FLW3Drawing">
                  <p:embed/>
                  <p:pic>
                    <p:nvPicPr>
                      <p:cNvPr id="0" name="图片 3091"/>
                      <p:cNvPicPr/>
                      <p:nvPr/>
                    </p:nvPicPr>
                    <p:blipFill>
                      <a:blip r:embed="rId2"/>
                      <a:srcRect/>
                      <a:stretch>
                        <a:fillRect/>
                      </a:stretch>
                    </p:blipFill>
                    <p:spPr>
                      <a:xfrm>
                        <a:off x="611188" y="1196975"/>
                        <a:ext cx="7200900" cy="5091113"/>
                      </a:xfrm>
                      <a:prstGeom prst="rect">
                        <a:avLst/>
                      </a:prstGeom>
                      <a:noFill/>
                      <a:ln w="38100">
                        <a:miter/>
                      </a:ln>
                    </p:spPr>
                  </p:pic>
                </p:oleObj>
              </mc:Fallback>
            </mc:AlternateContent>
          </a:graphicData>
        </a:graphic>
      </p:graphicFrame>
      <p:sp>
        <p:nvSpPr>
          <p:cNvPr id="94212" name="Text Box 4"/>
          <p:cNvSpPr txBox="1"/>
          <p:nvPr/>
        </p:nvSpPr>
        <p:spPr>
          <a:xfrm>
            <a:off x="8343900" y="1773238"/>
            <a:ext cx="549275" cy="4103687"/>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dirty="0">
                <a:solidFill>
                  <a:srgbClr val="0000FF"/>
                </a:solidFill>
                <a:ea typeface="幼圆" panose="02010509060101010101" pitchFamily="49" charset="-122"/>
              </a:rPr>
              <a:t>每个维度都包括了多个要素</a:t>
            </a:r>
            <a:endParaRPr lang="zh-CN" altLang="en-US" dirty="0">
              <a:solidFill>
                <a:srgbClr val="0000FF"/>
              </a:solidFill>
              <a:ea typeface="幼圆" panose="02010509060101010101" pitchFamily="49"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p:cNvSpPr>
          <p:nvPr>
            <p:ph type="title"/>
          </p:nvPr>
        </p:nvSpPr>
        <p:spPr>
          <a:xfrm>
            <a:off x="107315" y="116840"/>
            <a:ext cx="8893175" cy="633413"/>
          </a:xfrm>
        </p:spPr>
        <p:txBody>
          <a:bodyPr vert="horz" wrap="square" lIns="91440" tIns="45720" rIns="91440" bIns="0" anchor="ctr" anchorCtr="0"/>
          <a:p>
            <a:pPr eaLnBrk="1" hangingPunct="1"/>
            <a:r>
              <a:rPr lang="en-US" altLang="zh-CN" sz="2800" dirty="0"/>
              <a:t>4</a:t>
            </a:r>
            <a:r>
              <a:rPr lang="zh-CN" altLang="en-US" sz="2800" dirty="0"/>
              <a:t>、确认客户购买标准和需求的优先次序</a:t>
            </a:r>
            <a:endParaRPr lang="zh-CN" altLang="en-US" sz="2800" dirty="0"/>
          </a:p>
        </p:txBody>
      </p:sp>
      <p:graphicFrame>
        <p:nvGraphicFramePr>
          <p:cNvPr id="95235" name="Object 3"/>
          <p:cNvGraphicFramePr>
            <a:graphicFrameLocks noChangeAspect="1"/>
          </p:cNvGraphicFramePr>
          <p:nvPr>
            <p:ph idx="1"/>
          </p:nvPr>
        </p:nvGraphicFramePr>
        <p:xfrm>
          <a:off x="179388" y="1268413"/>
          <a:ext cx="8709025" cy="4860925"/>
        </p:xfrm>
        <a:graphic>
          <a:graphicData uri="http://schemas.openxmlformats.org/presentationml/2006/ole">
            <mc:AlternateContent xmlns:mc="http://schemas.openxmlformats.org/markup-compatibility/2006">
              <mc:Choice xmlns:v="urn:schemas-microsoft-com:vml" Requires="v">
                <p:oleObj spid="_x0000_s3093" name="" r:id="rId1" imgW="2141220" imgH="1195705" progId="FLW3Drawing">
                  <p:embed/>
                </p:oleObj>
              </mc:Choice>
              <mc:Fallback>
                <p:oleObj name="" r:id="rId1" imgW="2141220" imgH="1195705" progId="FLW3Drawing">
                  <p:embed/>
                  <p:pic>
                    <p:nvPicPr>
                      <p:cNvPr id="0" name="图片 3092"/>
                      <p:cNvPicPr/>
                      <p:nvPr/>
                    </p:nvPicPr>
                    <p:blipFill>
                      <a:blip r:embed="rId2"/>
                      <a:srcRect/>
                      <a:stretch>
                        <a:fillRect/>
                      </a:stretch>
                    </p:blipFill>
                    <p:spPr>
                      <a:xfrm>
                        <a:off x="179388" y="1268413"/>
                        <a:ext cx="8709025" cy="4860925"/>
                      </a:xfrm>
                      <a:prstGeom prst="rect">
                        <a:avLst/>
                      </a:prstGeom>
                      <a:noFill/>
                      <a:ln w="38100">
                        <a:miter/>
                      </a:ln>
                    </p:spPr>
                  </p:pic>
                </p:oleObj>
              </mc:Fallback>
            </mc:AlternateContent>
          </a:graphicData>
        </a:graphic>
      </p:graphicFrame>
      <p:sp>
        <p:nvSpPr>
          <p:cNvPr id="95236" name="Text Box 4"/>
          <p:cNvSpPr txBox="1"/>
          <p:nvPr/>
        </p:nvSpPr>
        <p:spPr>
          <a:xfrm>
            <a:off x="468313" y="765175"/>
            <a:ext cx="8208962" cy="3667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800" dirty="0">
                <a:solidFill>
                  <a:srgbClr val="FF0000"/>
                </a:solidFill>
                <a:ea typeface="幼圆" panose="02010509060101010101" pitchFamily="49" charset="-122"/>
              </a:rPr>
              <a:t> ---- </a:t>
            </a:r>
            <a:r>
              <a:rPr lang="zh-CN" altLang="en-US" sz="1800" dirty="0">
                <a:solidFill>
                  <a:srgbClr val="FF0000"/>
                </a:solidFill>
                <a:ea typeface="幼圆" panose="02010509060101010101" pitchFamily="49" charset="-122"/>
              </a:rPr>
              <a:t>基本的（</a:t>
            </a:r>
            <a:r>
              <a:rPr lang="en-US" altLang="zh-CN" sz="1800" dirty="0">
                <a:solidFill>
                  <a:srgbClr val="FF0000"/>
                </a:solidFill>
                <a:ea typeface="幼圆" panose="02010509060101010101" pitchFamily="49" charset="-122"/>
              </a:rPr>
              <a:t>Basic</a:t>
            </a:r>
            <a:r>
              <a:rPr lang="zh-CN" altLang="en-US" sz="1800" dirty="0">
                <a:solidFill>
                  <a:srgbClr val="FF0000"/>
                </a:solidFill>
                <a:ea typeface="幼圆" panose="02010509060101010101" pitchFamily="49" charset="-122"/>
              </a:rPr>
              <a:t>）、更满意的（ </a:t>
            </a:r>
            <a:r>
              <a:rPr lang="en-US" altLang="zh-CN" sz="1800" dirty="0">
                <a:solidFill>
                  <a:srgbClr val="FF0000"/>
                </a:solidFill>
                <a:ea typeface="幼圆" panose="02010509060101010101" pitchFamily="49" charset="-122"/>
              </a:rPr>
              <a:t>Satisfier</a:t>
            </a:r>
            <a:r>
              <a:rPr lang="zh-CN" altLang="en-US" sz="1800" dirty="0">
                <a:solidFill>
                  <a:srgbClr val="FF0000"/>
                </a:solidFill>
                <a:ea typeface="幼圆" panose="02010509060101010101" pitchFamily="49" charset="-122"/>
              </a:rPr>
              <a:t>）、更有吸引力的（</a:t>
            </a:r>
            <a:r>
              <a:rPr lang="en-US" altLang="zh-CN" sz="1800" dirty="0">
                <a:solidFill>
                  <a:srgbClr val="FF0000"/>
                </a:solidFill>
                <a:ea typeface="幼圆" panose="02010509060101010101" pitchFamily="49" charset="-122"/>
              </a:rPr>
              <a:t>Attractor</a:t>
            </a:r>
            <a:r>
              <a:rPr lang="zh-CN" altLang="en-US" sz="1800" dirty="0">
                <a:solidFill>
                  <a:srgbClr val="FF0000"/>
                </a:solidFill>
                <a:ea typeface="幼圆" panose="02010509060101010101" pitchFamily="49" charset="-122"/>
              </a:rPr>
              <a:t>）</a:t>
            </a:r>
            <a:endParaRPr lang="zh-CN" altLang="en-US" sz="1800" dirty="0">
              <a:solidFill>
                <a:srgbClr val="FF0000"/>
              </a:solidFill>
              <a:ea typeface="幼圆" panose="02010509060101010101" pitchFamily="49"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p:cNvSpPr>
          <p:nvPr>
            <p:ph type="title"/>
          </p:nvPr>
        </p:nvSpPr>
        <p:spPr>
          <a:xfrm>
            <a:off x="106998" y="116840"/>
            <a:ext cx="8229600" cy="633413"/>
          </a:xfrm>
        </p:spPr>
        <p:txBody>
          <a:bodyPr vert="horz" wrap="square" lIns="91440" tIns="45720" rIns="91440" bIns="0" anchor="ctr" anchorCtr="0"/>
          <a:p>
            <a:pPr eaLnBrk="1" hangingPunct="1"/>
            <a:r>
              <a:rPr lang="en-US" altLang="zh-CN" sz="2800" dirty="0"/>
              <a:t>5</a:t>
            </a:r>
            <a:r>
              <a:rPr lang="zh-CN" altLang="en-US" sz="2800" dirty="0"/>
              <a:t>、设定客户每个评判维度的重要性和权重</a:t>
            </a:r>
            <a:endParaRPr lang="zh-CN" altLang="en-US" sz="2800" dirty="0"/>
          </a:p>
        </p:txBody>
      </p:sp>
      <p:graphicFrame>
        <p:nvGraphicFramePr>
          <p:cNvPr id="96259" name="Object 3"/>
          <p:cNvGraphicFramePr>
            <a:graphicFrameLocks noChangeAspect="1"/>
          </p:cNvGraphicFramePr>
          <p:nvPr>
            <p:ph idx="1"/>
          </p:nvPr>
        </p:nvGraphicFramePr>
        <p:xfrm>
          <a:off x="609600" y="779463"/>
          <a:ext cx="7815263" cy="6053137"/>
        </p:xfrm>
        <a:graphic>
          <a:graphicData uri="http://schemas.openxmlformats.org/presentationml/2006/ole">
            <mc:AlternateContent xmlns:mc="http://schemas.openxmlformats.org/markup-compatibility/2006">
              <mc:Choice xmlns:v="urn:schemas-microsoft-com:vml" Requires="v">
                <p:oleObj spid="_x0000_s3091" name="" r:id="rId1" imgW="1646555" imgH="1096645" progId="FLW3Drawing">
                  <p:embed/>
                </p:oleObj>
              </mc:Choice>
              <mc:Fallback>
                <p:oleObj name="" r:id="rId1" imgW="1646555" imgH="1096645" progId="FLW3Drawing">
                  <p:embed/>
                  <p:pic>
                    <p:nvPicPr>
                      <p:cNvPr id="0" name="图片 3090"/>
                      <p:cNvPicPr/>
                      <p:nvPr/>
                    </p:nvPicPr>
                    <p:blipFill>
                      <a:blip r:embed="rId2"/>
                      <a:srcRect/>
                      <a:stretch>
                        <a:fillRect/>
                      </a:stretch>
                    </p:blipFill>
                    <p:spPr>
                      <a:xfrm>
                        <a:off x="609600" y="779463"/>
                        <a:ext cx="7815263" cy="6053137"/>
                      </a:xfrm>
                      <a:prstGeom prst="rect">
                        <a:avLst/>
                      </a:prstGeom>
                      <a:noFill/>
                      <a:ln w="38100">
                        <a:miter/>
                      </a:ln>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p:cNvSpPr>
          <p:nvPr>
            <p:ph type="title"/>
          </p:nvPr>
        </p:nvSpPr>
        <p:spPr>
          <a:xfrm>
            <a:off x="107315" y="116840"/>
            <a:ext cx="8229600" cy="633413"/>
          </a:xfrm>
        </p:spPr>
        <p:txBody>
          <a:bodyPr vert="horz" wrap="square" lIns="91440" tIns="45720" rIns="91440" bIns="0" anchor="ctr" anchorCtr="0"/>
          <a:p>
            <a:pPr eaLnBrk="1" hangingPunct="1"/>
            <a:r>
              <a:rPr lang="en-US" altLang="zh-CN" dirty="0"/>
              <a:t>6</a:t>
            </a:r>
            <a:r>
              <a:rPr lang="zh-CN" altLang="en-US" dirty="0"/>
              <a:t>、与一到三个关键的竞争对手比较来评估你的交付</a:t>
            </a:r>
            <a:endParaRPr lang="zh-CN" altLang="en-US" dirty="0"/>
          </a:p>
        </p:txBody>
      </p:sp>
      <p:graphicFrame>
        <p:nvGraphicFramePr>
          <p:cNvPr id="97283" name="Object 3"/>
          <p:cNvGraphicFramePr>
            <a:graphicFrameLocks noChangeAspect="1"/>
          </p:cNvGraphicFramePr>
          <p:nvPr>
            <p:ph idx="1"/>
          </p:nvPr>
        </p:nvGraphicFramePr>
        <p:xfrm>
          <a:off x="77470" y="1556703"/>
          <a:ext cx="9066213" cy="4011612"/>
        </p:xfrm>
        <a:graphic>
          <a:graphicData uri="http://schemas.openxmlformats.org/presentationml/2006/ole">
            <mc:AlternateContent xmlns:mc="http://schemas.openxmlformats.org/markup-compatibility/2006">
              <mc:Choice xmlns:v="urn:schemas-microsoft-com:vml" Requires="v">
                <p:oleObj spid="_x0000_s3090" name="" r:id="rId1" imgW="2602865" imgH="993140" progId="FLW3Drawing">
                  <p:embed/>
                </p:oleObj>
              </mc:Choice>
              <mc:Fallback>
                <p:oleObj name="" r:id="rId1" imgW="2602865" imgH="993140" progId="FLW3Drawing">
                  <p:embed/>
                  <p:pic>
                    <p:nvPicPr>
                      <p:cNvPr id="0" name="图片 3089"/>
                      <p:cNvPicPr/>
                      <p:nvPr/>
                    </p:nvPicPr>
                    <p:blipFill>
                      <a:blip r:embed="rId2"/>
                      <a:srcRect/>
                      <a:stretch>
                        <a:fillRect/>
                      </a:stretch>
                    </p:blipFill>
                    <p:spPr>
                      <a:xfrm>
                        <a:off x="77470" y="1556703"/>
                        <a:ext cx="9066213" cy="4011612"/>
                      </a:xfrm>
                      <a:prstGeom prst="rect">
                        <a:avLst/>
                      </a:prstGeom>
                      <a:noFill/>
                      <a:ln w="38100">
                        <a:miter/>
                      </a:ln>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p:cNvSpPr>
          <p:nvPr>
            <p:ph type="title"/>
          </p:nvPr>
        </p:nvSpPr>
        <p:spPr>
          <a:xfrm>
            <a:off x="107315" y="116840"/>
            <a:ext cx="7308850" cy="620713"/>
          </a:xfrm>
        </p:spPr>
        <p:txBody>
          <a:bodyPr vert="horz" wrap="square" lIns="91440" tIns="45720" rIns="91440" bIns="0" anchor="ctr" anchorCtr="0"/>
          <a:p>
            <a:pPr eaLnBrk="1" hangingPunct="1"/>
            <a:r>
              <a:rPr lang="zh-CN" altLang="en-US" sz="2800" dirty="0"/>
              <a:t>客户</a:t>
            </a:r>
            <a:r>
              <a:rPr lang="en-US" altLang="zh-CN" sz="2800" dirty="0"/>
              <a:t>$APPEALS</a:t>
            </a:r>
            <a:r>
              <a:rPr lang="zh-CN" altLang="en-US" sz="2800" dirty="0"/>
              <a:t>客户评价差异比率样表</a:t>
            </a:r>
            <a:endParaRPr lang="zh-CN" altLang="en-US" sz="2800" dirty="0"/>
          </a:p>
        </p:txBody>
      </p:sp>
      <p:graphicFrame>
        <p:nvGraphicFramePr>
          <p:cNvPr id="98307" name="Object 3"/>
          <p:cNvGraphicFramePr>
            <a:graphicFrameLocks noChangeAspect="1"/>
          </p:cNvGraphicFramePr>
          <p:nvPr>
            <p:ph idx="1"/>
          </p:nvPr>
        </p:nvGraphicFramePr>
        <p:xfrm>
          <a:off x="757238" y="1354138"/>
          <a:ext cx="7775575" cy="5170487"/>
        </p:xfrm>
        <a:graphic>
          <a:graphicData uri="http://schemas.openxmlformats.org/presentationml/2006/ole">
            <mc:AlternateContent xmlns:mc="http://schemas.openxmlformats.org/markup-compatibility/2006">
              <mc:Choice xmlns:v="urn:schemas-microsoft-com:vml" Requires="v">
                <p:oleObj spid="_x0000_s3094" name="" r:id="rId1" imgW="2282190" imgH="1576705" progId="FLW3Drawing">
                  <p:embed/>
                </p:oleObj>
              </mc:Choice>
              <mc:Fallback>
                <p:oleObj name="" r:id="rId1" imgW="2282190" imgH="1576705" progId="FLW3Drawing">
                  <p:embed/>
                  <p:pic>
                    <p:nvPicPr>
                      <p:cNvPr id="0" name="图片 3093"/>
                      <p:cNvPicPr/>
                      <p:nvPr/>
                    </p:nvPicPr>
                    <p:blipFill>
                      <a:blip r:embed="rId2"/>
                      <a:srcRect/>
                      <a:stretch>
                        <a:fillRect/>
                      </a:stretch>
                    </p:blipFill>
                    <p:spPr>
                      <a:xfrm>
                        <a:off x="757238" y="1354138"/>
                        <a:ext cx="7775575" cy="5170487"/>
                      </a:xfrm>
                      <a:prstGeom prst="rect">
                        <a:avLst/>
                      </a:prstGeom>
                      <a:noFill/>
                      <a:ln w="38100">
                        <a:miter/>
                      </a:ln>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p:cNvSpPr>
          <p:nvPr>
            <p:ph type="title"/>
          </p:nvPr>
        </p:nvSpPr>
        <p:spPr>
          <a:xfrm>
            <a:off x="107315" y="116840"/>
            <a:ext cx="8964613" cy="633413"/>
          </a:xfrm>
        </p:spPr>
        <p:txBody>
          <a:bodyPr vert="horz" wrap="square" lIns="91440" tIns="45720" rIns="91440" bIns="0" anchor="ctr" anchorCtr="0"/>
          <a:p>
            <a:pPr eaLnBrk="1" hangingPunct="1"/>
            <a:r>
              <a:rPr lang="en-US" altLang="zh-CN" sz="2800" dirty="0"/>
              <a:t>7</a:t>
            </a:r>
            <a:r>
              <a:rPr lang="zh-CN" altLang="en-US" sz="2800" dirty="0"/>
              <a:t>、分析差距了解什么对客户是最重要的</a:t>
            </a:r>
            <a:endParaRPr lang="zh-CN" altLang="en-US" sz="2800" dirty="0"/>
          </a:p>
        </p:txBody>
      </p:sp>
      <p:graphicFrame>
        <p:nvGraphicFramePr>
          <p:cNvPr id="99331" name="Object 3"/>
          <p:cNvGraphicFramePr>
            <a:graphicFrameLocks noChangeAspect="1"/>
          </p:cNvGraphicFramePr>
          <p:nvPr>
            <p:ph idx="1"/>
          </p:nvPr>
        </p:nvGraphicFramePr>
        <p:xfrm>
          <a:off x="0" y="1849438"/>
          <a:ext cx="9109075" cy="4459287"/>
        </p:xfrm>
        <a:graphic>
          <a:graphicData uri="http://schemas.openxmlformats.org/presentationml/2006/ole">
            <mc:AlternateContent xmlns:mc="http://schemas.openxmlformats.org/markup-compatibility/2006">
              <mc:Choice xmlns:v="urn:schemas-microsoft-com:vml" Requires="v">
                <p:oleObj spid="_x0000_s3098" name="" r:id="rId1" imgW="2644775" imgH="1296670" progId="FLW3Drawing">
                  <p:embed/>
                </p:oleObj>
              </mc:Choice>
              <mc:Fallback>
                <p:oleObj name="" r:id="rId1" imgW="2644775" imgH="1296670" progId="FLW3Drawing">
                  <p:embed/>
                  <p:pic>
                    <p:nvPicPr>
                      <p:cNvPr id="0" name="图片 3097"/>
                      <p:cNvPicPr/>
                      <p:nvPr/>
                    </p:nvPicPr>
                    <p:blipFill>
                      <a:blip r:embed="rId2"/>
                      <a:srcRect/>
                      <a:stretch>
                        <a:fillRect/>
                      </a:stretch>
                    </p:blipFill>
                    <p:spPr>
                      <a:xfrm>
                        <a:off x="0" y="1849438"/>
                        <a:ext cx="9109075" cy="4459287"/>
                      </a:xfrm>
                      <a:prstGeom prst="rect">
                        <a:avLst/>
                      </a:prstGeom>
                      <a:noFill/>
                      <a:ln w="38100">
                        <a:miter/>
                      </a:ln>
                    </p:spPr>
                  </p:pic>
                </p:oleObj>
              </mc:Fallback>
            </mc:AlternateContent>
          </a:graphicData>
        </a:graphic>
      </p:graphicFrame>
      <p:sp>
        <p:nvSpPr>
          <p:cNvPr id="2" name="文本框 1"/>
          <p:cNvSpPr txBox="1"/>
          <p:nvPr/>
        </p:nvSpPr>
        <p:spPr>
          <a:xfrm>
            <a:off x="467360" y="1052830"/>
            <a:ext cx="7676515" cy="398780"/>
          </a:xfrm>
          <a:prstGeom prst="rect">
            <a:avLst/>
          </a:prstGeom>
          <a:noFill/>
        </p:spPr>
        <p:txBody>
          <a:bodyPr wrap="square" rtlCol="0" anchor="t">
            <a:spAutoFit/>
          </a:bodyPr>
          <a:p>
            <a:r>
              <a:rPr lang="zh-CN" altLang="en-US" dirty="0">
                <a:solidFill>
                  <a:schemeClr val="tx1"/>
                </a:solidFill>
                <a:sym typeface="+mn-ea"/>
              </a:rPr>
              <a:t>我们可以采取什么行动以满足客户的需求从而改善我们的竞争地位</a:t>
            </a:r>
            <a:endParaRPr lang="zh-CN" altLang="en-US" dirty="0">
              <a:solidFill>
                <a:schemeClr val="tx1"/>
              </a:solidFill>
              <a:sym typeface="+mn-e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p:cNvSpPr>
          <p:nvPr>
            <p:ph type="title"/>
          </p:nvPr>
        </p:nvSpPr>
        <p:spPr>
          <a:xfrm>
            <a:off x="106998" y="116840"/>
            <a:ext cx="8229600" cy="633413"/>
          </a:xfrm>
        </p:spPr>
        <p:txBody>
          <a:bodyPr vert="horz" wrap="square" lIns="91440" tIns="45720" rIns="91440" bIns="0" anchor="ctr" anchorCtr="0"/>
          <a:p>
            <a:pPr eaLnBrk="1" hangingPunct="1"/>
            <a:r>
              <a:rPr lang="en-US" altLang="zh-CN" sz="2800" dirty="0"/>
              <a:t> </a:t>
            </a:r>
            <a:r>
              <a:rPr lang="zh-CN" altLang="en-US" sz="2800" dirty="0"/>
              <a:t>定义市场需求是所有其他活动的基础</a:t>
            </a:r>
            <a:endParaRPr lang="zh-CN" altLang="en-US" sz="2800" dirty="0"/>
          </a:p>
        </p:txBody>
      </p:sp>
      <p:graphicFrame>
        <p:nvGraphicFramePr>
          <p:cNvPr id="100355" name="Object 3"/>
          <p:cNvGraphicFramePr>
            <a:graphicFrameLocks noChangeAspect="1"/>
          </p:cNvGraphicFramePr>
          <p:nvPr>
            <p:ph idx="1"/>
          </p:nvPr>
        </p:nvGraphicFramePr>
        <p:xfrm>
          <a:off x="396875" y="1655763"/>
          <a:ext cx="8351838" cy="4510087"/>
        </p:xfrm>
        <a:graphic>
          <a:graphicData uri="http://schemas.openxmlformats.org/presentationml/2006/ole">
            <mc:AlternateContent xmlns:mc="http://schemas.openxmlformats.org/markup-compatibility/2006">
              <mc:Choice xmlns:v="urn:schemas-microsoft-com:vml" Requires="v">
                <p:oleObj spid="_x0000_s3096" name="" r:id="rId1" imgW="2418715" imgH="1307465" progId="FLW3Drawing">
                  <p:embed/>
                </p:oleObj>
              </mc:Choice>
              <mc:Fallback>
                <p:oleObj name="" r:id="rId1" imgW="2418715" imgH="1307465" progId="FLW3Drawing">
                  <p:embed/>
                  <p:pic>
                    <p:nvPicPr>
                      <p:cNvPr id="0" name="图片 3095"/>
                      <p:cNvPicPr/>
                      <p:nvPr/>
                    </p:nvPicPr>
                    <p:blipFill>
                      <a:blip r:embed="rId2"/>
                      <a:srcRect/>
                      <a:stretch>
                        <a:fillRect/>
                      </a:stretch>
                    </p:blipFill>
                    <p:spPr>
                      <a:xfrm>
                        <a:off x="396875" y="1655763"/>
                        <a:ext cx="8351838" cy="4510087"/>
                      </a:xfrm>
                      <a:prstGeom prst="rect">
                        <a:avLst/>
                      </a:prstGeom>
                      <a:noFill/>
                      <a:ln w="38100">
                        <a:miter/>
                      </a:ln>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p:cNvSpPr>
          <p:nvPr>
            <p:ph type="title"/>
          </p:nvPr>
        </p:nvSpPr>
        <p:spPr>
          <a:xfrm>
            <a:off x="107315" y="188595"/>
            <a:ext cx="7235825" cy="476250"/>
          </a:xfrm>
        </p:spPr>
        <p:txBody>
          <a:bodyPr vert="horz" wrap="square" lIns="91440" tIns="45720" rIns="91440" bIns="0" anchor="ctr" anchorCtr="0"/>
          <a:p>
            <a:pPr eaLnBrk="1" hangingPunct="1"/>
            <a:r>
              <a:rPr lang="en-US" altLang="zh-CN" sz="2800" dirty="0"/>
              <a:t>1</a:t>
            </a:r>
            <a:r>
              <a:rPr lang="zh-CN" altLang="en-US" sz="2800" dirty="0"/>
              <a:t>、了解市场需要从多方面收集原始客户数据</a:t>
            </a:r>
            <a:endParaRPr lang="zh-CN" altLang="en-US" sz="2800" dirty="0"/>
          </a:p>
        </p:txBody>
      </p:sp>
      <p:graphicFrame>
        <p:nvGraphicFramePr>
          <p:cNvPr id="101379" name="Object 3"/>
          <p:cNvGraphicFramePr>
            <a:graphicFrameLocks noChangeAspect="1"/>
          </p:cNvGraphicFramePr>
          <p:nvPr>
            <p:ph idx="1"/>
          </p:nvPr>
        </p:nvGraphicFramePr>
        <p:xfrm>
          <a:off x="468313" y="1581150"/>
          <a:ext cx="8351837" cy="4583113"/>
        </p:xfrm>
        <a:graphic>
          <a:graphicData uri="http://schemas.openxmlformats.org/presentationml/2006/ole">
            <mc:AlternateContent xmlns:mc="http://schemas.openxmlformats.org/markup-compatibility/2006">
              <mc:Choice xmlns:v="urn:schemas-microsoft-com:vml" Requires="v">
                <p:oleObj spid="_x0000_s3095" name="" r:id="rId1" imgW="2145665" imgH="1176655" progId="FLW3Drawing">
                  <p:embed/>
                </p:oleObj>
              </mc:Choice>
              <mc:Fallback>
                <p:oleObj name="" r:id="rId1" imgW="2145665" imgH="1176655" progId="FLW3Drawing">
                  <p:embed/>
                  <p:pic>
                    <p:nvPicPr>
                      <p:cNvPr id="0" name="图片 3094"/>
                      <p:cNvPicPr/>
                      <p:nvPr/>
                    </p:nvPicPr>
                    <p:blipFill>
                      <a:blip r:embed="rId2"/>
                      <a:srcRect/>
                      <a:stretch>
                        <a:fillRect/>
                      </a:stretch>
                    </p:blipFill>
                    <p:spPr>
                      <a:xfrm>
                        <a:off x="468313" y="1581150"/>
                        <a:ext cx="8351837" cy="4583113"/>
                      </a:xfrm>
                      <a:prstGeom prst="rect">
                        <a:avLst/>
                      </a:prstGeom>
                      <a:noFill/>
                      <a:ln w="38100">
                        <a:miter/>
                      </a:ln>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p:cNvSpPr>
          <p:nvPr>
            <p:ph type="title"/>
          </p:nvPr>
        </p:nvSpPr>
        <p:spPr/>
        <p:txBody>
          <a:bodyPr vert="horz" wrap="square" lIns="91440" tIns="45720" rIns="91440" bIns="0" anchor="ctr" anchorCtr="0"/>
          <a:p>
            <a:pPr eaLnBrk="1" hangingPunct="1"/>
            <a:r>
              <a:rPr lang="zh-CN" altLang="en-US" sz="2800" dirty="0"/>
              <a:t>多渠道收集客户的需求信息</a:t>
            </a:r>
            <a:endParaRPr lang="zh-CN" altLang="en-US" sz="2800" dirty="0"/>
          </a:p>
        </p:txBody>
      </p:sp>
      <p:graphicFrame>
        <p:nvGraphicFramePr>
          <p:cNvPr id="102403" name="Object 3"/>
          <p:cNvGraphicFramePr>
            <a:graphicFrameLocks noChangeAspect="1"/>
          </p:cNvGraphicFramePr>
          <p:nvPr>
            <p:ph idx="1"/>
          </p:nvPr>
        </p:nvGraphicFramePr>
        <p:xfrm>
          <a:off x="468313" y="1412875"/>
          <a:ext cx="8280400" cy="5092700"/>
        </p:xfrm>
        <a:graphic>
          <a:graphicData uri="http://schemas.openxmlformats.org/presentationml/2006/ole">
            <mc:AlternateContent xmlns:mc="http://schemas.openxmlformats.org/markup-compatibility/2006">
              <mc:Choice xmlns:v="urn:schemas-microsoft-com:vml" Requires="v">
                <p:oleObj spid="_x0000_s3099" name="" r:id="rId1" imgW="2897505" imgH="1783080" progId="FLW3Drawing">
                  <p:embed/>
                </p:oleObj>
              </mc:Choice>
              <mc:Fallback>
                <p:oleObj name="" r:id="rId1" imgW="2897505" imgH="1783080" progId="FLW3Drawing">
                  <p:embed/>
                  <p:pic>
                    <p:nvPicPr>
                      <p:cNvPr id="0" name="图片 3098"/>
                      <p:cNvPicPr/>
                      <p:nvPr/>
                    </p:nvPicPr>
                    <p:blipFill>
                      <a:blip r:embed="rId2"/>
                      <a:srcRect/>
                      <a:stretch>
                        <a:fillRect/>
                      </a:stretch>
                    </p:blipFill>
                    <p:spPr>
                      <a:xfrm>
                        <a:off x="468313" y="1412875"/>
                        <a:ext cx="8280400" cy="5092700"/>
                      </a:xfrm>
                      <a:prstGeom prst="rect">
                        <a:avLst/>
                      </a:prstGeom>
                      <a:noFill/>
                      <a:ln w="38100">
                        <a:miter/>
                      </a:ln>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p:cNvSpPr>
          <p:nvPr>
            <p:ph type="title"/>
          </p:nvPr>
        </p:nvSpPr>
        <p:spPr/>
        <p:txBody>
          <a:bodyPr vert="horz" wrap="square" lIns="91440" tIns="45720" rIns="91440" bIns="0" anchor="ctr" anchorCtr="0"/>
          <a:p>
            <a:pPr eaLnBrk="1" hangingPunct="1"/>
            <a:r>
              <a:rPr lang="zh-CN" altLang="en-US" sz="2800" dirty="0"/>
              <a:t>市场</a:t>
            </a:r>
            <a:r>
              <a:rPr lang="zh-CN" altLang="en-US" sz="2800" dirty="0"/>
              <a:t>需求调研的方法</a:t>
            </a:r>
            <a:endParaRPr lang="zh-CN" altLang="en-US" sz="2800" dirty="0"/>
          </a:p>
        </p:txBody>
      </p:sp>
      <p:sp>
        <p:nvSpPr>
          <p:cNvPr id="103427" name="Rectangle 3"/>
          <p:cNvSpPr>
            <a:spLocks noGrp="1"/>
          </p:cNvSpPr>
          <p:nvPr>
            <p:ph idx="1"/>
          </p:nvPr>
        </p:nvSpPr>
        <p:spPr>
          <a:xfrm>
            <a:off x="395605" y="1052513"/>
            <a:ext cx="9144000" cy="6165850"/>
          </a:xfrm>
        </p:spPr>
        <p:txBody>
          <a:bodyPr vert="horz" wrap="square" lIns="91440" tIns="45720" rIns="91440" bIns="45720" anchor="t" anchorCtr="0"/>
          <a:p>
            <a:pPr eaLnBrk="1" hangingPunct="1">
              <a:lnSpc>
                <a:spcPct val="90000"/>
              </a:lnSpc>
            </a:pPr>
            <a:r>
              <a:rPr lang="zh-CN" altLang="en-US" sz="2000" dirty="0"/>
              <a:t>客户中长期规划</a:t>
            </a:r>
            <a:endParaRPr lang="zh-CN" altLang="en-US" sz="2000" dirty="0"/>
          </a:p>
          <a:p>
            <a:pPr eaLnBrk="1" hangingPunct="1">
              <a:lnSpc>
                <a:spcPct val="90000"/>
              </a:lnSpc>
              <a:buNone/>
            </a:pPr>
            <a:endParaRPr lang="zh-CN" altLang="en-US" sz="2000" dirty="0"/>
          </a:p>
          <a:p>
            <a:pPr eaLnBrk="1" hangingPunct="1">
              <a:lnSpc>
                <a:spcPct val="90000"/>
              </a:lnSpc>
            </a:pPr>
            <a:r>
              <a:rPr lang="zh-CN" altLang="en-US" sz="2000" dirty="0"/>
              <a:t>第三方报告  </a:t>
            </a:r>
            <a:endParaRPr lang="zh-CN" altLang="en-US" sz="2000" dirty="0"/>
          </a:p>
          <a:p>
            <a:pPr eaLnBrk="1" hangingPunct="1">
              <a:lnSpc>
                <a:spcPct val="90000"/>
              </a:lnSpc>
              <a:buNone/>
            </a:pPr>
            <a:endParaRPr lang="zh-CN" altLang="en-US" sz="2000" dirty="0"/>
          </a:p>
          <a:p>
            <a:pPr eaLnBrk="1" hangingPunct="1">
              <a:lnSpc>
                <a:spcPct val="90000"/>
              </a:lnSpc>
            </a:pPr>
            <a:r>
              <a:rPr lang="zh-CN" altLang="en-US" sz="2000" dirty="0"/>
              <a:t>外部客户市场访谈</a:t>
            </a:r>
            <a:endParaRPr lang="zh-CN" altLang="en-US" sz="2000" dirty="0"/>
          </a:p>
          <a:p>
            <a:pPr eaLnBrk="1" hangingPunct="1">
              <a:lnSpc>
                <a:spcPct val="90000"/>
              </a:lnSpc>
              <a:buNone/>
            </a:pPr>
            <a:endParaRPr lang="zh-CN" altLang="en-US" sz="2000" dirty="0"/>
          </a:p>
          <a:p>
            <a:pPr eaLnBrk="1" hangingPunct="1">
              <a:lnSpc>
                <a:spcPct val="90000"/>
              </a:lnSpc>
            </a:pPr>
            <a:r>
              <a:rPr lang="zh-CN" altLang="en-US" sz="2000" dirty="0"/>
              <a:t>内部行家访谈    </a:t>
            </a:r>
            <a:endParaRPr lang="zh-CN" altLang="en-US" sz="2000" dirty="0"/>
          </a:p>
          <a:p>
            <a:pPr eaLnBrk="1" hangingPunct="1">
              <a:lnSpc>
                <a:spcPct val="90000"/>
              </a:lnSpc>
              <a:buNone/>
            </a:pPr>
            <a:r>
              <a:rPr lang="zh-CN" altLang="en-US" sz="2000" dirty="0"/>
              <a:t> </a:t>
            </a:r>
            <a:endParaRPr lang="zh-CN" altLang="en-US" sz="2000" dirty="0"/>
          </a:p>
          <a:p>
            <a:pPr eaLnBrk="1" hangingPunct="1">
              <a:lnSpc>
                <a:spcPct val="90000"/>
              </a:lnSpc>
            </a:pPr>
            <a:r>
              <a:rPr lang="zh-CN" altLang="en-US" sz="2000" dirty="0"/>
              <a:t>市场需求调查问</a:t>
            </a:r>
            <a:endParaRPr lang="zh-CN" alt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项目与运作</a:t>
            </a:r>
            <a:endParaRPr lang="zh-CN" altLang="en-US" sz="2800" dirty="0">
              <a:latin typeface="黑体" panose="02010609060101010101" pitchFamily="49" charset="-122"/>
            </a:endParaRPr>
          </a:p>
        </p:txBody>
      </p:sp>
      <p:sp>
        <p:nvSpPr>
          <p:cNvPr id="15363" name="Rectangle 3"/>
          <p:cNvSpPr>
            <a:spLocks noGrp="1"/>
          </p:cNvSpPr>
          <p:nvPr>
            <p:ph idx="1"/>
          </p:nvPr>
        </p:nvSpPr>
        <p:spPr>
          <a:xfrm>
            <a:off x="0" y="992188"/>
            <a:ext cx="9144000" cy="5826125"/>
          </a:xfrm>
        </p:spPr>
        <p:txBody>
          <a:bodyPr vert="horz" wrap="square" lIns="91440" tIns="45720" rIns="91440" bIns="45720" anchor="t" anchorCtr="0"/>
          <a:p>
            <a:pPr algn="ctr" eaLnBrk="1" hangingPunct="1">
              <a:buNone/>
            </a:pPr>
            <a:r>
              <a:rPr lang="en-US" altLang="zh-CN" dirty="0">
                <a:ea typeface="宋体" panose="02010600030101010101" pitchFamily="2" charset="-122"/>
              </a:rPr>
              <a:t>“</a:t>
            </a:r>
            <a:r>
              <a:rPr lang="zh-CN" altLang="en-US" dirty="0">
                <a:latin typeface="宋体" panose="02010600030101010101" pitchFamily="2" charset="-122"/>
                <a:ea typeface="宋体" panose="02010600030101010101" pitchFamily="2" charset="-122"/>
              </a:rPr>
              <a:t>一切皆项目</a:t>
            </a:r>
            <a:r>
              <a:rPr lang="zh-CN" altLang="en-US" dirty="0">
                <a:ea typeface="宋体" panose="02010600030101010101" pitchFamily="2" charset="-122"/>
              </a:rPr>
              <a:t>”</a:t>
            </a:r>
            <a:r>
              <a:rPr lang="zh-CN" altLang="en-US"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何为</a:t>
            </a:r>
            <a:r>
              <a:rPr lang="zh-CN" altLang="en-US" dirty="0"/>
              <a:t>运作</a:t>
            </a:r>
            <a:r>
              <a:rPr lang="en-US" altLang="zh-CN" dirty="0">
                <a:latin typeface="宋体" panose="02010600030101010101" pitchFamily="2" charset="-122"/>
                <a:ea typeface="宋体" panose="02010600030101010101" pitchFamily="2" charset="-122"/>
              </a:rPr>
              <a:t>(Operation)</a:t>
            </a:r>
            <a:r>
              <a:rPr lang="zh-CN" altLang="en-US"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日常工作</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显著区别</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运作</a:t>
            </a:r>
            <a:r>
              <a:rPr lang="zh-CN" altLang="en-US" dirty="0">
                <a:solidFill>
                  <a:srgbClr val="000000"/>
                </a:solidFill>
                <a:latin typeface="宋体" panose="02010600030101010101" pitchFamily="2" charset="-122"/>
                <a:ea typeface="宋体" panose="02010600030101010101" pitchFamily="2" charset="-122"/>
              </a:rPr>
              <a:t>具有连续性和重复性的</a:t>
            </a:r>
            <a:endParaRPr lang="zh-CN" altLang="en-US" dirty="0">
              <a:solidFill>
                <a:srgbClr val="000000"/>
              </a:solidFill>
              <a:latin typeface="宋体" panose="02010600030101010101" pitchFamily="2" charset="-122"/>
              <a:ea typeface="宋体" panose="02010600030101010101" pitchFamily="2" charset="-122"/>
            </a:endParaRPr>
          </a:p>
          <a:p>
            <a:pPr lvl="2" eaLnBrk="1" hangingPunct="1"/>
            <a:r>
              <a:rPr lang="zh-CN" altLang="en-US" sz="1800" dirty="0">
                <a:latin typeface="宋体" panose="02010600030101010101" pitchFamily="2" charset="-122"/>
                <a:ea typeface="宋体" panose="02010600030101010101" pitchFamily="2" charset="-122"/>
              </a:rPr>
              <a:t>列车按时刻运行表运行</a:t>
            </a:r>
            <a:endParaRPr lang="zh-CN" altLang="en-US" sz="1800" dirty="0">
              <a:latin typeface="宋体" panose="02010600030101010101" pitchFamily="2" charset="-122"/>
              <a:ea typeface="宋体" panose="02010600030101010101" pitchFamily="2" charset="-122"/>
            </a:endParaRPr>
          </a:p>
          <a:p>
            <a:pPr lvl="1" eaLnBrk="1" hangingPunct="1"/>
            <a:r>
              <a:rPr lang="zh-CN" altLang="en-US" dirty="0">
                <a:solidFill>
                  <a:srgbClr val="000000"/>
                </a:solidFill>
                <a:latin typeface="宋体" panose="02010600030101010101" pitchFamily="2" charset="-122"/>
                <a:ea typeface="宋体" panose="02010600030101010101" pitchFamily="2" charset="-122"/>
              </a:rPr>
              <a:t>项目则是有时限性和唯一性的</a:t>
            </a:r>
            <a:r>
              <a:rPr lang="zh-CN" altLang="en-US" dirty="0">
                <a:solidFill>
                  <a:srgbClr val="FFFFFF"/>
                </a:solidFill>
                <a:latin typeface="宋体" panose="02010600030101010101" pitchFamily="2" charset="-122"/>
                <a:ea typeface="宋体" panose="02010600030101010101" pitchFamily="2" charset="-122"/>
              </a:rPr>
              <a:t> </a:t>
            </a:r>
            <a:endParaRPr lang="zh-CN" altLang="en-US" dirty="0">
              <a:solidFill>
                <a:srgbClr val="FFFFFF"/>
              </a:solidFill>
              <a:latin typeface="宋体" panose="02010600030101010101" pitchFamily="2" charset="-122"/>
              <a:ea typeface="宋体" panose="02010600030101010101" pitchFamily="2" charset="-122"/>
            </a:endParaRPr>
          </a:p>
          <a:p>
            <a:pPr lvl="2" eaLnBrk="1" hangingPunct="1"/>
            <a:r>
              <a:rPr lang="zh-CN" altLang="en-US" sz="1800" dirty="0">
                <a:latin typeface="宋体" panose="02010600030101010101" pitchFamily="2" charset="-122"/>
                <a:ea typeface="宋体" panose="02010600030101010101" pitchFamily="2" charset="-122"/>
              </a:rPr>
              <a:t>某次军用物资的运输</a:t>
            </a:r>
            <a:endParaRPr lang="zh-CN" altLang="en-US" sz="1800" dirty="0">
              <a:latin typeface="宋体" panose="02010600030101010101" pitchFamily="2" charset="-122"/>
              <a:ea typeface="宋体" panose="02010600030101010101" pitchFamily="2" charset="-122"/>
            </a:endParaRPr>
          </a:p>
          <a:p>
            <a:pPr lvl="1" eaLnBrk="1" hangingPunct="1"/>
            <a:endParaRPr lang="en-US" altLang="zh-CN" dirty="0">
              <a:latin typeface="宋体" panose="02010600030101010101" pitchFamily="2" charset="-122"/>
              <a:ea typeface="宋体" panose="02010600030101010101" pitchFamily="2"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p:cNvSpPr>
          <p:nvPr>
            <p:ph type="title"/>
          </p:nvPr>
        </p:nvSpPr>
        <p:spPr>
          <a:xfrm>
            <a:off x="179388" y="116840"/>
            <a:ext cx="8229600" cy="633413"/>
          </a:xfrm>
        </p:spPr>
        <p:txBody>
          <a:bodyPr vert="horz" wrap="square" lIns="91440" tIns="45720" rIns="91440" bIns="0" anchor="ctr" anchorCtr="0"/>
          <a:p>
            <a:pPr eaLnBrk="1" hangingPunct="1"/>
            <a:r>
              <a:rPr lang="zh-CN" altLang="en-US" sz="2800" dirty="0"/>
              <a:t>案例：某公司市场需求新产品概念化的一个例子</a:t>
            </a:r>
            <a:endParaRPr lang="zh-CN" altLang="en-US" sz="2800" dirty="0"/>
          </a:p>
        </p:txBody>
      </p:sp>
      <p:graphicFrame>
        <p:nvGraphicFramePr>
          <p:cNvPr id="105475" name="Object 3"/>
          <p:cNvGraphicFramePr>
            <a:graphicFrameLocks noChangeAspect="1"/>
          </p:cNvGraphicFramePr>
          <p:nvPr>
            <p:ph idx="1"/>
          </p:nvPr>
        </p:nvGraphicFramePr>
        <p:xfrm>
          <a:off x="468313" y="1538288"/>
          <a:ext cx="8280400" cy="4986337"/>
        </p:xfrm>
        <a:graphic>
          <a:graphicData uri="http://schemas.openxmlformats.org/presentationml/2006/ole">
            <mc:AlternateContent xmlns:mc="http://schemas.openxmlformats.org/markup-compatibility/2006">
              <mc:Choice xmlns:v="urn:schemas-microsoft-com:vml" Requires="v">
                <p:oleObj spid="_x0000_s3103" name="" r:id="rId1" imgW="2206625" imgH="1328420" progId="FLW3Drawing">
                  <p:embed/>
                </p:oleObj>
              </mc:Choice>
              <mc:Fallback>
                <p:oleObj name="" r:id="rId1" imgW="2206625" imgH="1328420" progId="FLW3Drawing">
                  <p:embed/>
                  <p:pic>
                    <p:nvPicPr>
                      <p:cNvPr id="0" name="图片 3102"/>
                      <p:cNvPicPr/>
                      <p:nvPr/>
                    </p:nvPicPr>
                    <p:blipFill>
                      <a:blip r:embed="rId2"/>
                      <a:srcRect/>
                      <a:stretch>
                        <a:fillRect/>
                      </a:stretch>
                    </p:blipFill>
                    <p:spPr>
                      <a:xfrm>
                        <a:off x="468313" y="1538288"/>
                        <a:ext cx="8280400" cy="4986337"/>
                      </a:xfrm>
                      <a:prstGeom prst="rect">
                        <a:avLst/>
                      </a:prstGeom>
                      <a:noFill/>
                      <a:ln w="38100">
                        <a:miter/>
                      </a:ln>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p:cNvSpPr>
          <p:nvPr>
            <p:ph type="title"/>
          </p:nvPr>
        </p:nvSpPr>
        <p:spPr>
          <a:xfrm>
            <a:off x="106998" y="116523"/>
            <a:ext cx="8229600" cy="633412"/>
          </a:xfrm>
        </p:spPr>
        <p:txBody>
          <a:bodyPr vert="horz" wrap="square" lIns="91440" tIns="45720" rIns="91440" bIns="0" anchor="ctr" anchorCtr="0"/>
          <a:p>
            <a:pPr eaLnBrk="1" hangingPunct="1"/>
            <a:r>
              <a:rPr lang="en-US" altLang="zh-CN" dirty="0"/>
              <a:t>2</a:t>
            </a:r>
            <a:r>
              <a:rPr lang="zh-CN" altLang="en-US" dirty="0"/>
              <a:t>、解释客户原始数据能使团队更好地理解客户的整体需求</a:t>
            </a:r>
            <a:endParaRPr lang="zh-CN" altLang="en-US" dirty="0"/>
          </a:p>
        </p:txBody>
      </p:sp>
      <p:graphicFrame>
        <p:nvGraphicFramePr>
          <p:cNvPr id="104451" name="Object 3"/>
          <p:cNvGraphicFramePr>
            <a:graphicFrameLocks noChangeAspect="1"/>
          </p:cNvGraphicFramePr>
          <p:nvPr>
            <p:ph idx="1"/>
          </p:nvPr>
        </p:nvGraphicFramePr>
        <p:xfrm>
          <a:off x="467043" y="1557020"/>
          <a:ext cx="8351837" cy="4132263"/>
        </p:xfrm>
        <a:graphic>
          <a:graphicData uri="http://schemas.openxmlformats.org/presentationml/2006/ole">
            <mc:AlternateContent xmlns:mc="http://schemas.openxmlformats.org/markup-compatibility/2006">
              <mc:Choice xmlns:v="urn:schemas-microsoft-com:vml" Requires="v">
                <p:oleObj spid="_x0000_s3097" name="" r:id="rId1" imgW="2597785" imgH="1287145" progId="FLW3Drawing">
                  <p:embed/>
                </p:oleObj>
              </mc:Choice>
              <mc:Fallback>
                <p:oleObj name="" r:id="rId1" imgW="2597785" imgH="1287145" progId="FLW3Drawing">
                  <p:embed/>
                  <p:pic>
                    <p:nvPicPr>
                      <p:cNvPr id="0" name="图片 3096"/>
                      <p:cNvPicPr/>
                      <p:nvPr/>
                    </p:nvPicPr>
                    <p:blipFill>
                      <a:blip r:embed="rId2"/>
                      <a:srcRect/>
                      <a:stretch>
                        <a:fillRect/>
                      </a:stretch>
                    </p:blipFill>
                    <p:spPr>
                      <a:xfrm>
                        <a:off x="467043" y="1557020"/>
                        <a:ext cx="8351837" cy="4132263"/>
                      </a:xfrm>
                      <a:prstGeom prst="rect">
                        <a:avLst/>
                      </a:prstGeom>
                      <a:noFill/>
                      <a:ln w="38100">
                        <a:miter/>
                      </a:ln>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p:cNvSpPr>
          <p:nvPr>
            <p:ph type="title"/>
          </p:nvPr>
        </p:nvSpPr>
        <p:spPr>
          <a:xfrm>
            <a:off x="106998" y="116840"/>
            <a:ext cx="8229600" cy="633413"/>
          </a:xfrm>
        </p:spPr>
        <p:txBody>
          <a:bodyPr vert="horz" wrap="square" lIns="91440" tIns="45720" rIns="91440" bIns="0" anchor="ctr" anchorCtr="0"/>
          <a:p>
            <a:pPr eaLnBrk="1" hangingPunct="1"/>
            <a:r>
              <a:rPr lang="en-US" altLang="zh-CN" sz="2800" dirty="0"/>
              <a:t>3</a:t>
            </a:r>
            <a:r>
              <a:rPr lang="zh-CN" altLang="en-US" sz="2800" dirty="0"/>
              <a:t>、将客户需求分成主要的、次要的群组</a:t>
            </a:r>
            <a:endParaRPr lang="zh-CN" altLang="en-US" sz="2800" dirty="0"/>
          </a:p>
        </p:txBody>
      </p:sp>
      <p:graphicFrame>
        <p:nvGraphicFramePr>
          <p:cNvPr id="106499" name="Object 3"/>
          <p:cNvGraphicFramePr>
            <a:graphicFrameLocks noChangeAspect="1"/>
          </p:cNvGraphicFramePr>
          <p:nvPr>
            <p:ph idx="1"/>
          </p:nvPr>
        </p:nvGraphicFramePr>
        <p:xfrm>
          <a:off x="395288" y="1997075"/>
          <a:ext cx="8280400" cy="4527550"/>
        </p:xfrm>
        <a:graphic>
          <a:graphicData uri="http://schemas.openxmlformats.org/presentationml/2006/ole">
            <mc:AlternateContent xmlns:mc="http://schemas.openxmlformats.org/markup-compatibility/2006">
              <mc:Choice xmlns:v="urn:schemas-microsoft-com:vml" Requires="v">
                <p:oleObj spid="_x0000_s3102" name="" r:id="rId1" imgW="2358390" imgH="1289050" progId="FLW3Drawing">
                  <p:embed/>
                </p:oleObj>
              </mc:Choice>
              <mc:Fallback>
                <p:oleObj name="" r:id="rId1" imgW="2358390" imgH="1289050" progId="FLW3Drawing">
                  <p:embed/>
                  <p:pic>
                    <p:nvPicPr>
                      <p:cNvPr id="0" name="图片 3101"/>
                      <p:cNvPicPr/>
                      <p:nvPr/>
                    </p:nvPicPr>
                    <p:blipFill>
                      <a:blip r:embed="rId2"/>
                      <a:srcRect/>
                      <a:stretch>
                        <a:fillRect/>
                      </a:stretch>
                    </p:blipFill>
                    <p:spPr>
                      <a:xfrm>
                        <a:off x="395288" y="1997075"/>
                        <a:ext cx="8280400" cy="4527550"/>
                      </a:xfrm>
                      <a:prstGeom prst="rect">
                        <a:avLst/>
                      </a:prstGeom>
                      <a:noFill/>
                      <a:ln w="38100">
                        <a:miter/>
                      </a:ln>
                    </p:spPr>
                  </p:pic>
                </p:oleObj>
              </mc:Fallback>
            </mc:AlternateContent>
          </a:graphicData>
        </a:graphic>
      </p:graphicFrame>
      <p:sp>
        <p:nvSpPr>
          <p:cNvPr id="2" name="文本框 1"/>
          <p:cNvSpPr txBox="1"/>
          <p:nvPr/>
        </p:nvSpPr>
        <p:spPr>
          <a:xfrm>
            <a:off x="323215" y="1124585"/>
            <a:ext cx="6974205" cy="398780"/>
          </a:xfrm>
          <a:prstGeom prst="rect">
            <a:avLst/>
          </a:prstGeom>
          <a:noFill/>
        </p:spPr>
        <p:txBody>
          <a:bodyPr wrap="square" rtlCol="0" anchor="t">
            <a:spAutoFit/>
          </a:bodyPr>
          <a:p>
            <a:pPr eaLnBrk="1" hangingPunct="1"/>
            <a:r>
              <a:rPr lang="zh-CN" altLang="en-US" dirty="0">
                <a:solidFill>
                  <a:schemeClr val="tx1"/>
                </a:solidFill>
                <a:sym typeface="+mn-ea"/>
              </a:rPr>
              <a:t>团队在启动识别需求的过程中关注需求的分组</a:t>
            </a:r>
            <a:endParaRPr lang="zh-CN" altLang="en-US" dirty="0">
              <a:solidFill>
                <a:schemeClr val="tx1"/>
              </a:solidFill>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p:cNvSpPr>
          <p:nvPr>
            <p:ph type="title"/>
          </p:nvPr>
        </p:nvSpPr>
        <p:spPr>
          <a:xfrm>
            <a:off x="158433" y="116840"/>
            <a:ext cx="8229600" cy="633413"/>
          </a:xfrm>
        </p:spPr>
        <p:txBody>
          <a:bodyPr vert="horz" wrap="square" lIns="91440" tIns="45720" rIns="91440" bIns="0" anchor="ctr" anchorCtr="0"/>
          <a:p>
            <a:pPr eaLnBrk="1" hangingPunct="1"/>
            <a:r>
              <a:rPr lang="zh-CN" altLang="en-US" sz="2800" dirty="0"/>
              <a:t>需求表格清晰的焦点</a:t>
            </a:r>
            <a:endParaRPr lang="zh-CN" altLang="en-US" sz="2800" dirty="0"/>
          </a:p>
        </p:txBody>
      </p:sp>
      <p:graphicFrame>
        <p:nvGraphicFramePr>
          <p:cNvPr id="107523" name="Object 3"/>
          <p:cNvGraphicFramePr>
            <a:graphicFrameLocks noChangeAspect="1"/>
          </p:cNvGraphicFramePr>
          <p:nvPr>
            <p:ph idx="1"/>
          </p:nvPr>
        </p:nvGraphicFramePr>
        <p:xfrm>
          <a:off x="899795" y="1052830"/>
          <a:ext cx="7054850" cy="4929188"/>
        </p:xfrm>
        <a:graphic>
          <a:graphicData uri="http://schemas.openxmlformats.org/presentationml/2006/ole">
            <mc:AlternateContent xmlns:mc="http://schemas.openxmlformats.org/markup-compatibility/2006">
              <mc:Choice xmlns:v="urn:schemas-microsoft-com:vml" Requires="v">
                <p:oleObj spid="_x0000_s3105" name="" r:id="rId1" imgW="1859915" imgH="1300480" progId="FLW3Drawing">
                  <p:embed/>
                </p:oleObj>
              </mc:Choice>
              <mc:Fallback>
                <p:oleObj name="" r:id="rId1" imgW="1859915" imgH="1300480" progId="FLW3Drawing">
                  <p:embed/>
                  <p:pic>
                    <p:nvPicPr>
                      <p:cNvPr id="0" name="图片 3104"/>
                      <p:cNvPicPr/>
                      <p:nvPr/>
                    </p:nvPicPr>
                    <p:blipFill>
                      <a:blip r:embed="rId2"/>
                      <a:srcRect/>
                      <a:stretch>
                        <a:fillRect/>
                      </a:stretch>
                    </p:blipFill>
                    <p:spPr>
                      <a:xfrm>
                        <a:off x="899795" y="1052830"/>
                        <a:ext cx="7054850" cy="4929188"/>
                      </a:xfrm>
                      <a:prstGeom prst="rect">
                        <a:avLst/>
                      </a:prstGeom>
                      <a:noFill/>
                      <a:ln w="38100">
                        <a:miter/>
                      </a:ln>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p:cNvSpPr>
          <p:nvPr>
            <p:ph type="title"/>
          </p:nvPr>
        </p:nvSpPr>
        <p:spPr>
          <a:xfrm>
            <a:off x="179388" y="116840"/>
            <a:ext cx="8229600" cy="633413"/>
          </a:xfrm>
        </p:spPr>
        <p:txBody>
          <a:bodyPr vert="horz" wrap="square" lIns="91440" tIns="45720" rIns="91440" bIns="0" anchor="ctr" anchorCtr="0"/>
          <a:p>
            <a:pPr eaLnBrk="1" hangingPunct="1"/>
            <a:r>
              <a:rPr lang="en-US" altLang="zh-CN" sz="2000" dirty="0"/>
              <a:t>4</a:t>
            </a:r>
            <a:r>
              <a:rPr lang="zh-CN" altLang="en-US" sz="2000" dirty="0"/>
              <a:t>、通过对客户需求设置权重，团队设计了一个经确认的优先级蓝图</a:t>
            </a:r>
            <a:endParaRPr lang="zh-CN" altLang="en-US" sz="2000" dirty="0"/>
          </a:p>
        </p:txBody>
      </p:sp>
      <p:graphicFrame>
        <p:nvGraphicFramePr>
          <p:cNvPr id="108547" name="Object 3"/>
          <p:cNvGraphicFramePr>
            <a:graphicFrameLocks noChangeAspect="1"/>
          </p:cNvGraphicFramePr>
          <p:nvPr>
            <p:ph idx="1"/>
          </p:nvPr>
        </p:nvGraphicFramePr>
        <p:xfrm>
          <a:off x="322898" y="1340168"/>
          <a:ext cx="8351837" cy="4389437"/>
        </p:xfrm>
        <a:graphic>
          <a:graphicData uri="http://schemas.openxmlformats.org/presentationml/2006/ole">
            <mc:AlternateContent xmlns:mc="http://schemas.openxmlformats.org/markup-compatibility/2006">
              <mc:Choice xmlns:v="urn:schemas-microsoft-com:vml" Requires="v">
                <p:oleObj spid="_x0000_s3104" name="" r:id="rId1" imgW="2418715" imgH="1270635" progId="FLW3Drawing">
                  <p:embed/>
                </p:oleObj>
              </mc:Choice>
              <mc:Fallback>
                <p:oleObj name="" r:id="rId1" imgW="2418715" imgH="1270635" progId="FLW3Drawing">
                  <p:embed/>
                  <p:pic>
                    <p:nvPicPr>
                      <p:cNvPr id="0" name="图片 3103"/>
                      <p:cNvPicPr/>
                      <p:nvPr/>
                    </p:nvPicPr>
                    <p:blipFill>
                      <a:blip r:embed="rId2"/>
                      <a:srcRect/>
                      <a:stretch>
                        <a:fillRect/>
                      </a:stretch>
                    </p:blipFill>
                    <p:spPr>
                      <a:xfrm>
                        <a:off x="322898" y="1340168"/>
                        <a:ext cx="8351837" cy="4389437"/>
                      </a:xfrm>
                      <a:prstGeom prst="rect">
                        <a:avLst/>
                      </a:prstGeom>
                      <a:noFill/>
                      <a:ln w="38100">
                        <a:miter/>
                      </a:ln>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p:cNvSpPr>
          <p:nvPr>
            <p:ph type="title"/>
          </p:nvPr>
        </p:nvSpPr>
        <p:spPr>
          <a:xfrm>
            <a:off x="106998" y="116523"/>
            <a:ext cx="8229600" cy="633412"/>
          </a:xfrm>
        </p:spPr>
        <p:txBody>
          <a:bodyPr vert="horz" wrap="square" lIns="91440" tIns="45720" rIns="91440" bIns="0" anchor="ctr" anchorCtr="0"/>
          <a:p>
            <a:pPr eaLnBrk="1" hangingPunct="1"/>
            <a:r>
              <a:rPr lang="en-US" altLang="zh-CN" sz="2800" dirty="0"/>
              <a:t>5</a:t>
            </a:r>
            <a:r>
              <a:rPr lang="zh-CN" altLang="en-US" sz="2800" dirty="0"/>
              <a:t>、通过整理需求， 团队能精炼客户需求</a:t>
            </a:r>
            <a:endParaRPr lang="zh-CN" altLang="en-US" sz="2800" dirty="0"/>
          </a:p>
        </p:txBody>
      </p:sp>
      <p:graphicFrame>
        <p:nvGraphicFramePr>
          <p:cNvPr id="109571" name="Object 3"/>
          <p:cNvGraphicFramePr>
            <a:graphicFrameLocks noChangeAspect="1"/>
          </p:cNvGraphicFramePr>
          <p:nvPr>
            <p:ph idx="1"/>
          </p:nvPr>
        </p:nvGraphicFramePr>
        <p:xfrm>
          <a:off x="971550" y="1533525"/>
          <a:ext cx="7559675" cy="4913313"/>
        </p:xfrm>
        <a:graphic>
          <a:graphicData uri="http://schemas.openxmlformats.org/presentationml/2006/ole">
            <mc:AlternateContent xmlns:mc="http://schemas.openxmlformats.org/markup-compatibility/2006">
              <mc:Choice xmlns:v="urn:schemas-microsoft-com:vml" Requires="v">
                <p:oleObj spid="_x0000_s3106" name="" r:id="rId1" imgW="1799590" imgH="1170305" progId="FLW3Drawing">
                  <p:embed/>
                </p:oleObj>
              </mc:Choice>
              <mc:Fallback>
                <p:oleObj name="" r:id="rId1" imgW="1799590" imgH="1170305" progId="FLW3Drawing">
                  <p:embed/>
                  <p:pic>
                    <p:nvPicPr>
                      <p:cNvPr id="0" name="图片 3105"/>
                      <p:cNvPicPr/>
                      <p:nvPr/>
                    </p:nvPicPr>
                    <p:blipFill>
                      <a:blip r:embed="rId2"/>
                      <a:srcRect/>
                      <a:stretch>
                        <a:fillRect/>
                      </a:stretch>
                    </p:blipFill>
                    <p:spPr>
                      <a:xfrm>
                        <a:off x="971550" y="1533525"/>
                        <a:ext cx="7559675" cy="4913313"/>
                      </a:xfrm>
                      <a:prstGeom prst="rect">
                        <a:avLst/>
                      </a:prstGeom>
                      <a:noFill/>
                      <a:ln w="38100">
                        <a:miter/>
                      </a:ln>
                    </p:spPr>
                  </p:pic>
                </p:oleObj>
              </mc:Fallback>
            </mc:AlternateContent>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p:cNvSpPr>
          <p:nvPr>
            <p:ph type="title"/>
          </p:nvPr>
        </p:nvSpPr>
        <p:spPr>
          <a:xfrm>
            <a:off x="106998" y="116523"/>
            <a:ext cx="8229600" cy="633412"/>
          </a:xfrm>
        </p:spPr>
        <p:txBody>
          <a:bodyPr vert="horz" wrap="square" lIns="91440" tIns="45720" rIns="91440" bIns="0" anchor="ctr" anchorCtr="0"/>
          <a:p>
            <a:pPr eaLnBrk="1" hangingPunct="1"/>
            <a:r>
              <a:rPr lang="zh-CN" altLang="en-US" sz="2800" dirty="0"/>
              <a:t>通过整理需求， 团队能精炼出客户需求</a:t>
            </a:r>
            <a:endParaRPr lang="zh-CN" altLang="en-US" sz="2800" dirty="0"/>
          </a:p>
        </p:txBody>
      </p:sp>
      <p:graphicFrame>
        <p:nvGraphicFramePr>
          <p:cNvPr id="110595" name="Object 3"/>
          <p:cNvGraphicFramePr>
            <a:graphicFrameLocks noChangeAspect="1"/>
          </p:cNvGraphicFramePr>
          <p:nvPr>
            <p:ph idx="1"/>
          </p:nvPr>
        </p:nvGraphicFramePr>
        <p:xfrm>
          <a:off x="395288" y="1639888"/>
          <a:ext cx="8424862" cy="4452937"/>
        </p:xfrm>
        <a:graphic>
          <a:graphicData uri="http://schemas.openxmlformats.org/presentationml/2006/ole">
            <mc:AlternateContent xmlns:mc="http://schemas.openxmlformats.org/markup-compatibility/2006">
              <mc:Choice xmlns:v="urn:schemas-microsoft-com:vml" Requires="v">
                <p:oleObj spid="_x0000_s3100" name="" r:id="rId1" imgW="2390775" imgH="1263650" progId="FLW3Drawing">
                  <p:embed/>
                </p:oleObj>
              </mc:Choice>
              <mc:Fallback>
                <p:oleObj name="" r:id="rId1" imgW="2390775" imgH="1263650" progId="FLW3Drawing">
                  <p:embed/>
                  <p:pic>
                    <p:nvPicPr>
                      <p:cNvPr id="0" name="图片 3099"/>
                      <p:cNvPicPr/>
                      <p:nvPr/>
                    </p:nvPicPr>
                    <p:blipFill>
                      <a:blip r:embed="rId2"/>
                      <a:srcRect/>
                      <a:stretch>
                        <a:fillRect/>
                      </a:stretch>
                    </p:blipFill>
                    <p:spPr>
                      <a:xfrm>
                        <a:off x="395288" y="1639888"/>
                        <a:ext cx="8424862" cy="4452937"/>
                      </a:xfrm>
                      <a:prstGeom prst="rect">
                        <a:avLst/>
                      </a:prstGeom>
                      <a:noFill/>
                      <a:ln w="38100">
                        <a:miter/>
                      </a:ln>
                    </p:spPr>
                  </p:pic>
                </p:oleObj>
              </mc:Fallback>
            </mc:AlternateContent>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p:nvPr>
        </p:nvSpPr>
        <p:spPr/>
        <p:txBody>
          <a:bodyPr vert="horz" wrap="square" lIns="91440" tIns="45720" rIns="91440" bIns="0" anchor="ctr" anchorCtr="0"/>
          <a:p>
            <a:pPr eaLnBrk="1" hangingPunct="1"/>
            <a:r>
              <a:rPr lang="en-US" altLang="zh-CN" sz="2800" dirty="0"/>
              <a:t>$APPEALS</a:t>
            </a:r>
            <a:r>
              <a:rPr lang="zh-CN" altLang="en-US" sz="2800" dirty="0"/>
              <a:t>项目实施流程</a:t>
            </a:r>
            <a:endParaRPr lang="zh-CN" altLang="en-US" sz="2800" dirty="0"/>
          </a:p>
        </p:txBody>
      </p:sp>
      <p:graphicFrame>
        <p:nvGraphicFramePr>
          <p:cNvPr id="111619" name="Object 3"/>
          <p:cNvGraphicFramePr>
            <a:graphicFrameLocks noChangeAspect="1"/>
          </p:cNvGraphicFramePr>
          <p:nvPr>
            <p:ph idx="1"/>
          </p:nvPr>
        </p:nvGraphicFramePr>
        <p:xfrm>
          <a:off x="250825" y="1484313"/>
          <a:ext cx="8569325" cy="4827587"/>
        </p:xfrm>
        <a:graphic>
          <a:graphicData uri="http://schemas.openxmlformats.org/presentationml/2006/ole">
            <mc:AlternateContent xmlns:mc="http://schemas.openxmlformats.org/markup-compatibility/2006">
              <mc:Choice xmlns:v="urn:schemas-microsoft-com:vml" Requires="v">
                <p:oleObj spid="_x0000_s3101" name="" r:id="rId1" imgW="2630170" imgH="1484630" progId="FLW3Drawing">
                  <p:embed/>
                </p:oleObj>
              </mc:Choice>
              <mc:Fallback>
                <p:oleObj name="" r:id="rId1" imgW="2630170" imgH="1484630" progId="FLW3Drawing">
                  <p:embed/>
                  <p:pic>
                    <p:nvPicPr>
                      <p:cNvPr id="0" name="图片 3100"/>
                      <p:cNvPicPr/>
                      <p:nvPr/>
                    </p:nvPicPr>
                    <p:blipFill>
                      <a:blip r:embed="rId2"/>
                      <a:srcRect/>
                      <a:stretch>
                        <a:fillRect/>
                      </a:stretch>
                    </p:blipFill>
                    <p:spPr>
                      <a:xfrm>
                        <a:off x="250825" y="1484313"/>
                        <a:ext cx="8569325" cy="4827587"/>
                      </a:xfrm>
                      <a:prstGeom prst="rect">
                        <a:avLst/>
                      </a:prstGeom>
                      <a:noFill/>
                      <a:ln w="38100">
                        <a:miter/>
                      </a:ln>
                    </p:spPr>
                  </p:pic>
                </p:oleObj>
              </mc:Fallback>
            </mc:AlternateContent>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p:cNvSpPr>
          <p:nvPr>
            <p:ph type="title"/>
          </p:nvPr>
        </p:nvSpPr>
        <p:spPr>
          <a:xfrm>
            <a:off x="107315" y="116840"/>
            <a:ext cx="6659563" cy="620713"/>
          </a:xfrm>
        </p:spPr>
        <p:txBody>
          <a:bodyPr vert="horz" wrap="square" lIns="91440" tIns="45720" rIns="91440" bIns="0" anchor="ctr" anchorCtr="0"/>
          <a:p>
            <a:pPr eaLnBrk="1" hangingPunct="1"/>
            <a:r>
              <a:rPr lang="zh-CN" altLang="en-US" sz="2800" dirty="0"/>
              <a:t>案例：</a:t>
            </a:r>
            <a:r>
              <a:rPr lang="en-US" altLang="zh-CN" sz="2800" dirty="0"/>
              <a:t>$APPEALS</a:t>
            </a:r>
            <a:r>
              <a:rPr lang="zh-CN" altLang="en-US" sz="2800" dirty="0"/>
              <a:t>分析的标准模板</a:t>
            </a:r>
            <a:endParaRPr lang="zh-CN" altLang="en-US" sz="2800" dirty="0"/>
          </a:p>
        </p:txBody>
      </p:sp>
      <p:graphicFrame>
        <p:nvGraphicFramePr>
          <p:cNvPr id="112643" name="Object 3"/>
          <p:cNvGraphicFramePr>
            <a:graphicFrameLocks noChangeAspect="1"/>
          </p:cNvGraphicFramePr>
          <p:nvPr>
            <p:ph idx="1"/>
          </p:nvPr>
        </p:nvGraphicFramePr>
        <p:xfrm>
          <a:off x="565150" y="1489075"/>
          <a:ext cx="8369300" cy="4468813"/>
        </p:xfrm>
        <a:graphic>
          <a:graphicData uri="http://schemas.openxmlformats.org/presentationml/2006/ole">
            <mc:AlternateContent xmlns:mc="http://schemas.openxmlformats.org/markup-compatibility/2006">
              <mc:Choice xmlns:v="urn:schemas-microsoft-com:vml" Requires="v">
                <p:oleObj spid="_x0000_s3107" name="" r:id="rId1" imgW="2526665" imgH="1350645" progId="FLW3Drawing">
                  <p:embed/>
                </p:oleObj>
              </mc:Choice>
              <mc:Fallback>
                <p:oleObj name="" r:id="rId1" imgW="2526665" imgH="1350645" progId="FLW3Drawing">
                  <p:embed/>
                  <p:pic>
                    <p:nvPicPr>
                      <p:cNvPr id="0" name="图片 3106"/>
                      <p:cNvPicPr/>
                      <p:nvPr/>
                    </p:nvPicPr>
                    <p:blipFill>
                      <a:blip r:embed="rId2"/>
                      <a:srcRect/>
                      <a:stretch>
                        <a:fillRect/>
                      </a:stretch>
                    </p:blipFill>
                    <p:spPr>
                      <a:xfrm>
                        <a:off x="565150" y="1489075"/>
                        <a:ext cx="8369300" cy="4468813"/>
                      </a:xfrm>
                      <a:prstGeom prst="rect">
                        <a:avLst/>
                      </a:prstGeom>
                      <a:noFill/>
                      <a:ln w="38100">
                        <a:miter/>
                      </a:ln>
                    </p:spPr>
                  </p:pic>
                </p:oleObj>
              </mc:Fallback>
            </mc:AlternateContent>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p:cNvSpPr>
          <p:nvPr>
            <p:ph type="title"/>
          </p:nvPr>
        </p:nvSpPr>
        <p:spPr>
          <a:xfrm>
            <a:off x="107315" y="44450"/>
            <a:ext cx="5219700" cy="692150"/>
          </a:xfrm>
        </p:spPr>
        <p:txBody>
          <a:bodyPr vert="horz" wrap="square" lIns="91440" tIns="45720" rIns="91440" bIns="0" anchor="ctr" anchorCtr="0"/>
          <a:p>
            <a:pPr eaLnBrk="1" hangingPunct="1"/>
            <a:r>
              <a:rPr lang="zh-CN" altLang="en-US" sz="2800" dirty="0"/>
              <a:t>高质量需求的八个特性</a:t>
            </a:r>
            <a:endParaRPr lang="zh-CN" altLang="en-US" sz="2800" dirty="0"/>
          </a:p>
        </p:txBody>
      </p:sp>
      <p:sp>
        <p:nvSpPr>
          <p:cNvPr id="1514500" name="Rectangle 4"/>
          <p:cNvSpPr>
            <a:spLocks noGrp="1"/>
          </p:cNvSpPr>
          <p:nvPr>
            <p:ph idx="1"/>
          </p:nvPr>
        </p:nvSpPr>
        <p:spPr>
          <a:xfrm>
            <a:off x="0" y="935038"/>
            <a:ext cx="9144000" cy="6165850"/>
          </a:xfrm>
        </p:spPr>
        <p:txBody>
          <a:bodyPr vert="horz" wrap="square" lIns="91440" tIns="45720" rIns="91440" bIns="45720" anchor="t" anchorCtr="0"/>
          <a:p>
            <a:pPr eaLnBrk="1" hangingPunct="1"/>
            <a:r>
              <a:rPr lang="zh-CN" altLang="en-US" b="0" dirty="0"/>
              <a:t>准确性</a:t>
            </a:r>
            <a:endParaRPr lang="zh-CN" altLang="en-US" b="0" dirty="0"/>
          </a:p>
          <a:p>
            <a:pPr eaLnBrk="1" hangingPunct="1"/>
            <a:r>
              <a:rPr lang="zh-CN" altLang="en-US" b="0" dirty="0"/>
              <a:t>无二义性</a:t>
            </a:r>
            <a:endParaRPr lang="zh-CN" altLang="en-US" b="0" dirty="0"/>
          </a:p>
          <a:p>
            <a:pPr eaLnBrk="1" hangingPunct="1"/>
            <a:r>
              <a:rPr lang="zh-CN" altLang="en-US" b="0" dirty="0"/>
              <a:t>完整性</a:t>
            </a:r>
            <a:endParaRPr lang="zh-CN" altLang="en-US" b="0" dirty="0"/>
          </a:p>
          <a:p>
            <a:pPr eaLnBrk="1" hangingPunct="1"/>
            <a:r>
              <a:rPr lang="zh-CN" altLang="en-US" b="0" dirty="0"/>
              <a:t>层级性</a:t>
            </a:r>
            <a:endParaRPr lang="zh-CN" altLang="en-US" b="0" dirty="0"/>
          </a:p>
          <a:p>
            <a:pPr eaLnBrk="1" hangingPunct="1"/>
            <a:r>
              <a:rPr lang="zh-CN" altLang="en-US" b="0" dirty="0"/>
              <a:t>关联性</a:t>
            </a:r>
            <a:endParaRPr lang="zh-CN" altLang="en-US" b="0" dirty="0"/>
          </a:p>
          <a:p>
            <a:pPr eaLnBrk="1" hangingPunct="1"/>
            <a:r>
              <a:rPr lang="zh-CN" altLang="en-US" b="0" dirty="0"/>
              <a:t>可验证</a:t>
            </a:r>
            <a:endParaRPr lang="zh-CN" altLang="en-US" b="0" dirty="0"/>
          </a:p>
          <a:p>
            <a:pPr eaLnBrk="1" hangingPunct="1"/>
            <a:r>
              <a:rPr lang="zh-CN" altLang="en-US" b="0" dirty="0"/>
              <a:t>一致性</a:t>
            </a:r>
            <a:endParaRPr lang="zh-CN" altLang="en-US" b="0" dirty="0"/>
          </a:p>
          <a:p>
            <a:pPr eaLnBrk="1" hangingPunct="1"/>
            <a:r>
              <a:rPr lang="zh-CN" altLang="en-US" b="0" dirty="0"/>
              <a:t>可理解</a:t>
            </a:r>
            <a:endParaRPr lang="zh-CN" altLang="en-US"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14500">
                                            <p:txEl>
                                              <p:charRg st="0" end="4"/>
                                            </p:txEl>
                                          </p:spTgt>
                                        </p:tgtEl>
                                        <p:attrNameLst>
                                          <p:attrName>style.visibility</p:attrName>
                                        </p:attrNameLst>
                                      </p:cBhvr>
                                      <p:to>
                                        <p:strVal val="visible"/>
                                      </p:to>
                                    </p:set>
                                    <p:animEffect transition="in" filter="blinds(horizontal)">
                                      <p:cBhvr>
                                        <p:cTn id="7" dur="500"/>
                                        <p:tgtEl>
                                          <p:spTgt spid="1514500">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14500">
                                            <p:txEl>
                                              <p:charRg st="4" end="9"/>
                                            </p:txEl>
                                          </p:spTgt>
                                        </p:tgtEl>
                                        <p:attrNameLst>
                                          <p:attrName>style.visibility</p:attrName>
                                        </p:attrNameLst>
                                      </p:cBhvr>
                                      <p:to>
                                        <p:strVal val="visible"/>
                                      </p:to>
                                    </p:set>
                                    <p:animEffect transition="in" filter="blinds(horizontal)">
                                      <p:cBhvr>
                                        <p:cTn id="12" dur="500"/>
                                        <p:tgtEl>
                                          <p:spTgt spid="1514500">
                                            <p:txEl>
                                              <p:charRg st="4"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14500">
                                            <p:txEl>
                                              <p:charRg st="9" end="13"/>
                                            </p:txEl>
                                          </p:spTgt>
                                        </p:tgtEl>
                                        <p:attrNameLst>
                                          <p:attrName>style.visibility</p:attrName>
                                        </p:attrNameLst>
                                      </p:cBhvr>
                                      <p:to>
                                        <p:strVal val="visible"/>
                                      </p:to>
                                    </p:set>
                                    <p:animEffect transition="in" filter="blinds(horizontal)">
                                      <p:cBhvr>
                                        <p:cTn id="17" dur="500"/>
                                        <p:tgtEl>
                                          <p:spTgt spid="1514500">
                                            <p:txEl>
                                              <p:charRg st="9" end="1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14500">
                                            <p:txEl>
                                              <p:charRg st="13" end="17"/>
                                            </p:txEl>
                                          </p:spTgt>
                                        </p:tgtEl>
                                        <p:attrNameLst>
                                          <p:attrName>style.visibility</p:attrName>
                                        </p:attrNameLst>
                                      </p:cBhvr>
                                      <p:to>
                                        <p:strVal val="visible"/>
                                      </p:to>
                                    </p:set>
                                    <p:animEffect transition="in" filter="blinds(horizontal)">
                                      <p:cBhvr>
                                        <p:cTn id="22" dur="500"/>
                                        <p:tgtEl>
                                          <p:spTgt spid="1514500">
                                            <p:txEl>
                                              <p:charRg st="13" end="1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14500">
                                            <p:txEl>
                                              <p:charRg st="17" end="21"/>
                                            </p:txEl>
                                          </p:spTgt>
                                        </p:tgtEl>
                                        <p:attrNameLst>
                                          <p:attrName>style.visibility</p:attrName>
                                        </p:attrNameLst>
                                      </p:cBhvr>
                                      <p:to>
                                        <p:strVal val="visible"/>
                                      </p:to>
                                    </p:set>
                                    <p:animEffect transition="in" filter="blinds(horizontal)">
                                      <p:cBhvr>
                                        <p:cTn id="27" dur="500"/>
                                        <p:tgtEl>
                                          <p:spTgt spid="1514500">
                                            <p:txEl>
                                              <p:charRg st="17" end="2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14500">
                                            <p:txEl>
                                              <p:charRg st="21" end="25"/>
                                            </p:txEl>
                                          </p:spTgt>
                                        </p:tgtEl>
                                        <p:attrNameLst>
                                          <p:attrName>style.visibility</p:attrName>
                                        </p:attrNameLst>
                                      </p:cBhvr>
                                      <p:to>
                                        <p:strVal val="visible"/>
                                      </p:to>
                                    </p:set>
                                    <p:animEffect transition="in" filter="blinds(horizontal)">
                                      <p:cBhvr>
                                        <p:cTn id="32" dur="500"/>
                                        <p:tgtEl>
                                          <p:spTgt spid="1514500">
                                            <p:txEl>
                                              <p:charRg st="21" end="2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14500">
                                            <p:txEl>
                                              <p:charRg st="25" end="29"/>
                                            </p:txEl>
                                          </p:spTgt>
                                        </p:tgtEl>
                                        <p:attrNameLst>
                                          <p:attrName>style.visibility</p:attrName>
                                        </p:attrNameLst>
                                      </p:cBhvr>
                                      <p:to>
                                        <p:strVal val="visible"/>
                                      </p:to>
                                    </p:set>
                                    <p:animEffect transition="in" filter="blinds(horizontal)">
                                      <p:cBhvr>
                                        <p:cTn id="37" dur="500"/>
                                        <p:tgtEl>
                                          <p:spTgt spid="1514500">
                                            <p:txEl>
                                              <p:charRg st="25" end="2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14500">
                                            <p:txEl>
                                              <p:charRg st="29" end="33"/>
                                            </p:txEl>
                                          </p:spTgt>
                                        </p:tgtEl>
                                        <p:attrNameLst>
                                          <p:attrName>style.visibility</p:attrName>
                                        </p:attrNameLst>
                                      </p:cBhvr>
                                      <p:to>
                                        <p:strVal val="visible"/>
                                      </p:to>
                                    </p:set>
                                    <p:animEffect transition="in" filter="blinds(horizontal)">
                                      <p:cBhvr>
                                        <p:cTn id="42" dur="500"/>
                                        <p:tgtEl>
                                          <p:spTgt spid="1514500">
                                            <p:txEl>
                                              <p:charRg st="29"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50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项目管理</a:t>
            </a:r>
            <a:endParaRPr lang="zh-CN" altLang="en-US" sz="2800" dirty="0">
              <a:latin typeface="黑体" panose="02010609060101010101" pitchFamily="49" charset="-122"/>
            </a:endParaRPr>
          </a:p>
        </p:txBody>
      </p:sp>
      <p:sp>
        <p:nvSpPr>
          <p:cNvPr id="17411" name="Rectangle 3"/>
          <p:cNvSpPr>
            <a:spLocks noGrp="1"/>
          </p:cNvSpPr>
          <p:nvPr>
            <p:ph idx="1"/>
          </p:nvPr>
        </p:nvSpPr>
        <p:spPr>
          <a:xfrm>
            <a:off x="0" y="935038"/>
            <a:ext cx="9144000" cy="6165850"/>
          </a:xfrm>
        </p:spPr>
        <p:txBody>
          <a:bodyPr vert="horz" wrap="square" lIns="91440" tIns="45720" rIns="91440" bIns="45720" anchor="t" anchorCtr="0"/>
          <a:p>
            <a:pPr eaLnBrk="1" hangingPunct="1"/>
            <a:r>
              <a:rPr lang="zh-CN" altLang="en-US" b="0" dirty="0"/>
              <a:t>项目管理</a:t>
            </a:r>
            <a:r>
              <a:rPr lang="zh-CN" altLang="en-US" dirty="0">
                <a:ea typeface="宋体" panose="02010600030101010101" pitchFamily="2" charset="-122"/>
              </a:rPr>
              <a:t>就是把知识、技能、工具和技术应用到项目活动中去，以满足或超过项目干系人的要求和期望。</a:t>
            </a:r>
            <a:endParaRPr lang="zh-CN" altLang="en-US" dirty="0">
              <a:ea typeface="宋体" panose="02010600030101010101" pitchFamily="2" charset="-122"/>
            </a:endParaRPr>
          </a:p>
          <a:p>
            <a:pPr eaLnBrk="1" hangingPunct="1"/>
            <a:r>
              <a:rPr lang="zh-CN" altLang="en-US" dirty="0">
                <a:ea typeface="宋体" panose="02010600030101010101" pitchFamily="2" charset="-122"/>
              </a:rPr>
              <a:t>项目干系人</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发起人</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项目经理、项目成员</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外围执行组织</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客户、用户</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其它</a:t>
            </a:r>
            <a:endParaRPr lang="zh-CN" altLang="en-US" dirty="0">
              <a:ea typeface="宋体" panose="02010600030101010101" pitchFamily="2"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type="title"/>
          </p:nvPr>
        </p:nvSpPr>
        <p:spPr/>
        <p:txBody>
          <a:bodyPr vert="horz" wrap="square" lIns="91440" tIns="45720" rIns="91440" bIns="0" anchor="ctr" anchorCtr="0"/>
          <a:p>
            <a:pPr eaLnBrk="1" hangingPunct="1"/>
            <a:r>
              <a:rPr lang="zh-CN" altLang="en-US" sz="2800" dirty="0"/>
              <a:t>演练：</a:t>
            </a:r>
            <a:endParaRPr lang="zh-CN" altLang="en-US" sz="2800" dirty="0"/>
          </a:p>
        </p:txBody>
      </p:sp>
      <p:sp>
        <p:nvSpPr>
          <p:cNvPr id="114691" name="Rectangle 3"/>
          <p:cNvSpPr>
            <a:spLocks noGrp="1"/>
          </p:cNvSpPr>
          <p:nvPr>
            <p:ph idx="1"/>
          </p:nvPr>
        </p:nvSpPr>
        <p:spPr>
          <a:xfrm>
            <a:off x="0" y="935038"/>
            <a:ext cx="9144000" cy="6165850"/>
          </a:xfrm>
        </p:spPr>
        <p:txBody>
          <a:bodyPr vert="horz" wrap="square" lIns="91440" tIns="45720" rIns="91440" bIns="45720" anchor="t" anchorCtr="0"/>
          <a:p>
            <a:pPr eaLnBrk="1" hangingPunct="1"/>
            <a:r>
              <a:rPr lang="zh-CN" altLang="en-US" sz="2800" dirty="0"/>
              <a:t>小组选定项目的需求描述以</a:t>
            </a:r>
            <a:r>
              <a:rPr lang="en-US" altLang="zh-CN" sz="2800" dirty="0"/>
              <a:t>$APPEALS</a:t>
            </a:r>
            <a:r>
              <a:rPr lang="zh-CN" altLang="en-US" sz="2800" dirty="0"/>
              <a:t>模版展示出来</a:t>
            </a:r>
            <a:endParaRPr lang="zh-CN" altLang="en-US" sz="28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115715" name="Rectangle 3"/>
          <p:cNvSpPr>
            <a:spLocks noGrp="1"/>
          </p:cNvSpPr>
          <p:nvPr>
            <p:ph idx="1"/>
          </p:nvPr>
        </p:nvSpPr>
        <p:spPr>
          <a:xfrm>
            <a:off x="682943" y="908685"/>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2000" dirty="0"/>
              <a:t>项目管理的基本概念</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项目组织结构</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项目目标管理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项目需求管理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产品开发流程回顾 </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项目计划制定</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项目计划控制</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质量与成本管理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风险管理</a:t>
            </a:r>
            <a:endParaRPr lang="zh-CN" altLang="en-US" sz="2000" dirty="0"/>
          </a:p>
          <a:p>
            <a:pPr marL="533400" indent="-533400" eaLnBrk="1" hangingPunct="1">
              <a:buClr>
                <a:srgbClr val="0033CC"/>
              </a:buClr>
              <a:buFont typeface="Wingdings" panose="05000000000000000000" pitchFamily="2" charset="2"/>
              <a:buAutoNum type="arabicPeriod"/>
            </a:pPr>
            <a:r>
              <a:rPr lang="zh-CN" altLang="en-US" sz="2000" dirty="0"/>
              <a:t>项目沟通管理</a:t>
            </a:r>
            <a:endParaRPr lang="zh-CN" altLang="en-US" sz="2000" dirty="0"/>
          </a:p>
        </p:txBody>
      </p:sp>
      <p:pic>
        <p:nvPicPr>
          <p:cNvPr id="115716"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333058" y="3141345"/>
            <a:ext cx="344487" cy="327025"/>
          </a:xfrm>
          <a:prstGeom prst="rect">
            <a:avLst/>
          </a:prstGeom>
          <a:noFill/>
          <a:ln w="9525">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产品开发流程的分层</a:t>
            </a:r>
            <a:endParaRPr lang="zh-CN" altLang="en-US" sz="2800" dirty="0">
              <a:latin typeface="黑体" panose="02010609060101010101" pitchFamily="49" charset="-122"/>
            </a:endParaRPr>
          </a:p>
        </p:txBody>
      </p:sp>
      <p:sp>
        <p:nvSpPr>
          <p:cNvPr id="117763" name="Line 7"/>
          <p:cNvSpPr/>
          <p:nvPr/>
        </p:nvSpPr>
        <p:spPr>
          <a:xfrm flipH="1">
            <a:off x="955675" y="1610678"/>
            <a:ext cx="1250950" cy="1611312"/>
          </a:xfrm>
          <a:prstGeom prst="line">
            <a:avLst/>
          </a:prstGeom>
          <a:ln w="12700" cap="flat" cmpd="sng">
            <a:solidFill>
              <a:srgbClr val="000000"/>
            </a:solidFill>
            <a:prstDash val="solid"/>
            <a:headEnd type="none" w="sm" len="sm"/>
            <a:tailEnd type="none" w="sm" len="sm"/>
          </a:ln>
        </p:spPr>
      </p:sp>
      <p:sp>
        <p:nvSpPr>
          <p:cNvPr id="117764" name="Line 8"/>
          <p:cNvSpPr/>
          <p:nvPr/>
        </p:nvSpPr>
        <p:spPr>
          <a:xfrm>
            <a:off x="606425" y="3714115"/>
            <a:ext cx="3200400" cy="0"/>
          </a:xfrm>
          <a:prstGeom prst="line">
            <a:avLst/>
          </a:prstGeom>
          <a:ln w="12700" cap="flat" cmpd="sng">
            <a:solidFill>
              <a:srgbClr val="FFFFFF"/>
            </a:solidFill>
            <a:prstDash val="solid"/>
            <a:headEnd type="none" w="sm" len="sm"/>
            <a:tailEnd type="none" w="sm" len="sm"/>
          </a:ln>
        </p:spPr>
      </p:sp>
      <p:sp>
        <p:nvSpPr>
          <p:cNvPr id="117765" name="Line 9"/>
          <p:cNvSpPr/>
          <p:nvPr/>
        </p:nvSpPr>
        <p:spPr>
          <a:xfrm>
            <a:off x="2206625" y="1610678"/>
            <a:ext cx="1239838" cy="1600200"/>
          </a:xfrm>
          <a:prstGeom prst="line">
            <a:avLst/>
          </a:prstGeom>
          <a:ln w="12700" cap="flat" cmpd="sng">
            <a:solidFill>
              <a:srgbClr val="000000"/>
            </a:solidFill>
            <a:prstDash val="solid"/>
            <a:headEnd type="none" w="sm" len="sm"/>
            <a:tailEnd type="none" w="sm" len="sm"/>
          </a:ln>
        </p:spPr>
      </p:sp>
      <p:sp>
        <p:nvSpPr>
          <p:cNvPr id="117766" name="Line 10"/>
          <p:cNvSpPr/>
          <p:nvPr/>
        </p:nvSpPr>
        <p:spPr>
          <a:xfrm>
            <a:off x="1689100" y="2269490"/>
            <a:ext cx="1022350" cy="0"/>
          </a:xfrm>
          <a:prstGeom prst="line">
            <a:avLst/>
          </a:prstGeom>
          <a:ln w="12700" cap="flat" cmpd="sng">
            <a:solidFill>
              <a:srgbClr val="000000"/>
            </a:solidFill>
            <a:prstDash val="solid"/>
            <a:headEnd type="none" w="sm" len="sm"/>
            <a:tailEnd type="none" w="sm" len="sm"/>
          </a:ln>
        </p:spPr>
      </p:sp>
      <p:sp>
        <p:nvSpPr>
          <p:cNvPr id="117767" name="Line 11"/>
          <p:cNvSpPr/>
          <p:nvPr/>
        </p:nvSpPr>
        <p:spPr>
          <a:xfrm>
            <a:off x="1327150" y="2733040"/>
            <a:ext cx="1733550" cy="0"/>
          </a:xfrm>
          <a:prstGeom prst="line">
            <a:avLst/>
          </a:prstGeom>
          <a:ln w="12700" cap="flat" cmpd="sng">
            <a:solidFill>
              <a:srgbClr val="000000"/>
            </a:solidFill>
            <a:prstDash val="solid"/>
            <a:headEnd type="none" w="sm" len="sm"/>
            <a:tailEnd type="none" w="sm" len="sm"/>
          </a:ln>
        </p:spPr>
      </p:sp>
      <p:sp>
        <p:nvSpPr>
          <p:cNvPr id="117768" name="Line 12"/>
          <p:cNvSpPr/>
          <p:nvPr/>
        </p:nvSpPr>
        <p:spPr>
          <a:xfrm>
            <a:off x="955675" y="3206115"/>
            <a:ext cx="2478088" cy="0"/>
          </a:xfrm>
          <a:prstGeom prst="line">
            <a:avLst/>
          </a:prstGeom>
          <a:ln w="12700" cap="flat" cmpd="sng">
            <a:solidFill>
              <a:srgbClr val="000000"/>
            </a:solidFill>
            <a:prstDash val="solid"/>
            <a:headEnd type="none" w="sm" len="sm"/>
            <a:tailEnd type="none" w="sm" len="sm"/>
          </a:ln>
        </p:spPr>
      </p:sp>
      <p:sp>
        <p:nvSpPr>
          <p:cNvPr id="117769" name="Rectangle 13"/>
          <p:cNvSpPr/>
          <p:nvPr/>
        </p:nvSpPr>
        <p:spPr>
          <a:xfrm>
            <a:off x="1960563" y="1807528"/>
            <a:ext cx="5365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zh-CN" altLang="en-US" sz="1400" b="0" dirty="0">
                <a:solidFill>
                  <a:srgbClr val="000000"/>
                </a:solidFill>
                <a:latin typeface="楷体_GB2312" pitchFamily="49" charset="-122"/>
                <a:ea typeface="楷体_GB2312" pitchFamily="49" charset="-122"/>
              </a:rPr>
              <a:t>阶段</a:t>
            </a:r>
            <a:endParaRPr lang="zh-CN" altLang="en-US" sz="1400" b="0" dirty="0">
              <a:solidFill>
                <a:srgbClr val="000000"/>
              </a:solidFill>
              <a:latin typeface="楷体_GB2312" pitchFamily="49" charset="-122"/>
              <a:ea typeface="楷体_GB2312" pitchFamily="49" charset="-122"/>
            </a:endParaRPr>
          </a:p>
        </p:txBody>
      </p:sp>
      <p:sp>
        <p:nvSpPr>
          <p:cNvPr id="117770" name="Rectangle 14"/>
          <p:cNvSpPr/>
          <p:nvPr/>
        </p:nvSpPr>
        <p:spPr>
          <a:xfrm>
            <a:off x="2006600" y="2023428"/>
            <a:ext cx="4476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en-US" altLang="zh-CN" sz="1400" b="0" dirty="0">
                <a:solidFill>
                  <a:srgbClr val="000000"/>
                </a:solidFill>
                <a:latin typeface="楷体_GB2312" pitchFamily="49" charset="-122"/>
                <a:ea typeface="楷体_GB2312" pitchFamily="49" charset="-122"/>
              </a:rPr>
              <a:t>(6)</a:t>
            </a:r>
            <a:endParaRPr lang="en-US" altLang="zh-CN" sz="1400" b="0" dirty="0">
              <a:solidFill>
                <a:srgbClr val="000000"/>
              </a:solidFill>
              <a:latin typeface="楷体_GB2312" pitchFamily="49" charset="-122"/>
              <a:ea typeface="楷体_GB2312" pitchFamily="49" charset="-122"/>
            </a:endParaRPr>
          </a:p>
        </p:txBody>
      </p:sp>
      <p:sp>
        <p:nvSpPr>
          <p:cNvPr id="117771" name="Rectangle 15"/>
          <p:cNvSpPr/>
          <p:nvPr/>
        </p:nvSpPr>
        <p:spPr>
          <a:xfrm>
            <a:off x="1960563" y="2280603"/>
            <a:ext cx="5365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zh-CN" altLang="en-US" sz="1400" b="0" dirty="0">
                <a:solidFill>
                  <a:srgbClr val="000000"/>
                </a:solidFill>
                <a:latin typeface="楷体_GB2312" pitchFamily="49" charset="-122"/>
                <a:ea typeface="楷体_GB2312" pitchFamily="49" charset="-122"/>
              </a:rPr>
              <a:t>步骤</a:t>
            </a:r>
            <a:endParaRPr lang="zh-CN" altLang="en-US" sz="1400" b="0" dirty="0">
              <a:solidFill>
                <a:srgbClr val="000000"/>
              </a:solidFill>
              <a:latin typeface="楷体_GB2312" pitchFamily="49" charset="-122"/>
              <a:ea typeface="楷体_GB2312" pitchFamily="49" charset="-122"/>
            </a:endParaRPr>
          </a:p>
        </p:txBody>
      </p:sp>
      <p:sp>
        <p:nvSpPr>
          <p:cNvPr id="117772" name="Rectangle 16"/>
          <p:cNvSpPr/>
          <p:nvPr/>
        </p:nvSpPr>
        <p:spPr>
          <a:xfrm>
            <a:off x="2014538" y="2502853"/>
            <a:ext cx="5365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en-US" altLang="zh-CN" sz="1400" b="0" dirty="0">
                <a:solidFill>
                  <a:srgbClr val="000000"/>
                </a:solidFill>
                <a:latin typeface="楷体_GB2312" pitchFamily="49" charset="-122"/>
                <a:ea typeface="楷体_GB2312" pitchFamily="49" charset="-122"/>
              </a:rPr>
              <a:t>(20)</a:t>
            </a:r>
            <a:endParaRPr lang="en-US" altLang="zh-CN" sz="1400" b="0" dirty="0">
              <a:solidFill>
                <a:srgbClr val="000000"/>
              </a:solidFill>
              <a:latin typeface="楷体_GB2312" pitchFamily="49" charset="-122"/>
              <a:ea typeface="楷体_GB2312" pitchFamily="49" charset="-122"/>
            </a:endParaRPr>
          </a:p>
        </p:txBody>
      </p:sp>
      <p:sp>
        <p:nvSpPr>
          <p:cNvPr id="117773" name="Rectangle 17"/>
          <p:cNvSpPr/>
          <p:nvPr/>
        </p:nvSpPr>
        <p:spPr>
          <a:xfrm>
            <a:off x="1966913" y="3206115"/>
            <a:ext cx="625475" cy="284163"/>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zh-CN" altLang="en-US" sz="1400" b="0" dirty="0">
                <a:solidFill>
                  <a:srgbClr val="000000"/>
                </a:solidFill>
                <a:latin typeface="楷体_GB2312" pitchFamily="49" charset="-122"/>
                <a:ea typeface="楷体_GB2312" pitchFamily="49" charset="-122"/>
              </a:rPr>
              <a:t>活动 </a:t>
            </a:r>
            <a:endParaRPr lang="zh-CN" altLang="en-US" sz="1400" b="0" dirty="0">
              <a:solidFill>
                <a:srgbClr val="000000"/>
              </a:solidFill>
              <a:latin typeface="楷体_GB2312" pitchFamily="49" charset="-122"/>
              <a:ea typeface="楷体_GB2312" pitchFamily="49" charset="-122"/>
            </a:endParaRPr>
          </a:p>
        </p:txBody>
      </p:sp>
      <p:sp>
        <p:nvSpPr>
          <p:cNvPr id="117774" name="Rectangle 18"/>
          <p:cNvSpPr/>
          <p:nvPr/>
        </p:nvSpPr>
        <p:spPr>
          <a:xfrm>
            <a:off x="1863725" y="3429953"/>
            <a:ext cx="8032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en-US" altLang="zh-CN" sz="1400" b="0" dirty="0">
                <a:solidFill>
                  <a:srgbClr val="000000"/>
                </a:solidFill>
                <a:latin typeface="楷体_GB2312" pitchFamily="49" charset="-122"/>
                <a:ea typeface="楷体_GB2312" pitchFamily="49" charset="-122"/>
              </a:rPr>
              <a:t>(2000+)</a:t>
            </a:r>
            <a:endParaRPr lang="en-US" altLang="zh-CN" sz="1400" b="0" dirty="0">
              <a:solidFill>
                <a:srgbClr val="000000"/>
              </a:solidFill>
              <a:latin typeface="楷体_GB2312" pitchFamily="49" charset="-122"/>
              <a:ea typeface="楷体_GB2312" pitchFamily="49" charset="-122"/>
            </a:endParaRPr>
          </a:p>
        </p:txBody>
      </p:sp>
      <p:sp>
        <p:nvSpPr>
          <p:cNvPr id="117775" name="Line 19"/>
          <p:cNvSpPr/>
          <p:nvPr/>
        </p:nvSpPr>
        <p:spPr>
          <a:xfrm flipH="1">
            <a:off x="606425" y="3221990"/>
            <a:ext cx="360363" cy="496888"/>
          </a:xfrm>
          <a:prstGeom prst="line">
            <a:avLst/>
          </a:prstGeom>
          <a:ln w="12700" cap="flat" cmpd="sng">
            <a:solidFill>
              <a:srgbClr val="FFFFFF"/>
            </a:solidFill>
            <a:prstDash val="solid"/>
            <a:headEnd type="none" w="sm" len="sm"/>
            <a:tailEnd type="none" w="sm" len="sm"/>
          </a:ln>
        </p:spPr>
      </p:sp>
      <p:sp>
        <p:nvSpPr>
          <p:cNvPr id="117776" name="Line 21"/>
          <p:cNvSpPr/>
          <p:nvPr/>
        </p:nvSpPr>
        <p:spPr>
          <a:xfrm flipH="1">
            <a:off x="889000" y="3210878"/>
            <a:ext cx="77788" cy="90487"/>
          </a:xfrm>
          <a:prstGeom prst="line">
            <a:avLst/>
          </a:prstGeom>
          <a:ln w="12700" cap="flat" cmpd="sng">
            <a:solidFill>
              <a:srgbClr val="000000"/>
            </a:solidFill>
            <a:prstDash val="solid"/>
            <a:headEnd type="none" w="sm" len="sm"/>
            <a:tailEnd type="none" w="sm" len="sm"/>
          </a:ln>
        </p:spPr>
      </p:sp>
      <p:sp>
        <p:nvSpPr>
          <p:cNvPr id="117777" name="Line 22"/>
          <p:cNvSpPr/>
          <p:nvPr/>
        </p:nvSpPr>
        <p:spPr>
          <a:xfrm flipH="1">
            <a:off x="776288" y="3379153"/>
            <a:ext cx="66675" cy="92075"/>
          </a:xfrm>
          <a:prstGeom prst="line">
            <a:avLst/>
          </a:prstGeom>
          <a:ln w="12700" cap="flat" cmpd="sng">
            <a:solidFill>
              <a:srgbClr val="000000"/>
            </a:solidFill>
            <a:prstDash val="solid"/>
            <a:headEnd type="none" w="sm" len="sm"/>
            <a:tailEnd type="none" w="sm" len="sm"/>
          </a:ln>
        </p:spPr>
      </p:sp>
      <p:sp>
        <p:nvSpPr>
          <p:cNvPr id="117778" name="Line 23"/>
          <p:cNvSpPr/>
          <p:nvPr/>
        </p:nvSpPr>
        <p:spPr>
          <a:xfrm flipH="1">
            <a:off x="650875" y="3537903"/>
            <a:ext cx="66675" cy="101600"/>
          </a:xfrm>
          <a:prstGeom prst="line">
            <a:avLst/>
          </a:prstGeom>
          <a:ln w="12700" cap="flat" cmpd="sng">
            <a:solidFill>
              <a:srgbClr val="000000"/>
            </a:solidFill>
            <a:prstDash val="solid"/>
            <a:headEnd type="none" w="sm" len="sm"/>
            <a:tailEnd type="none" w="sm" len="sm"/>
          </a:ln>
        </p:spPr>
      </p:sp>
      <p:sp>
        <p:nvSpPr>
          <p:cNvPr id="117779" name="Line 24"/>
          <p:cNvSpPr/>
          <p:nvPr/>
        </p:nvSpPr>
        <p:spPr>
          <a:xfrm>
            <a:off x="3457575" y="3210878"/>
            <a:ext cx="393700" cy="508000"/>
          </a:xfrm>
          <a:prstGeom prst="line">
            <a:avLst/>
          </a:prstGeom>
          <a:ln w="12700" cap="flat" cmpd="sng">
            <a:solidFill>
              <a:srgbClr val="FFFFFF"/>
            </a:solidFill>
            <a:prstDash val="solid"/>
            <a:headEnd type="none" w="sm" len="sm"/>
            <a:tailEnd type="none" w="sm" len="sm"/>
          </a:ln>
        </p:spPr>
      </p:sp>
      <p:sp>
        <p:nvSpPr>
          <p:cNvPr id="117780" name="Line 26"/>
          <p:cNvSpPr/>
          <p:nvPr/>
        </p:nvSpPr>
        <p:spPr>
          <a:xfrm>
            <a:off x="3435350" y="3190240"/>
            <a:ext cx="66675" cy="88900"/>
          </a:xfrm>
          <a:prstGeom prst="line">
            <a:avLst/>
          </a:prstGeom>
          <a:ln w="12700" cap="flat" cmpd="sng">
            <a:solidFill>
              <a:srgbClr val="000000"/>
            </a:solidFill>
            <a:prstDash val="solid"/>
            <a:headEnd type="none" w="sm" len="sm"/>
            <a:tailEnd type="none" w="sm" len="sm"/>
          </a:ln>
        </p:spPr>
      </p:sp>
      <p:sp>
        <p:nvSpPr>
          <p:cNvPr id="117781" name="Line 27"/>
          <p:cNvSpPr/>
          <p:nvPr/>
        </p:nvSpPr>
        <p:spPr>
          <a:xfrm>
            <a:off x="3559175" y="3347403"/>
            <a:ext cx="68263" cy="90487"/>
          </a:xfrm>
          <a:prstGeom prst="line">
            <a:avLst/>
          </a:prstGeom>
          <a:ln w="12700" cap="flat" cmpd="sng">
            <a:solidFill>
              <a:srgbClr val="000000"/>
            </a:solidFill>
            <a:prstDash val="solid"/>
            <a:headEnd type="none" w="sm" len="sm"/>
            <a:tailEnd type="none" w="sm" len="sm"/>
          </a:ln>
        </p:spPr>
      </p:sp>
      <p:sp>
        <p:nvSpPr>
          <p:cNvPr id="117782" name="Line 28"/>
          <p:cNvSpPr/>
          <p:nvPr/>
        </p:nvSpPr>
        <p:spPr>
          <a:xfrm>
            <a:off x="3683000" y="3504565"/>
            <a:ext cx="68263" cy="101600"/>
          </a:xfrm>
          <a:prstGeom prst="line">
            <a:avLst/>
          </a:prstGeom>
          <a:ln w="12700" cap="flat" cmpd="sng">
            <a:solidFill>
              <a:srgbClr val="000000"/>
            </a:solidFill>
            <a:prstDash val="solid"/>
            <a:headEnd type="none" w="sm" len="sm"/>
            <a:tailEnd type="none" w="sm" len="sm"/>
          </a:ln>
        </p:spPr>
      </p:sp>
      <p:sp>
        <p:nvSpPr>
          <p:cNvPr id="117783" name="Line 29"/>
          <p:cNvSpPr/>
          <p:nvPr/>
        </p:nvSpPr>
        <p:spPr>
          <a:xfrm>
            <a:off x="3808413" y="3672840"/>
            <a:ext cx="22225" cy="23813"/>
          </a:xfrm>
          <a:prstGeom prst="line">
            <a:avLst/>
          </a:prstGeom>
          <a:ln w="12700" cap="flat" cmpd="sng">
            <a:solidFill>
              <a:srgbClr val="000000"/>
            </a:solidFill>
            <a:prstDash val="solid"/>
            <a:headEnd type="none" w="sm" len="sm"/>
            <a:tailEnd type="none" w="sm" len="sm"/>
          </a:ln>
        </p:spPr>
      </p:sp>
      <p:sp>
        <p:nvSpPr>
          <p:cNvPr id="117784" name="Line 31"/>
          <p:cNvSpPr/>
          <p:nvPr/>
        </p:nvSpPr>
        <p:spPr>
          <a:xfrm>
            <a:off x="606425" y="3714115"/>
            <a:ext cx="87313" cy="0"/>
          </a:xfrm>
          <a:prstGeom prst="line">
            <a:avLst/>
          </a:prstGeom>
          <a:ln w="12700" cap="flat" cmpd="sng">
            <a:solidFill>
              <a:srgbClr val="000000"/>
            </a:solidFill>
            <a:prstDash val="solid"/>
            <a:headEnd type="none" w="sm" len="sm"/>
            <a:tailEnd type="none" w="sm" len="sm"/>
          </a:ln>
        </p:spPr>
      </p:sp>
      <p:sp>
        <p:nvSpPr>
          <p:cNvPr id="117785" name="Line 32"/>
          <p:cNvSpPr/>
          <p:nvPr/>
        </p:nvSpPr>
        <p:spPr>
          <a:xfrm>
            <a:off x="808038" y="3714115"/>
            <a:ext cx="88900" cy="0"/>
          </a:xfrm>
          <a:prstGeom prst="line">
            <a:avLst/>
          </a:prstGeom>
          <a:ln w="12700" cap="flat" cmpd="sng">
            <a:solidFill>
              <a:srgbClr val="000000"/>
            </a:solidFill>
            <a:prstDash val="solid"/>
            <a:headEnd type="none" w="sm" len="sm"/>
            <a:tailEnd type="none" w="sm" len="sm"/>
          </a:ln>
        </p:spPr>
      </p:sp>
      <p:sp>
        <p:nvSpPr>
          <p:cNvPr id="117786" name="Line 33"/>
          <p:cNvSpPr/>
          <p:nvPr/>
        </p:nvSpPr>
        <p:spPr>
          <a:xfrm>
            <a:off x="1011238" y="3714115"/>
            <a:ext cx="88900" cy="0"/>
          </a:xfrm>
          <a:prstGeom prst="line">
            <a:avLst/>
          </a:prstGeom>
          <a:ln w="12700" cap="flat" cmpd="sng">
            <a:solidFill>
              <a:srgbClr val="000000"/>
            </a:solidFill>
            <a:prstDash val="solid"/>
            <a:headEnd type="none" w="sm" len="sm"/>
            <a:tailEnd type="none" w="sm" len="sm"/>
          </a:ln>
        </p:spPr>
      </p:sp>
      <p:sp>
        <p:nvSpPr>
          <p:cNvPr id="117787" name="Line 34"/>
          <p:cNvSpPr/>
          <p:nvPr/>
        </p:nvSpPr>
        <p:spPr>
          <a:xfrm>
            <a:off x="1214438" y="3714115"/>
            <a:ext cx="88900" cy="0"/>
          </a:xfrm>
          <a:prstGeom prst="line">
            <a:avLst/>
          </a:prstGeom>
          <a:ln w="12700" cap="flat" cmpd="sng">
            <a:solidFill>
              <a:srgbClr val="000000"/>
            </a:solidFill>
            <a:prstDash val="solid"/>
            <a:headEnd type="none" w="sm" len="sm"/>
            <a:tailEnd type="none" w="sm" len="sm"/>
          </a:ln>
        </p:spPr>
      </p:sp>
      <p:sp>
        <p:nvSpPr>
          <p:cNvPr id="117788" name="Line 35"/>
          <p:cNvSpPr/>
          <p:nvPr/>
        </p:nvSpPr>
        <p:spPr>
          <a:xfrm>
            <a:off x="1417638" y="3714115"/>
            <a:ext cx="88900" cy="0"/>
          </a:xfrm>
          <a:prstGeom prst="line">
            <a:avLst/>
          </a:prstGeom>
          <a:ln w="12700" cap="flat" cmpd="sng">
            <a:solidFill>
              <a:srgbClr val="000000"/>
            </a:solidFill>
            <a:prstDash val="solid"/>
            <a:headEnd type="none" w="sm" len="sm"/>
            <a:tailEnd type="none" w="sm" len="sm"/>
          </a:ln>
        </p:spPr>
      </p:sp>
      <p:sp>
        <p:nvSpPr>
          <p:cNvPr id="117789" name="Line 36"/>
          <p:cNvSpPr/>
          <p:nvPr/>
        </p:nvSpPr>
        <p:spPr>
          <a:xfrm>
            <a:off x="1620838" y="3714115"/>
            <a:ext cx="87312" cy="0"/>
          </a:xfrm>
          <a:prstGeom prst="line">
            <a:avLst/>
          </a:prstGeom>
          <a:ln w="12700" cap="flat" cmpd="sng">
            <a:solidFill>
              <a:srgbClr val="000000"/>
            </a:solidFill>
            <a:prstDash val="solid"/>
            <a:headEnd type="none" w="sm" len="sm"/>
            <a:tailEnd type="none" w="sm" len="sm"/>
          </a:ln>
        </p:spPr>
      </p:sp>
      <p:sp>
        <p:nvSpPr>
          <p:cNvPr id="117790" name="Line 37"/>
          <p:cNvSpPr/>
          <p:nvPr/>
        </p:nvSpPr>
        <p:spPr>
          <a:xfrm>
            <a:off x="1822450" y="3714115"/>
            <a:ext cx="88900" cy="0"/>
          </a:xfrm>
          <a:prstGeom prst="line">
            <a:avLst/>
          </a:prstGeom>
          <a:ln w="12700" cap="flat" cmpd="sng">
            <a:solidFill>
              <a:srgbClr val="000000"/>
            </a:solidFill>
            <a:prstDash val="solid"/>
            <a:headEnd type="none" w="sm" len="sm"/>
            <a:tailEnd type="none" w="sm" len="sm"/>
          </a:ln>
        </p:spPr>
      </p:sp>
      <p:sp>
        <p:nvSpPr>
          <p:cNvPr id="117791" name="Line 38"/>
          <p:cNvSpPr/>
          <p:nvPr/>
        </p:nvSpPr>
        <p:spPr>
          <a:xfrm>
            <a:off x="2025650" y="3714115"/>
            <a:ext cx="88900" cy="0"/>
          </a:xfrm>
          <a:prstGeom prst="line">
            <a:avLst/>
          </a:prstGeom>
          <a:ln w="12700" cap="flat" cmpd="sng">
            <a:solidFill>
              <a:srgbClr val="000000"/>
            </a:solidFill>
            <a:prstDash val="solid"/>
            <a:headEnd type="none" w="sm" len="sm"/>
            <a:tailEnd type="none" w="sm" len="sm"/>
          </a:ln>
        </p:spPr>
      </p:sp>
      <p:sp>
        <p:nvSpPr>
          <p:cNvPr id="117792" name="Line 39"/>
          <p:cNvSpPr/>
          <p:nvPr/>
        </p:nvSpPr>
        <p:spPr>
          <a:xfrm>
            <a:off x="2227263" y="3714115"/>
            <a:ext cx="90487" cy="0"/>
          </a:xfrm>
          <a:prstGeom prst="line">
            <a:avLst/>
          </a:prstGeom>
          <a:ln w="12700" cap="flat" cmpd="sng">
            <a:solidFill>
              <a:srgbClr val="000000"/>
            </a:solidFill>
            <a:prstDash val="solid"/>
            <a:headEnd type="none" w="sm" len="sm"/>
            <a:tailEnd type="none" w="sm" len="sm"/>
          </a:ln>
        </p:spPr>
      </p:sp>
      <p:sp>
        <p:nvSpPr>
          <p:cNvPr id="117793" name="Line 40"/>
          <p:cNvSpPr/>
          <p:nvPr/>
        </p:nvSpPr>
        <p:spPr>
          <a:xfrm>
            <a:off x="2432050" y="3714115"/>
            <a:ext cx="88900" cy="0"/>
          </a:xfrm>
          <a:prstGeom prst="line">
            <a:avLst/>
          </a:prstGeom>
          <a:ln w="12700" cap="flat" cmpd="sng">
            <a:solidFill>
              <a:srgbClr val="000000"/>
            </a:solidFill>
            <a:prstDash val="solid"/>
            <a:headEnd type="none" w="sm" len="sm"/>
            <a:tailEnd type="none" w="sm" len="sm"/>
          </a:ln>
        </p:spPr>
      </p:sp>
      <p:sp>
        <p:nvSpPr>
          <p:cNvPr id="117794" name="Line 41"/>
          <p:cNvSpPr/>
          <p:nvPr/>
        </p:nvSpPr>
        <p:spPr>
          <a:xfrm>
            <a:off x="2635250" y="3714115"/>
            <a:ext cx="87313" cy="0"/>
          </a:xfrm>
          <a:prstGeom prst="line">
            <a:avLst/>
          </a:prstGeom>
          <a:ln w="12700" cap="flat" cmpd="sng">
            <a:solidFill>
              <a:srgbClr val="000000"/>
            </a:solidFill>
            <a:prstDash val="solid"/>
            <a:headEnd type="none" w="sm" len="sm"/>
            <a:tailEnd type="none" w="sm" len="sm"/>
          </a:ln>
        </p:spPr>
      </p:sp>
      <p:sp>
        <p:nvSpPr>
          <p:cNvPr id="117795" name="Line 42"/>
          <p:cNvSpPr/>
          <p:nvPr/>
        </p:nvSpPr>
        <p:spPr>
          <a:xfrm>
            <a:off x="2836863" y="3714115"/>
            <a:ext cx="88900" cy="0"/>
          </a:xfrm>
          <a:prstGeom prst="line">
            <a:avLst/>
          </a:prstGeom>
          <a:ln w="12700" cap="flat" cmpd="sng">
            <a:solidFill>
              <a:srgbClr val="000000"/>
            </a:solidFill>
            <a:prstDash val="solid"/>
            <a:headEnd type="none" w="sm" len="sm"/>
            <a:tailEnd type="none" w="sm" len="sm"/>
          </a:ln>
        </p:spPr>
      </p:sp>
      <p:sp>
        <p:nvSpPr>
          <p:cNvPr id="117796" name="Line 43"/>
          <p:cNvSpPr/>
          <p:nvPr/>
        </p:nvSpPr>
        <p:spPr>
          <a:xfrm>
            <a:off x="3040063" y="3714115"/>
            <a:ext cx="88900" cy="0"/>
          </a:xfrm>
          <a:prstGeom prst="line">
            <a:avLst/>
          </a:prstGeom>
          <a:ln w="12700" cap="flat" cmpd="sng">
            <a:solidFill>
              <a:srgbClr val="000000"/>
            </a:solidFill>
            <a:prstDash val="solid"/>
            <a:headEnd type="none" w="sm" len="sm"/>
            <a:tailEnd type="none" w="sm" len="sm"/>
          </a:ln>
        </p:spPr>
      </p:sp>
      <p:sp>
        <p:nvSpPr>
          <p:cNvPr id="117797" name="Line 44"/>
          <p:cNvSpPr/>
          <p:nvPr/>
        </p:nvSpPr>
        <p:spPr>
          <a:xfrm>
            <a:off x="3243263" y="3714115"/>
            <a:ext cx="88900" cy="0"/>
          </a:xfrm>
          <a:prstGeom prst="line">
            <a:avLst/>
          </a:prstGeom>
          <a:ln w="12700" cap="flat" cmpd="sng">
            <a:solidFill>
              <a:srgbClr val="000000"/>
            </a:solidFill>
            <a:prstDash val="solid"/>
            <a:headEnd type="none" w="sm" len="sm"/>
            <a:tailEnd type="none" w="sm" len="sm"/>
          </a:ln>
        </p:spPr>
      </p:sp>
      <p:sp>
        <p:nvSpPr>
          <p:cNvPr id="117798" name="Line 45"/>
          <p:cNvSpPr/>
          <p:nvPr/>
        </p:nvSpPr>
        <p:spPr>
          <a:xfrm>
            <a:off x="3446463" y="3714115"/>
            <a:ext cx="88900" cy="0"/>
          </a:xfrm>
          <a:prstGeom prst="line">
            <a:avLst/>
          </a:prstGeom>
          <a:ln w="12700" cap="flat" cmpd="sng">
            <a:solidFill>
              <a:srgbClr val="000000"/>
            </a:solidFill>
            <a:prstDash val="solid"/>
            <a:headEnd type="none" w="sm" len="sm"/>
            <a:tailEnd type="none" w="sm" len="sm"/>
          </a:ln>
        </p:spPr>
      </p:sp>
      <p:sp>
        <p:nvSpPr>
          <p:cNvPr id="117799" name="Line 46"/>
          <p:cNvSpPr/>
          <p:nvPr/>
        </p:nvSpPr>
        <p:spPr>
          <a:xfrm>
            <a:off x="3649663" y="3714115"/>
            <a:ext cx="87312" cy="0"/>
          </a:xfrm>
          <a:prstGeom prst="line">
            <a:avLst/>
          </a:prstGeom>
          <a:ln w="12700" cap="flat" cmpd="sng">
            <a:solidFill>
              <a:srgbClr val="000000"/>
            </a:solidFill>
            <a:prstDash val="solid"/>
            <a:headEnd type="none" w="sm" len="sm"/>
            <a:tailEnd type="none" w="sm" len="sm"/>
          </a:ln>
        </p:spPr>
      </p:sp>
      <p:sp>
        <p:nvSpPr>
          <p:cNvPr id="117800" name="Rectangle 47"/>
          <p:cNvSpPr/>
          <p:nvPr/>
        </p:nvSpPr>
        <p:spPr>
          <a:xfrm rot="3120000">
            <a:off x="2552700" y="2398078"/>
            <a:ext cx="1477963" cy="363537"/>
          </a:xfrm>
          <a:prstGeom prst="rect">
            <a:avLst/>
          </a:prstGeom>
          <a:noFill/>
          <a:ln w="9525">
            <a:noFill/>
          </a:ln>
        </p:spPr>
        <p:txBody>
          <a:bodyPr lIns="89215" tIns="43825" rIns="89215" bIns="43825">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3605">
              <a:lnSpc>
                <a:spcPct val="100000"/>
              </a:lnSpc>
              <a:spcBef>
                <a:spcPct val="50000"/>
              </a:spcBef>
              <a:buClrTx/>
              <a:buFontTx/>
              <a:buNone/>
            </a:pPr>
            <a:r>
              <a:rPr lang="zh-CN" altLang="en-US" sz="1800" b="0" i="1" dirty="0">
                <a:latin typeface="楷体_GB2312" pitchFamily="49" charset="-122"/>
                <a:ea typeface="楷体_GB2312" pitchFamily="49" charset="-122"/>
              </a:rPr>
              <a:t>流程指南</a:t>
            </a:r>
            <a:endParaRPr lang="zh-CN" altLang="en-US" sz="1800" b="0" i="1" dirty="0">
              <a:latin typeface="楷体_GB2312" pitchFamily="49" charset="-122"/>
              <a:ea typeface="楷体_GB2312" pitchFamily="49" charset="-122"/>
            </a:endParaRPr>
          </a:p>
        </p:txBody>
      </p:sp>
      <p:sp>
        <p:nvSpPr>
          <p:cNvPr id="117801" name="Rectangle 48"/>
          <p:cNvSpPr/>
          <p:nvPr/>
        </p:nvSpPr>
        <p:spPr>
          <a:xfrm>
            <a:off x="1974850" y="2729865"/>
            <a:ext cx="536575" cy="284163"/>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zh-CN" altLang="en-US" sz="1400" b="0" dirty="0">
                <a:solidFill>
                  <a:srgbClr val="000000"/>
                </a:solidFill>
                <a:latin typeface="楷体_GB2312" pitchFamily="49" charset="-122"/>
                <a:ea typeface="楷体_GB2312" pitchFamily="49" charset="-122"/>
              </a:rPr>
              <a:t>任务</a:t>
            </a:r>
            <a:endParaRPr lang="zh-CN" altLang="en-US" sz="1400" b="0" dirty="0">
              <a:solidFill>
                <a:srgbClr val="000000"/>
              </a:solidFill>
              <a:latin typeface="楷体_GB2312" pitchFamily="49" charset="-122"/>
              <a:ea typeface="楷体_GB2312" pitchFamily="49" charset="-122"/>
            </a:endParaRPr>
          </a:p>
        </p:txBody>
      </p:sp>
      <p:sp>
        <p:nvSpPr>
          <p:cNvPr id="117802" name="Rectangle 49"/>
          <p:cNvSpPr/>
          <p:nvPr/>
        </p:nvSpPr>
        <p:spPr>
          <a:xfrm>
            <a:off x="1971675" y="2953703"/>
            <a:ext cx="625475" cy="284162"/>
          </a:xfrm>
          <a:prstGeom prst="rect">
            <a:avLst/>
          </a:prstGeom>
          <a:noFill/>
          <a:ln w="9525">
            <a:noFill/>
          </a:ln>
        </p:spPr>
        <p:txBody>
          <a:bodyPr wrap="none" lIns="90780" tIns="45390" rIns="90780" bIns="4539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defTabSz="901700">
              <a:lnSpc>
                <a:spcPct val="90000"/>
              </a:lnSpc>
              <a:spcBef>
                <a:spcPct val="0"/>
              </a:spcBef>
              <a:buClrTx/>
              <a:buFontTx/>
              <a:buNone/>
            </a:pPr>
            <a:r>
              <a:rPr lang="en-US" altLang="zh-CN" sz="1400" b="0" dirty="0">
                <a:solidFill>
                  <a:srgbClr val="000000"/>
                </a:solidFill>
                <a:latin typeface="楷体_GB2312" pitchFamily="49" charset="-122"/>
                <a:ea typeface="楷体_GB2312" pitchFamily="49" charset="-122"/>
              </a:rPr>
              <a:t>(200)</a:t>
            </a:r>
            <a:endParaRPr lang="en-US" altLang="zh-CN" sz="1400" b="0" dirty="0">
              <a:solidFill>
                <a:srgbClr val="000000"/>
              </a:solidFill>
              <a:latin typeface="楷体_GB2312" pitchFamily="49" charset="-122"/>
              <a:ea typeface="楷体_GB2312" pitchFamily="49" charset="-122"/>
            </a:endParaRPr>
          </a:p>
        </p:txBody>
      </p:sp>
      <p:sp>
        <p:nvSpPr>
          <p:cNvPr id="117803" name="Rectangle 50"/>
          <p:cNvSpPr/>
          <p:nvPr/>
        </p:nvSpPr>
        <p:spPr>
          <a:xfrm>
            <a:off x="4140200" y="1305878"/>
            <a:ext cx="4394200" cy="25669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284480" lvl="0" indent="-284480" eaLnBrk="1" hangingPunct="1">
              <a:lnSpc>
                <a:spcPct val="100000"/>
              </a:lnSpc>
              <a:spcBef>
                <a:spcPct val="50000"/>
              </a:spcBef>
              <a:buClrTx/>
              <a:buFont typeface="Wingdings" panose="05000000000000000000" pitchFamily="2" charset="2"/>
              <a:buChar char="Ø"/>
            </a:pPr>
            <a:r>
              <a:rPr lang="zh-CN" altLang="en-US" sz="1800" b="0" dirty="0">
                <a:solidFill>
                  <a:srgbClr val="000000"/>
                </a:solidFill>
                <a:latin typeface="楷体_GB2312" pitchFamily="49" charset="-122"/>
                <a:ea typeface="楷体_GB2312" pitchFamily="49" charset="-122"/>
              </a:rPr>
              <a:t>应用一个多层次的结构来协调各个层次细节</a:t>
            </a:r>
            <a:endParaRPr lang="zh-CN" altLang="en-US" sz="1800" b="0" dirty="0">
              <a:solidFill>
                <a:srgbClr val="000000"/>
              </a:solidFill>
              <a:latin typeface="楷体_GB2312" pitchFamily="49" charset="-122"/>
              <a:ea typeface="楷体_GB2312" pitchFamily="49" charset="-122"/>
            </a:endParaRPr>
          </a:p>
          <a:p>
            <a:pPr marL="284480" lvl="0" indent="-284480" eaLnBrk="1" hangingPunct="1">
              <a:lnSpc>
                <a:spcPct val="100000"/>
              </a:lnSpc>
              <a:spcBef>
                <a:spcPct val="50000"/>
              </a:spcBef>
              <a:buClrTx/>
              <a:buFont typeface="Wingdings" panose="05000000000000000000" pitchFamily="2" charset="2"/>
              <a:buChar char="Ø"/>
            </a:pPr>
            <a:r>
              <a:rPr lang="zh-CN" altLang="en-US" sz="1800" b="0" dirty="0">
                <a:solidFill>
                  <a:srgbClr val="000000"/>
                </a:solidFill>
                <a:latin typeface="楷体_GB2312" pitchFamily="49" charset="-122"/>
                <a:ea typeface="楷体_GB2312" pitchFamily="49" charset="-122"/>
              </a:rPr>
              <a:t>通过标准和规范保证各项活动的质量</a:t>
            </a:r>
            <a:endParaRPr lang="zh-CN" altLang="en-US" sz="1800" b="0" dirty="0">
              <a:solidFill>
                <a:srgbClr val="000000"/>
              </a:solidFill>
              <a:latin typeface="楷体_GB2312" pitchFamily="49" charset="-122"/>
              <a:ea typeface="楷体_GB2312" pitchFamily="49" charset="-122"/>
            </a:endParaRPr>
          </a:p>
          <a:p>
            <a:pPr marL="284480" lvl="0" indent="-284480" eaLnBrk="1" hangingPunct="1">
              <a:lnSpc>
                <a:spcPct val="100000"/>
              </a:lnSpc>
              <a:spcBef>
                <a:spcPct val="50000"/>
              </a:spcBef>
              <a:buClrTx/>
              <a:buFont typeface="Wingdings" panose="05000000000000000000" pitchFamily="2" charset="2"/>
              <a:buChar char="Ø"/>
            </a:pPr>
            <a:r>
              <a:rPr lang="zh-CN" altLang="en-US" sz="1800" b="0" dirty="0">
                <a:solidFill>
                  <a:srgbClr val="000000"/>
                </a:solidFill>
                <a:latin typeface="楷体_GB2312" pitchFamily="49" charset="-122"/>
                <a:ea typeface="楷体_GB2312" pitchFamily="49" charset="-122"/>
              </a:rPr>
              <a:t>确保关键的任务未受到忽略，形成可靠的计划</a:t>
            </a:r>
            <a:endParaRPr lang="zh-CN" altLang="en-US" sz="1800" b="0" dirty="0">
              <a:solidFill>
                <a:srgbClr val="000000"/>
              </a:solidFill>
              <a:latin typeface="楷体_GB2312" pitchFamily="49" charset="-122"/>
              <a:ea typeface="楷体_GB2312" pitchFamily="49" charset="-122"/>
            </a:endParaRPr>
          </a:p>
          <a:p>
            <a:pPr marL="284480" lvl="0" indent="-284480" eaLnBrk="1" hangingPunct="1">
              <a:lnSpc>
                <a:spcPct val="100000"/>
              </a:lnSpc>
              <a:spcBef>
                <a:spcPct val="50000"/>
              </a:spcBef>
              <a:buClrTx/>
              <a:buFont typeface="Wingdings" panose="05000000000000000000" pitchFamily="2" charset="2"/>
              <a:buChar char="Ø"/>
            </a:pPr>
            <a:r>
              <a:rPr lang="zh-CN" altLang="en-US" sz="1800" b="0" dirty="0">
                <a:solidFill>
                  <a:srgbClr val="000000"/>
                </a:solidFill>
                <a:latin typeface="楷体_GB2312" pitchFamily="49" charset="-122"/>
                <a:ea typeface="楷体_GB2312" pitchFamily="49" charset="-122"/>
              </a:rPr>
              <a:t>通过提供通用的术语使混淆最小化</a:t>
            </a:r>
            <a:endParaRPr lang="zh-CN" altLang="en-US" sz="1800" b="0" dirty="0">
              <a:solidFill>
                <a:srgbClr val="000000"/>
              </a:solidFill>
              <a:latin typeface="楷体_GB2312" pitchFamily="49" charset="-122"/>
              <a:ea typeface="楷体_GB2312" pitchFamily="49" charset="-122"/>
            </a:endParaRPr>
          </a:p>
          <a:p>
            <a:pPr marL="284480" lvl="0" indent="-284480" eaLnBrk="1" hangingPunct="1">
              <a:lnSpc>
                <a:spcPct val="100000"/>
              </a:lnSpc>
              <a:spcBef>
                <a:spcPct val="50000"/>
              </a:spcBef>
              <a:buClrTx/>
              <a:buFont typeface="Wingdings" panose="05000000000000000000" pitchFamily="2" charset="2"/>
              <a:buChar char="Ø"/>
            </a:pPr>
            <a:r>
              <a:rPr lang="zh-CN" altLang="en-US" sz="1800" b="0" dirty="0">
                <a:solidFill>
                  <a:srgbClr val="000000"/>
                </a:solidFill>
                <a:latin typeface="楷体_GB2312" pitchFamily="49" charset="-122"/>
                <a:ea typeface="楷体_GB2312" pitchFamily="49" charset="-122"/>
              </a:rPr>
              <a:t>通过连接跨项目的职能促进职能的优化</a:t>
            </a:r>
            <a:endParaRPr lang="zh-CN" altLang="en-US" sz="1800" b="0" dirty="0">
              <a:solidFill>
                <a:srgbClr val="000000"/>
              </a:solidFill>
              <a:latin typeface="楷体_GB2312" pitchFamily="49" charset="-122"/>
              <a:ea typeface="楷体_GB2312" pitchFamily="49" charset="-122"/>
            </a:endParaRPr>
          </a:p>
        </p:txBody>
      </p:sp>
      <p:sp>
        <p:nvSpPr>
          <p:cNvPr id="117804" name="Rectangle 51"/>
          <p:cNvSpPr/>
          <p:nvPr/>
        </p:nvSpPr>
        <p:spPr>
          <a:xfrm>
            <a:off x="1524000" y="4863465"/>
            <a:ext cx="6419850" cy="457200"/>
          </a:xfrm>
          <a:prstGeom prst="rect">
            <a:avLst/>
          </a:prstGeom>
          <a:noFill/>
          <a:ln w="9525">
            <a:noFill/>
          </a:ln>
        </p:spPr>
        <p:txBody>
          <a:bodyPr lIns="91405" tIns="45702" rIns="91405" bIns="45702"/>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r>
              <a:rPr lang="zh-CN" altLang="en-US" dirty="0">
                <a:solidFill>
                  <a:srgbClr val="0000CC"/>
                </a:solidFill>
                <a:latin typeface="Times New Roman" panose="02020603050405020304" pitchFamily="18" charset="0"/>
                <a:ea typeface="楷体_GB2312" pitchFamily="49" charset="-122"/>
              </a:rPr>
              <a:t>结构化的流程为团队实施项目提供了一个指南</a:t>
            </a:r>
            <a:r>
              <a:rPr lang="en-US" altLang="zh-CN" dirty="0">
                <a:solidFill>
                  <a:srgbClr val="0000CC"/>
                </a:solidFill>
                <a:latin typeface="Times New Roman" panose="02020603050405020304" pitchFamily="18" charset="0"/>
                <a:ea typeface="楷体_GB2312" pitchFamily="49" charset="-122"/>
              </a:rPr>
              <a:t>!</a:t>
            </a:r>
            <a:endParaRPr lang="en-US" altLang="zh-CN" dirty="0">
              <a:solidFill>
                <a:srgbClr val="0000CC"/>
              </a:solidFill>
              <a:latin typeface="Times New Roman" panose="02020603050405020304" pitchFamily="18" charset="0"/>
              <a:ea typeface="楷体_GB2312" pitchFamily="49"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Freeform 2"/>
          <p:cNvSpPr/>
          <p:nvPr/>
        </p:nvSpPr>
        <p:spPr>
          <a:xfrm>
            <a:off x="949325" y="3054350"/>
            <a:ext cx="284163" cy="392113"/>
          </a:xfrm>
          <a:custGeom>
            <a:avLst/>
            <a:gdLst>
              <a:gd name="txL" fmla="*/ 0 w 537"/>
              <a:gd name="txT" fmla="*/ 0 h 741"/>
              <a:gd name="txR" fmla="*/ 537 w 537"/>
              <a:gd name="txB" fmla="*/ 741 h 741"/>
            </a:gdLst>
            <a:ahLst/>
            <a:cxnLst>
              <a:cxn ang="0">
                <a:pos x="0" y="2147483646"/>
              </a:cxn>
              <a:cxn ang="0">
                <a:pos x="2147483646" y="2147483646"/>
              </a:cxn>
              <a:cxn ang="0">
                <a:pos x="2147483646" y="0"/>
              </a:cxn>
              <a:cxn ang="0">
                <a:pos x="0" y="2147483646"/>
              </a:cxn>
            </a:cxnLst>
            <a:rect l="txL" t="txT" r="txR" b="txB"/>
            <a:pathLst>
              <a:path w="537" h="741">
                <a:moveTo>
                  <a:pt x="0" y="741"/>
                </a:moveTo>
                <a:lnTo>
                  <a:pt x="537" y="741"/>
                </a:lnTo>
                <a:lnTo>
                  <a:pt x="268" y="0"/>
                </a:lnTo>
                <a:lnTo>
                  <a:pt x="0" y="741"/>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11" name="Freeform 3"/>
          <p:cNvSpPr/>
          <p:nvPr/>
        </p:nvSpPr>
        <p:spPr>
          <a:xfrm>
            <a:off x="1365250" y="1468438"/>
            <a:ext cx="284163" cy="390525"/>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8"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12" name="Freeform 4"/>
          <p:cNvSpPr/>
          <p:nvPr/>
        </p:nvSpPr>
        <p:spPr>
          <a:xfrm>
            <a:off x="2452688" y="3060700"/>
            <a:ext cx="290512" cy="419100"/>
          </a:xfrm>
          <a:custGeom>
            <a:avLst/>
            <a:gdLst>
              <a:gd name="txL" fmla="*/ 0 w 551"/>
              <a:gd name="txT" fmla="*/ 0 h 790"/>
              <a:gd name="txR" fmla="*/ 551 w 551"/>
              <a:gd name="txB" fmla="*/ 790 h 790"/>
            </a:gdLst>
            <a:ahLst/>
            <a:cxnLst>
              <a:cxn ang="0">
                <a:pos x="0" y="2147483646"/>
              </a:cxn>
              <a:cxn ang="0">
                <a:pos x="2147483646" y="2147483646"/>
              </a:cxn>
              <a:cxn ang="0">
                <a:pos x="2147483646" y="0"/>
              </a:cxn>
              <a:cxn ang="0">
                <a:pos x="0" y="2147483646"/>
              </a:cxn>
            </a:cxnLst>
            <a:rect l="txL" t="txT" r="txR" b="txB"/>
            <a:pathLst>
              <a:path w="551" h="790">
                <a:moveTo>
                  <a:pt x="0" y="790"/>
                </a:moveTo>
                <a:lnTo>
                  <a:pt x="551" y="790"/>
                </a:lnTo>
                <a:lnTo>
                  <a:pt x="276" y="0"/>
                </a:lnTo>
                <a:lnTo>
                  <a:pt x="0" y="790"/>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13" name="Freeform 5"/>
          <p:cNvSpPr/>
          <p:nvPr/>
        </p:nvSpPr>
        <p:spPr>
          <a:xfrm>
            <a:off x="4560888" y="3068638"/>
            <a:ext cx="284162" cy="390525"/>
          </a:xfrm>
          <a:custGeom>
            <a:avLst/>
            <a:gdLst>
              <a:gd name="txL" fmla="*/ 0 w 537"/>
              <a:gd name="txT" fmla="*/ 0 h 740"/>
              <a:gd name="txR" fmla="*/ 537 w 537"/>
              <a:gd name="txB" fmla="*/ 740 h 740"/>
            </a:gdLst>
            <a:ahLst/>
            <a:cxnLst>
              <a:cxn ang="0">
                <a:pos x="0" y="2147483646"/>
              </a:cxn>
              <a:cxn ang="0">
                <a:pos x="2147483646" y="2147483646"/>
              </a:cxn>
              <a:cxn ang="0">
                <a:pos x="2147483646" y="0"/>
              </a:cxn>
              <a:cxn ang="0">
                <a:pos x="0" y="2147483646"/>
              </a:cxn>
            </a:cxnLst>
            <a:rect l="txL" t="txT" r="txR" b="txB"/>
            <a:pathLst>
              <a:path w="537" h="740">
                <a:moveTo>
                  <a:pt x="0" y="740"/>
                </a:moveTo>
                <a:lnTo>
                  <a:pt x="537" y="740"/>
                </a:lnTo>
                <a:lnTo>
                  <a:pt x="268" y="0"/>
                </a:lnTo>
                <a:lnTo>
                  <a:pt x="0" y="740"/>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14" name="Rectangle 6"/>
          <p:cNvSpPr/>
          <p:nvPr/>
        </p:nvSpPr>
        <p:spPr>
          <a:xfrm>
            <a:off x="792163" y="3471863"/>
            <a:ext cx="441325" cy="336550"/>
          </a:xfrm>
          <a:prstGeom prst="rect">
            <a:avLst/>
          </a:prstGeom>
          <a:solidFill>
            <a:srgbClr val="FFFFFF"/>
          </a:solidFill>
          <a:ln w="7938">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15" name="Rectangle 7"/>
          <p:cNvSpPr/>
          <p:nvPr/>
        </p:nvSpPr>
        <p:spPr>
          <a:xfrm>
            <a:off x="2003425" y="3521075"/>
            <a:ext cx="220663"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TR2</a:t>
            </a:r>
            <a:endParaRPr lang="en-US" altLang="zh-CN" sz="2000" b="0" dirty="0">
              <a:latin typeface="华文细黑" panose="02010600040101010101" pitchFamily="2" charset="-122"/>
              <a:ea typeface="华文细黑" panose="02010600040101010101" pitchFamily="2" charset="-122"/>
            </a:endParaRPr>
          </a:p>
        </p:txBody>
      </p:sp>
      <p:sp>
        <p:nvSpPr>
          <p:cNvPr id="119816" name="Rectangle 8"/>
          <p:cNvSpPr/>
          <p:nvPr/>
        </p:nvSpPr>
        <p:spPr>
          <a:xfrm>
            <a:off x="1395413" y="1201738"/>
            <a:ext cx="398462"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ea typeface="宋体" panose="02010600030101010101" pitchFamily="2" charset="-122"/>
              </a:rPr>
              <a:t>CDCP</a:t>
            </a:r>
            <a:endParaRPr lang="en-US" altLang="zh-CN" sz="2000" b="0" dirty="0">
              <a:ea typeface="宋体" panose="02010600030101010101" pitchFamily="2" charset="-122"/>
            </a:endParaRPr>
          </a:p>
        </p:txBody>
      </p:sp>
      <p:sp>
        <p:nvSpPr>
          <p:cNvPr id="119817" name="Rectangle 9"/>
          <p:cNvSpPr/>
          <p:nvPr/>
        </p:nvSpPr>
        <p:spPr>
          <a:xfrm>
            <a:off x="2532063" y="3506788"/>
            <a:ext cx="220662"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TR3</a:t>
            </a:r>
            <a:endParaRPr lang="en-US" altLang="zh-CN" sz="2000" b="0" dirty="0">
              <a:latin typeface="华文细黑" panose="02010600040101010101" pitchFamily="2" charset="-122"/>
              <a:ea typeface="华文细黑" panose="02010600040101010101" pitchFamily="2" charset="-122"/>
            </a:endParaRPr>
          </a:p>
        </p:txBody>
      </p:sp>
      <p:sp>
        <p:nvSpPr>
          <p:cNvPr id="119818" name="Rectangle 10"/>
          <p:cNvSpPr/>
          <p:nvPr/>
        </p:nvSpPr>
        <p:spPr>
          <a:xfrm>
            <a:off x="2705100" y="1185863"/>
            <a:ext cx="390525"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ea typeface="宋体" panose="02010600030101010101" pitchFamily="2" charset="-122"/>
              </a:rPr>
              <a:t>PDCP</a:t>
            </a:r>
            <a:endParaRPr lang="en-US" altLang="zh-CN" sz="2000" b="0" dirty="0">
              <a:ea typeface="宋体" panose="02010600030101010101" pitchFamily="2" charset="-122"/>
            </a:endParaRPr>
          </a:p>
        </p:txBody>
      </p:sp>
      <p:sp>
        <p:nvSpPr>
          <p:cNvPr id="119819" name="Rectangle 11"/>
          <p:cNvSpPr/>
          <p:nvPr/>
        </p:nvSpPr>
        <p:spPr>
          <a:xfrm>
            <a:off x="3676650" y="3559175"/>
            <a:ext cx="220663"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TR4</a:t>
            </a:r>
            <a:endParaRPr lang="en-US" altLang="zh-CN" sz="2000" b="0" dirty="0">
              <a:latin typeface="华文细黑" panose="02010600040101010101" pitchFamily="2" charset="-122"/>
              <a:ea typeface="华文细黑" panose="02010600040101010101" pitchFamily="2" charset="-122"/>
            </a:endParaRPr>
          </a:p>
        </p:txBody>
      </p:sp>
      <p:sp>
        <p:nvSpPr>
          <p:cNvPr id="119820" name="Freeform 12"/>
          <p:cNvSpPr/>
          <p:nvPr/>
        </p:nvSpPr>
        <p:spPr>
          <a:xfrm>
            <a:off x="1965325" y="3082925"/>
            <a:ext cx="284163" cy="392113"/>
          </a:xfrm>
          <a:custGeom>
            <a:avLst/>
            <a:gdLst>
              <a:gd name="txL" fmla="*/ 0 w 537"/>
              <a:gd name="txT" fmla="*/ 0 h 740"/>
              <a:gd name="txR" fmla="*/ 537 w 537"/>
              <a:gd name="txB" fmla="*/ 740 h 740"/>
            </a:gdLst>
            <a:ahLst/>
            <a:cxnLst>
              <a:cxn ang="0">
                <a:pos x="0" y="2147483646"/>
              </a:cxn>
              <a:cxn ang="0">
                <a:pos x="2147483646" y="2147483646"/>
              </a:cxn>
              <a:cxn ang="0">
                <a:pos x="2147483646" y="0"/>
              </a:cxn>
              <a:cxn ang="0">
                <a:pos x="0" y="2147483646"/>
              </a:cxn>
            </a:cxnLst>
            <a:rect l="txL" t="txT" r="txR" b="txB"/>
            <a:pathLst>
              <a:path w="537" h="740">
                <a:moveTo>
                  <a:pt x="0" y="740"/>
                </a:moveTo>
                <a:lnTo>
                  <a:pt x="537" y="740"/>
                </a:lnTo>
                <a:lnTo>
                  <a:pt x="268" y="0"/>
                </a:lnTo>
                <a:lnTo>
                  <a:pt x="0" y="740"/>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21" name="Freeform 13"/>
          <p:cNvSpPr/>
          <p:nvPr/>
        </p:nvSpPr>
        <p:spPr>
          <a:xfrm>
            <a:off x="3622675" y="3087688"/>
            <a:ext cx="292100" cy="419100"/>
          </a:xfrm>
          <a:custGeom>
            <a:avLst/>
            <a:gdLst>
              <a:gd name="txL" fmla="*/ 0 w 552"/>
              <a:gd name="txT" fmla="*/ 0 h 790"/>
              <a:gd name="txR" fmla="*/ 552 w 552"/>
              <a:gd name="txB" fmla="*/ 790 h 790"/>
            </a:gdLst>
            <a:ahLst/>
            <a:cxnLst>
              <a:cxn ang="0">
                <a:pos x="0" y="2147483646"/>
              </a:cxn>
              <a:cxn ang="0">
                <a:pos x="2147483646" y="2147483646"/>
              </a:cxn>
              <a:cxn ang="0">
                <a:pos x="2147483646" y="0"/>
              </a:cxn>
              <a:cxn ang="0">
                <a:pos x="0" y="2147483646"/>
              </a:cxn>
            </a:cxnLst>
            <a:rect l="txL" t="txT" r="txR" b="txB"/>
            <a:pathLst>
              <a:path w="552" h="790">
                <a:moveTo>
                  <a:pt x="0" y="790"/>
                </a:moveTo>
                <a:lnTo>
                  <a:pt x="552" y="790"/>
                </a:lnTo>
                <a:lnTo>
                  <a:pt x="276" y="0"/>
                </a:lnTo>
                <a:lnTo>
                  <a:pt x="0" y="790"/>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22" name="Freeform 14"/>
          <p:cNvSpPr/>
          <p:nvPr/>
        </p:nvSpPr>
        <p:spPr>
          <a:xfrm>
            <a:off x="5557838" y="3054350"/>
            <a:ext cx="284162" cy="392113"/>
          </a:xfrm>
          <a:custGeom>
            <a:avLst/>
            <a:gdLst>
              <a:gd name="txL" fmla="*/ 0 w 537"/>
              <a:gd name="txT" fmla="*/ 0 h 740"/>
              <a:gd name="txR" fmla="*/ 537 w 537"/>
              <a:gd name="txB" fmla="*/ 740 h 740"/>
            </a:gdLst>
            <a:ahLst/>
            <a:cxnLst>
              <a:cxn ang="0">
                <a:pos x="0" y="2147483646"/>
              </a:cxn>
              <a:cxn ang="0">
                <a:pos x="2147483646" y="2147483646"/>
              </a:cxn>
              <a:cxn ang="0">
                <a:pos x="2147483646" y="0"/>
              </a:cxn>
              <a:cxn ang="0">
                <a:pos x="0" y="2147483646"/>
              </a:cxn>
            </a:cxnLst>
            <a:rect l="txL" t="txT" r="txR" b="txB"/>
            <a:pathLst>
              <a:path w="537" h="740">
                <a:moveTo>
                  <a:pt x="0" y="740"/>
                </a:moveTo>
                <a:lnTo>
                  <a:pt x="537" y="740"/>
                </a:lnTo>
                <a:lnTo>
                  <a:pt x="269" y="0"/>
                </a:lnTo>
                <a:lnTo>
                  <a:pt x="0" y="740"/>
                </a:lnTo>
                <a:close/>
              </a:path>
            </a:pathLst>
          </a:custGeom>
          <a:solidFill>
            <a:srgbClr val="00EFEF">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23" name="Rectangle 15"/>
          <p:cNvSpPr/>
          <p:nvPr/>
        </p:nvSpPr>
        <p:spPr>
          <a:xfrm>
            <a:off x="5605463" y="3490913"/>
            <a:ext cx="220662"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TR6</a:t>
            </a:r>
            <a:endParaRPr lang="en-US" altLang="zh-CN" sz="2000" b="0" dirty="0">
              <a:latin typeface="华文细黑" panose="02010600040101010101" pitchFamily="2" charset="-122"/>
              <a:ea typeface="华文细黑" panose="02010600040101010101" pitchFamily="2" charset="-122"/>
            </a:endParaRPr>
          </a:p>
        </p:txBody>
      </p:sp>
      <p:sp>
        <p:nvSpPr>
          <p:cNvPr id="119824" name="Line 16"/>
          <p:cNvSpPr/>
          <p:nvPr/>
        </p:nvSpPr>
        <p:spPr>
          <a:xfrm>
            <a:off x="2921000" y="3097213"/>
            <a:ext cx="1588" cy="793750"/>
          </a:xfrm>
          <a:prstGeom prst="line">
            <a:avLst/>
          </a:prstGeom>
          <a:ln w="0" cap="flat" cmpd="sng">
            <a:solidFill>
              <a:srgbClr val="CC0033"/>
            </a:solidFill>
            <a:prstDash val="solid"/>
            <a:headEnd type="none" w="med" len="med"/>
            <a:tailEnd type="none" w="med" len="med"/>
          </a:ln>
        </p:spPr>
      </p:sp>
      <p:sp>
        <p:nvSpPr>
          <p:cNvPr id="119825" name="Rectangle 17"/>
          <p:cNvSpPr/>
          <p:nvPr/>
        </p:nvSpPr>
        <p:spPr>
          <a:xfrm>
            <a:off x="4595813" y="3551238"/>
            <a:ext cx="220662"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TR5</a:t>
            </a:r>
            <a:endParaRPr lang="en-US" altLang="zh-CN" sz="2000" b="0" dirty="0">
              <a:latin typeface="华文细黑" panose="02010600040101010101" pitchFamily="2" charset="-122"/>
              <a:ea typeface="华文细黑" panose="02010600040101010101" pitchFamily="2" charset="-122"/>
            </a:endParaRPr>
          </a:p>
        </p:txBody>
      </p:sp>
      <p:sp>
        <p:nvSpPr>
          <p:cNvPr id="119826" name="Line 18"/>
          <p:cNvSpPr/>
          <p:nvPr/>
        </p:nvSpPr>
        <p:spPr>
          <a:xfrm>
            <a:off x="6057900" y="3070225"/>
            <a:ext cx="1588" cy="1411288"/>
          </a:xfrm>
          <a:prstGeom prst="line">
            <a:avLst/>
          </a:prstGeom>
          <a:ln w="0" cap="flat" cmpd="sng">
            <a:solidFill>
              <a:srgbClr val="CC0033"/>
            </a:solidFill>
            <a:prstDash val="solid"/>
            <a:headEnd type="none" w="med" len="med"/>
            <a:tailEnd type="none" w="med" len="med"/>
          </a:ln>
        </p:spPr>
      </p:sp>
      <p:sp>
        <p:nvSpPr>
          <p:cNvPr id="119827" name="Line 19"/>
          <p:cNvSpPr/>
          <p:nvPr/>
        </p:nvSpPr>
        <p:spPr>
          <a:xfrm>
            <a:off x="6862763" y="3098800"/>
            <a:ext cx="1587" cy="1384300"/>
          </a:xfrm>
          <a:prstGeom prst="line">
            <a:avLst/>
          </a:prstGeom>
          <a:ln w="0" cap="flat" cmpd="sng">
            <a:solidFill>
              <a:srgbClr val="CC0033"/>
            </a:solidFill>
            <a:prstDash val="solid"/>
            <a:headEnd type="none" w="med" len="med"/>
            <a:tailEnd type="none" w="med" len="med"/>
          </a:ln>
        </p:spPr>
      </p:sp>
      <p:sp>
        <p:nvSpPr>
          <p:cNvPr id="119828" name="Rectangle 20"/>
          <p:cNvSpPr/>
          <p:nvPr/>
        </p:nvSpPr>
        <p:spPr>
          <a:xfrm>
            <a:off x="858838" y="4025900"/>
            <a:ext cx="381000" cy="22860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概念</a:t>
            </a:r>
            <a:endParaRPr lang="zh-CN" altLang="en-US" sz="2000" b="0" dirty="0">
              <a:latin typeface="宋体" panose="02010600030101010101" pitchFamily="2" charset="-122"/>
              <a:ea typeface="宋体" panose="02010600030101010101" pitchFamily="2" charset="-122"/>
            </a:endParaRPr>
          </a:p>
        </p:txBody>
      </p:sp>
      <p:sp>
        <p:nvSpPr>
          <p:cNvPr id="119829" name="Freeform 21"/>
          <p:cNvSpPr/>
          <p:nvPr/>
        </p:nvSpPr>
        <p:spPr>
          <a:xfrm>
            <a:off x="2781300" y="1482725"/>
            <a:ext cx="284163" cy="390525"/>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9"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30" name="Freeform 22"/>
          <p:cNvSpPr/>
          <p:nvPr/>
        </p:nvSpPr>
        <p:spPr>
          <a:xfrm>
            <a:off x="5924550" y="1495425"/>
            <a:ext cx="284163" cy="392113"/>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8"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31" name="Rectangle 23"/>
          <p:cNvSpPr/>
          <p:nvPr/>
        </p:nvSpPr>
        <p:spPr>
          <a:xfrm>
            <a:off x="2087563" y="4025900"/>
            <a:ext cx="381000" cy="22860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计划</a:t>
            </a:r>
            <a:endParaRPr lang="zh-CN" altLang="en-US" sz="2000" b="0" dirty="0">
              <a:latin typeface="宋体" panose="02010600030101010101" pitchFamily="2" charset="-122"/>
              <a:ea typeface="宋体" panose="02010600030101010101" pitchFamily="2" charset="-122"/>
            </a:endParaRPr>
          </a:p>
        </p:txBody>
      </p:sp>
      <p:sp>
        <p:nvSpPr>
          <p:cNvPr id="119832" name="Rectangle 24"/>
          <p:cNvSpPr/>
          <p:nvPr/>
        </p:nvSpPr>
        <p:spPr>
          <a:xfrm>
            <a:off x="6251575" y="4097338"/>
            <a:ext cx="381000" cy="228600"/>
          </a:xfrm>
          <a:prstGeom prst="rect">
            <a:avLst/>
          </a:prstGeom>
          <a:noFill/>
          <a:ln w="9525">
            <a:noFill/>
          </a:ln>
        </p:spPr>
        <p:txBody>
          <a:bodyPr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发布</a:t>
            </a:r>
            <a:endParaRPr lang="zh-CN" altLang="en-US" sz="2000" b="0" dirty="0">
              <a:latin typeface="宋体" panose="02010600030101010101" pitchFamily="2" charset="-122"/>
              <a:ea typeface="宋体" panose="02010600030101010101" pitchFamily="2" charset="-122"/>
            </a:endParaRPr>
          </a:p>
        </p:txBody>
      </p:sp>
      <p:sp>
        <p:nvSpPr>
          <p:cNvPr id="119833" name="Rectangle 25"/>
          <p:cNvSpPr/>
          <p:nvPr/>
        </p:nvSpPr>
        <p:spPr>
          <a:xfrm>
            <a:off x="7178675" y="4102100"/>
            <a:ext cx="762000" cy="22860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生命周期</a:t>
            </a:r>
            <a:endParaRPr lang="zh-CN" altLang="en-US" sz="2000" b="0" dirty="0">
              <a:latin typeface="宋体" panose="02010600030101010101" pitchFamily="2" charset="-122"/>
              <a:ea typeface="宋体" panose="02010600030101010101" pitchFamily="2" charset="-122"/>
            </a:endParaRPr>
          </a:p>
        </p:txBody>
      </p:sp>
      <p:sp>
        <p:nvSpPr>
          <p:cNvPr id="119834" name="Rectangle 26"/>
          <p:cNvSpPr/>
          <p:nvPr/>
        </p:nvSpPr>
        <p:spPr>
          <a:xfrm>
            <a:off x="5943600" y="1250950"/>
            <a:ext cx="390525"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ea typeface="宋体" panose="02010600030101010101" pitchFamily="2" charset="-122"/>
              </a:rPr>
              <a:t>ADCP</a:t>
            </a:r>
            <a:endParaRPr lang="en-US" altLang="zh-CN" sz="2000" b="0" dirty="0">
              <a:ea typeface="宋体" panose="02010600030101010101" pitchFamily="2" charset="-122"/>
            </a:endParaRPr>
          </a:p>
        </p:txBody>
      </p:sp>
      <p:sp>
        <p:nvSpPr>
          <p:cNvPr id="119835" name="Line 27"/>
          <p:cNvSpPr/>
          <p:nvPr/>
        </p:nvSpPr>
        <p:spPr>
          <a:xfrm>
            <a:off x="760413" y="3048000"/>
            <a:ext cx="7427912" cy="1588"/>
          </a:xfrm>
          <a:prstGeom prst="line">
            <a:avLst/>
          </a:prstGeom>
          <a:ln w="7938" cap="flat" cmpd="sng">
            <a:solidFill>
              <a:srgbClr val="000000"/>
            </a:solidFill>
            <a:prstDash val="solid"/>
            <a:headEnd type="none" w="med" len="med"/>
            <a:tailEnd type="none" w="med" len="med"/>
          </a:ln>
        </p:spPr>
      </p:sp>
      <p:sp>
        <p:nvSpPr>
          <p:cNvPr id="119836" name="Freeform 28"/>
          <p:cNvSpPr/>
          <p:nvPr/>
        </p:nvSpPr>
        <p:spPr>
          <a:xfrm>
            <a:off x="1365250" y="1468438"/>
            <a:ext cx="284163" cy="390525"/>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8"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37" name="Rectangle 29"/>
          <p:cNvSpPr/>
          <p:nvPr/>
        </p:nvSpPr>
        <p:spPr>
          <a:xfrm>
            <a:off x="927100" y="3506788"/>
            <a:ext cx="220663"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TR1</a:t>
            </a:r>
            <a:endParaRPr lang="en-US" altLang="zh-CN" sz="2000" b="0" dirty="0">
              <a:latin typeface="华文细黑" panose="02010600040101010101" pitchFamily="2" charset="-122"/>
              <a:ea typeface="华文细黑" panose="02010600040101010101" pitchFamily="2" charset="-122"/>
            </a:endParaRPr>
          </a:p>
        </p:txBody>
      </p:sp>
      <p:sp>
        <p:nvSpPr>
          <p:cNvPr id="119838" name="Line 30"/>
          <p:cNvSpPr/>
          <p:nvPr/>
        </p:nvSpPr>
        <p:spPr>
          <a:xfrm>
            <a:off x="2921000" y="3098800"/>
            <a:ext cx="1588" cy="1384300"/>
          </a:xfrm>
          <a:prstGeom prst="line">
            <a:avLst/>
          </a:prstGeom>
          <a:ln w="0" cap="flat" cmpd="sng">
            <a:solidFill>
              <a:srgbClr val="CC0033"/>
            </a:solidFill>
            <a:prstDash val="solid"/>
            <a:headEnd type="none" w="med" len="med"/>
            <a:tailEnd type="none" w="med" len="med"/>
          </a:ln>
        </p:spPr>
      </p:sp>
      <p:sp>
        <p:nvSpPr>
          <p:cNvPr id="119839" name="Line 31"/>
          <p:cNvSpPr/>
          <p:nvPr/>
        </p:nvSpPr>
        <p:spPr>
          <a:xfrm>
            <a:off x="4699000" y="3070225"/>
            <a:ext cx="1588" cy="1412875"/>
          </a:xfrm>
          <a:prstGeom prst="line">
            <a:avLst/>
          </a:prstGeom>
          <a:ln w="0" cap="flat" cmpd="sng">
            <a:solidFill>
              <a:srgbClr val="CC0033"/>
            </a:solidFill>
            <a:prstDash val="solid"/>
            <a:headEnd type="none" w="med" len="med"/>
            <a:tailEnd type="none" w="med" len="med"/>
          </a:ln>
        </p:spPr>
      </p:sp>
      <p:sp>
        <p:nvSpPr>
          <p:cNvPr id="119840" name="Freeform 32"/>
          <p:cNvSpPr/>
          <p:nvPr/>
        </p:nvSpPr>
        <p:spPr>
          <a:xfrm>
            <a:off x="2781300" y="1482725"/>
            <a:ext cx="284163" cy="390525"/>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9"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41" name="Rectangle 33"/>
          <p:cNvSpPr/>
          <p:nvPr/>
        </p:nvSpPr>
        <p:spPr>
          <a:xfrm>
            <a:off x="3581400" y="4049713"/>
            <a:ext cx="381000" cy="22860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开发</a:t>
            </a:r>
            <a:endParaRPr lang="zh-CN" altLang="en-US" sz="2000" b="0" dirty="0">
              <a:latin typeface="宋体" panose="02010600030101010101" pitchFamily="2" charset="-122"/>
              <a:ea typeface="宋体" panose="02010600030101010101" pitchFamily="2" charset="-122"/>
            </a:endParaRPr>
          </a:p>
        </p:txBody>
      </p:sp>
      <p:sp>
        <p:nvSpPr>
          <p:cNvPr id="119842" name="Rectangle 34"/>
          <p:cNvSpPr/>
          <p:nvPr/>
        </p:nvSpPr>
        <p:spPr>
          <a:xfrm>
            <a:off x="6108700" y="3157538"/>
            <a:ext cx="357188" cy="271462"/>
          </a:xfrm>
          <a:prstGeom prst="rect">
            <a:avLst/>
          </a:prstGeom>
          <a:solidFill>
            <a:srgbClr val="FFFFFF"/>
          </a:solidFill>
          <a:ln w="7938"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43" name="Rectangle 35"/>
          <p:cNvSpPr/>
          <p:nvPr/>
        </p:nvSpPr>
        <p:spPr>
          <a:xfrm>
            <a:off x="6172200" y="3200400"/>
            <a:ext cx="2794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转产</a:t>
            </a:r>
            <a:endParaRPr lang="zh-CN" altLang="en-US" sz="2000" b="0" dirty="0">
              <a:latin typeface="华文细黑" panose="02010600040101010101" pitchFamily="2" charset="-122"/>
              <a:ea typeface="华文细黑" panose="02010600040101010101" pitchFamily="2" charset="-122"/>
            </a:endParaRPr>
          </a:p>
        </p:txBody>
      </p:sp>
      <p:sp>
        <p:nvSpPr>
          <p:cNvPr id="119844" name="Rectangle 36"/>
          <p:cNvSpPr/>
          <p:nvPr/>
        </p:nvSpPr>
        <p:spPr>
          <a:xfrm>
            <a:off x="5013325" y="3657600"/>
            <a:ext cx="852488" cy="249238"/>
          </a:xfrm>
          <a:prstGeom prst="rect">
            <a:avLst/>
          </a:prstGeom>
          <a:solidFill>
            <a:srgbClr val="FFFFFF"/>
          </a:solidFill>
          <a:ln w="7938"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45" name="Rectangle 37"/>
          <p:cNvSpPr/>
          <p:nvPr/>
        </p:nvSpPr>
        <p:spPr>
          <a:xfrm>
            <a:off x="5189538" y="3724275"/>
            <a:ext cx="5588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用户验证</a:t>
            </a:r>
            <a:endParaRPr lang="zh-CN" altLang="en-US" sz="2000" b="0" dirty="0">
              <a:latin typeface="华文细黑" panose="02010600040101010101" pitchFamily="2" charset="-122"/>
              <a:ea typeface="华文细黑" panose="02010600040101010101" pitchFamily="2" charset="-122"/>
            </a:endParaRPr>
          </a:p>
        </p:txBody>
      </p:sp>
      <p:sp>
        <p:nvSpPr>
          <p:cNvPr id="119846" name="Rectangle 38"/>
          <p:cNvSpPr/>
          <p:nvPr/>
        </p:nvSpPr>
        <p:spPr>
          <a:xfrm>
            <a:off x="4306888" y="3128963"/>
            <a:ext cx="182562" cy="998537"/>
          </a:xfrm>
          <a:prstGeom prst="rect">
            <a:avLst/>
          </a:prstGeom>
          <a:noFill/>
          <a:ln w="7938"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47" name="Rectangle 39"/>
          <p:cNvSpPr/>
          <p:nvPr/>
        </p:nvSpPr>
        <p:spPr>
          <a:xfrm>
            <a:off x="4362450" y="3159125"/>
            <a:ext cx="2794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生    </a:t>
            </a:r>
            <a:endParaRPr lang="zh-CN" altLang="en-US" sz="2000" b="0" dirty="0">
              <a:latin typeface="华文细黑" panose="02010600040101010101" pitchFamily="2" charset="-122"/>
              <a:ea typeface="华文细黑" panose="02010600040101010101" pitchFamily="2" charset="-122"/>
            </a:endParaRPr>
          </a:p>
        </p:txBody>
      </p:sp>
      <p:sp>
        <p:nvSpPr>
          <p:cNvPr id="119848" name="Rectangle 40"/>
          <p:cNvSpPr/>
          <p:nvPr/>
        </p:nvSpPr>
        <p:spPr>
          <a:xfrm>
            <a:off x="4356100" y="3317875"/>
            <a:ext cx="1397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产</a:t>
            </a:r>
            <a:endParaRPr lang="zh-CN" altLang="en-US" sz="2000" b="0" dirty="0">
              <a:latin typeface="华文细黑" panose="02010600040101010101" pitchFamily="2" charset="-122"/>
              <a:ea typeface="华文细黑" panose="02010600040101010101" pitchFamily="2" charset="-122"/>
            </a:endParaRPr>
          </a:p>
        </p:txBody>
      </p:sp>
      <p:sp>
        <p:nvSpPr>
          <p:cNvPr id="119849" name="Rectangle 41"/>
          <p:cNvSpPr/>
          <p:nvPr/>
        </p:nvSpPr>
        <p:spPr>
          <a:xfrm>
            <a:off x="4356100" y="3498850"/>
            <a:ext cx="1397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初</a:t>
            </a:r>
            <a:endParaRPr lang="zh-CN" altLang="en-US" sz="2000" b="0" dirty="0">
              <a:latin typeface="华文细黑" panose="02010600040101010101" pitchFamily="2" charset="-122"/>
              <a:ea typeface="华文细黑" panose="02010600040101010101" pitchFamily="2" charset="-122"/>
            </a:endParaRPr>
          </a:p>
        </p:txBody>
      </p:sp>
      <p:sp>
        <p:nvSpPr>
          <p:cNvPr id="119850" name="Rectangle 42"/>
          <p:cNvSpPr/>
          <p:nvPr/>
        </p:nvSpPr>
        <p:spPr>
          <a:xfrm>
            <a:off x="4356100" y="3657600"/>
            <a:ext cx="1397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始</a:t>
            </a:r>
            <a:endParaRPr lang="zh-CN" altLang="en-US" sz="2000" b="0" dirty="0">
              <a:latin typeface="华文细黑" panose="02010600040101010101" pitchFamily="2" charset="-122"/>
              <a:ea typeface="华文细黑" panose="02010600040101010101" pitchFamily="2" charset="-122"/>
            </a:endParaRPr>
          </a:p>
        </p:txBody>
      </p:sp>
      <p:sp>
        <p:nvSpPr>
          <p:cNvPr id="119851" name="Rectangle 43"/>
          <p:cNvSpPr/>
          <p:nvPr/>
        </p:nvSpPr>
        <p:spPr>
          <a:xfrm>
            <a:off x="4356100" y="3814763"/>
            <a:ext cx="1397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产</a:t>
            </a:r>
            <a:endParaRPr lang="zh-CN" altLang="en-US" sz="2000" b="0" dirty="0">
              <a:latin typeface="华文细黑" panose="02010600040101010101" pitchFamily="2" charset="-122"/>
              <a:ea typeface="华文细黑" panose="02010600040101010101" pitchFamily="2" charset="-122"/>
            </a:endParaRPr>
          </a:p>
        </p:txBody>
      </p:sp>
      <p:sp>
        <p:nvSpPr>
          <p:cNvPr id="119852" name="Rectangle 44"/>
          <p:cNvSpPr/>
          <p:nvPr/>
        </p:nvSpPr>
        <p:spPr>
          <a:xfrm>
            <a:off x="4356100" y="3973513"/>
            <a:ext cx="1397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宋体" panose="02010600030101010101" pitchFamily="2" charset="-122"/>
                <a:ea typeface="宋体" panose="02010600030101010101" pitchFamily="2" charset="-122"/>
              </a:rPr>
              <a:t>品</a:t>
            </a:r>
            <a:endParaRPr lang="zh-CN" altLang="en-US" sz="2000" b="0" dirty="0">
              <a:latin typeface="宋体" panose="02010600030101010101" pitchFamily="2" charset="-122"/>
              <a:ea typeface="宋体" panose="02010600030101010101" pitchFamily="2" charset="-122"/>
            </a:endParaRPr>
          </a:p>
        </p:txBody>
      </p:sp>
      <p:sp>
        <p:nvSpPr>
          <p:cNvPr id="119853" name="Rectangle 45"/>
          <p:cNvSpPr/>
          <p:nvPr/>
        </p:nvSpPr>
        <p:spPr>
          <a:xfrm>
            <a:off x="6081713" y="3636963"/>
            <a:ext cx="731837" cy="249237"/>
          </a:xfrm>
          <a:prstGeom prst="rect">
            <a:avLst/>
          </a:prstGeom>
          <a:solidFill>
            <a:srgbClr val="FFFFFF"/>
          </a:solidFill>
          <a:ln w="7938" cap="flat" cmpd="sng">
            <a:solidFill>
              <a:srgbClr val="000000"/>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54" name="Rectangle 46"/>
          <p:cNvSpPr/>
          <p:nvPr/>
        </p:nvSpPr>
        <p:spPr>
          <a:xfrm>
            <a:off x="6199188" y="3717925"/>
            <a:ext cx="55880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100" b="0" dirty="0">
                <a:solidFill>
                  <a:srgbClr val="000000"/>
                </a:solidFill>
                <a:latin typeface="华文细黑" panose="02010600040101010101" pitchFamily="2" charset="-122"/>
                <a:ea typeface="华文细黑" panose="02010600040101010101" pitchFamily="2" charset="-122"/>
              </a:rPr>
              <a:t>产品发布</a:t>
            </a:r>
            <a:endParaRPr lang="zh-CN" altLang="en-US" sz="2000" b="0" dirty="0">
              <a:latin typeface="华文细黑" panose="02010600040101010101" pitchFamily="2" charset="-122"/>
              <a:ea typeface="华文细黑" panose="02010600040101010101" pitchFamily="2" charset="-122"/>
            </a:endParaRPr>
          </a:p>
        </p:txBody>
      </p:sp>
      <p:sp>
        <p:nvSpPr>
          <p:cNvPr id="119855" name="Freeform 47"/>
          <p:cNvSpPr/>
          <p:nvPr/>
        </p:nvSpPr>
        <p:spPr>
          <a:xfrm>
            <a:off x="7335838" y="1500188"/>
            <a:ext cx="284162" cy="390525"/>
          </a:xfrm>
          <a:custGeom>
            <a:avLst/>
            <a:gdLst>
              <a:gd name="txL" fmla="*/ 0 w 537"/>
              <a:gd name="txT" fmla="*/ 0 h 740"/>
              <a:gd name="txR" fmla="*/ 537 w 537"/>
              <a:gd name="txB" fmla="*/ 740 h 740"/>
            </a:gdLst>
            <a:ahLst/>
            <a:cxnLst>
              <a:cxn ang="0">
                <a:pos x="0" y="0"/>
              </a:cxn>
              <a:cxn ang="0">
                <a:pos x="2147483646" y="0"/>
              </a:cxn>
              <a:cxn ang="0">
                <a:pos x="2147483646" y="2147483646"/>
              </a:cxn>
              <a:cxn ang="0">
                <a:pos x="0" y="0"/>
              </a:cxn>
            </a:cxnLst>
            <a:rect l="txL" t="txT" r="txR" b="txB"/>
            <a:pathLst>
              <a:path w="537" h="740">
                <a:moveTo>
                  <a:pt x="0" y="0"/>
                </a:moveTo>
                <a:lnTo>
                  <a:pt x="537" y="0"/>
                </a:lnTo>
                <a:lnTo>
                  <a:pt x="269" y="740"/>
                </a:lnTo>
                <a:lnTo>
                  <a:pt x="0" y="0"/>
                </a:lnTo>
                <a:close/>
              </a:path>
            </a:pathLst>
          </a:custGeom>
          <a:solidFill>
            <a:srgbClr val="CC0033">
              <a:alpha val="100000"/>
            </a:srgbClr>
          </a:solidFill>
          <a:ln w="7938" cap="flat" cmpd="sng">
            <a:solidFill>
              <a:srgbClr val="000000">
                <a:alpha val="100000"/>
              </a:srgbClr>
            </a:solidFill>
            <a:prstDash val="solid"/>
            <a:round/>
            <a:headEnd type="none" w="med" len="med"/>
            <a:tailEnd type="none" w="med" len="med"/>
          </a:ln>
        </p:spPr>
        <p:txBody>
          <a:bodyPr/>
          <a:p>
            <a:endParaRPr lang="zh-CN" altLang="en-US"/>
          </a:p>
        </p:txBody>
      </p:sp>
      <p:sp>
        <p:nvSpPr>
          <p:cNvPr id="119856" name="Rectangle 48"/>
          <p:cNvSpPr/>
          <p:nvPr/>
        </p:nvSpPr>
        <p:spPr>
          <a:xfrm>
            <a:off x="7315200" y="1295400"/>
            <a:ext cx="374650"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ea typeface="宋体" panose="02010600030101010101" pitchFamily="2" charset="-122"/>
              </a:rPr>
              <a:t>LDCP</a:t>
            </a:r>
            <a:endParaRPr lang="en-US" altLang="zh-CN" sz="2000" b="0" dirty="0">
              <a:ea typeface="宋体" panose="02010600030101010101" pitchFamily="2" charset="-122"/>
            </a:endParaRPr>
          </a:p>
        </p:txBody>
      </p:sp>
      <p:sp>
        <p:nvSpPr>
          <p:cNvPr id="119857" name="Freeform 49"/>
          <p:cNvSpPr/>
          <p:nvPr/>
        </p:nvSpPr>
        <p:spPr>
          <a:xfrm>
            <a:off x="763588" y="1811338"/>
            <a:ext cx="7013575" cy="871537"/>
          </a:xfrm>
          <a:custGeom>
            <a:avLst/>
            <a:gdLst>
              <a:gd name="txL" fmla="*/ 0 w 13254"/>
              <a:gd name="txT" fmla="*/ 0 h 1648"/>
              <a:gd name="txR" fmla="*/ 13254 w 13254"/>
              <a:gd name="txB" fmla="*/ 1648 h 1648"/>
            </a:gdLst>
            <a:ahLst/>
            <a:cxnLst>
              <a:cxn ang="0">
                <a:pos x="0" y="0"/>
              </a:cxn>
              <a:cxn ang="0">
                <a:pos x="2147483646" y="2147483646"/>
              </a:cxn>
              <a:cxn ang="0">
                <a:pos x="2147483646" y="2147483646"/>
              </a:cxn>
              <a:cxn ang="0">
                <a:pos x="2147483646" y="2147483646"/>
              </a:cxn>
              <a:cxn ang="0">
                <a:pos x="2147483646" y="2147483646"/>
              </a:cxn>
              <a:cxn ang="0">
                <a:pos x="0" y="2147483646"/>
              </a:cxn>
              <a:cxn ang="0">
                <a:pos x="0" y="0"/>
              </a:cxn>
            </a:cxnLst>
            <a:rect l="txL" t="txT" r="txR" b="txB"/>
            <a:pathLst>
              <a:path w="13254" h="1648">
                <a:moveTo>
                  <a:pt x="0" y="0"/>
                </a:moveTo>
                <a:lnTo>
                  <a:pt x="5121" y="442"/>
                </a:lnTo>
                <a:lnTo>
                  <a:pt x="13254" y="442"/>
                </a:lnTo>
                <a:lnTo>
                  <a:pt x="13254" y="1217"/>
                </a:lnTo>
                <a:lnTo>
                  <a:pt x="5177" y="1217"/>
                </a:lnTo>
                <a:lnTo>
                  <a:pt x="0" y="1648"/>
                </a:lnTo>
                <a:lnTo>
                  <a:pt x="0" y="0"/>
                </a:lnTo>
                <a:close/>
              </a:path>
            </a:pathLst>
          </a:custGeom>
          <a:solidFill>
            <a:srgbClr val="00FF00">
              <a:alpha val="100000"/>
            </a:srgbClr>
          </a:solidFill>
          <a:ln w="7938" cap="flat" cmpd="sng">
            <a:solidFill>
              <a:srgbClr val="990099">
                <a:alpha val="100000"/>
              </a:srgbClr>
            </a:solidFill>
            <a:prstDash val="solid"/>
            <a:round/>
            <a:headEnd type="none" w="med" len="med"/>
            <a:tailEnd type="none" w="med" len="med"/>
          </a:ln>
        </p:spPr>
        <p:txBody>
          <a:bodyPr/>
          <a:p>
            <a:endParaRPr lang="zh-CN" altLang="en-US"/>
          </a:p>
        </p:txBody>
      </p:sp>
      <p:sp>
        <p:nvSpPr>
          <p:cNvPr id="119858" name="Rectangle 50"/>
          <p:cNvSpPr/>
          <p:nvPr/>
        </p:nvSpPr>
        <p:spPr>
          <a:xfrm>
            <a:off x="6870700" y="2146300"/>
            <a:ext cx="812800"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生命周期</a:t>
            </a:r>
            <a:endParaRPr lang="zh-CN" altLang="en-US" sz="2000" b="0" dirty="0">
              <a:latin typeface="华文细黑" panose="02010600040101010101" pitchFamily="2" charset="-122"/>
              <a:ea typeface="华文细黑" panose="02010600040101010101" pitchFamily="2" charset="-122"/>
            </a:endParaRPr>
          </a:p>
        </p:txBody>
      </p:sp>
      <p:sp>
        <p:nvSpPr>
          <p:cNvPr id="119859" name="Rectangle 51"/>
          <p:cNvSpPr/>
          <p:nvPr/>
        </p:nvSpPr>
        <p:spPr>
          <a:xfrm>
            <a:off x="6137275" y="2154238"/>
            <a:ext cx="409575"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发布</a:t>
            </a:r>
            <a:endParaRPr lang="zh-CN" altLang="en-US" sz="2000" b="0" dirty="0">
              <a:latin typeface="华文细黑" panose="02010600040101010101" pitchFamily="2" charset="-122"/>
              <a:ea typeface="华文细黑" panose="02010600040101010101" pitchFamily="2" charset="-122"/>
            </a:endParaRPr>
          </a:p>
        </p:txBody>
      </p:sp>
      <p:sp>
        <p:nvSpPr>
          <p:cNvPr id="119860" name="Rectangle 52"/>
          <p:cNvSpPr/>
          <p:nvPr/>
        </p:nvSpPr>
        <p:spPr>
          <a:xfrm>
            <a:off x="5022850" y="2173288"/>
            <a:ext cx="409575"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验证</a:t>
            </a:r>
            <a:endParaRPr lang="zh-CN" altLang="en-US" sz="2000" b="0" dirty="0">
              <a:latin typeface="华文细黑" panose="02010600040101010101" pitchFamily="2" charset="-122"/>
              <a:ea typeface="华文细黑" panose="02010600040101010101" pitchFamily="2" charset="-122"/>
            </a:endParaRPr>
          </a:p>
        </p:txBody>
      </p:sp>
      <p:sp>
        <p:nvSpPr>
          <p:cNvPr id="119861" name="Rectangle 53"/>
          <p:cNvSpPr/>
          <p:nvPr/>
        </p:nvSpPr>
        <p:spPr>
          <a:xfrm>
            <a:off x="3425825" y="2173288"/>
            <a:ext cx="409575"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开发</a:t>
            </a:r>
            <a:endParaRPr lang="zh-CN" altLang="en-US" sz="2000" b="0" dirty="0">
              <a:latin typeface="华文细黑" panose="02010600040101010101" pitchFamily="2" charset="-122"/>
              <a:ea typeface="华文细黑" panose="02010600040101010101" pitchFamily="2" charset="-122"/>
            </a:endParaRPr>
          </a:p>
        </p:txBody>
      </p:sp>
      <p:sp>
        <p:nvSpPr>
          <p:cNvPr id="119862" name="Rectangle 54"/>
          <p:cNvSpPr/>
          <p:nvPr/>
        </p:nvSpPr>
        <p:spPr>
          <a:xfrm>
            <a:off x="1866900" y="2173288"/>
            <a:ext cx="409575"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计划</a:t>
            </a:r>
            <a:endParaRPr lang="zh-CN" altLang="en-US" sz="2000" b="0" dirty="0">
              <a:latin typeface="华文细黑" panose="02010600040101010101" pitchFamily="2" charset="-122"/>
              <a:ea typeface="华文细黑" panose="02010600040101010101" pitchFamily="2" charset="-122"/>
            </a:endParaRPr>
          </a:p>
        </p:txBody>
      </p:sp>
      <p:sp>
        <p:nvSpPr>
          <p:cNvPr id="119863" name="Rectangle 55"/>
          <p:cNvSpPr/>
          <p:nvPr/>
        </p:nvSpPr>
        <p:spPr>
          <a:xfrm>
            <a:off x="903288" y="2173288"/>
            <a:ext cx="409575" cy="2444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600" dirty="0">
                <a:solidFill>
                  <a:srgbClr val="000000"/>
                </a:solidFill>
                <a:latin typeface="华文细黑" panose="02010600040101010101" pitchFamily="2" charset="-122"/>
                <a:ea typeface="华文细黑" panose="02010600040101010101" pitchFamily="2" charset="-122"/>
              </a:rPr>
              <a:t>概念</a:t>
            </a:r>
            <a:endParaRPr lang="zh-CN" altLang="en-US" sz="2000" b="0" dirty="0">
              <a:latin typeface="华文细黑" panose="02010600040101010101" pitchFamily="2" charset="-122"/>
              <a:ea typeface="华文细黑" panose="02010600040101010101" pitchFamily="2" charset="-122"/>
            </a:endParaRPr>
          </a:p>
        </p:txBody>
      </p:sp>
      <p:sp>
        <p:nvSpPr>
          <p:cNvPr id="119864" name="Line 56"/>
          <p:cNvSpPr/>
          <p:nvPr/>
        </p:nvSpPr>
        <p:spPr>
          <a:xfrm flipV="1">
            <a:off x="2922588" y="1982788"/>
            <a:ext cx="1587" cy="530225"/>
          </a:xfrm>
          <a:prstGeom prst="line">
            <a:avLst/>
          </a:prstGeom>
          <a:ln w="7938" cap="flat" cmpd="sng">
            <a:solidFill>
              <a:srgbClr val="990099"/>
            </a:solidFill>
            <a:prstDash val="solid"/>
            <a:headEnd type="none" w="med" len="med"/>
            <a:tailEnd type="none" w="med" len="med"/>
          </a:ln>
        </p:spPr>
      </p:sp>
      <p:sp>
        <p:nvSpPr>
          <p:cNvPr id="119865" name="Line 57"/>
          <p:cNvSpPr/>
          <p:nvPr/>
        </p:nvSpPr>
        <p:spPr>
          <a:xfrm>
            <a:off x="1477963" y="1873250"/>
            <a:ext cx="1587" cy="739775"/>
          </a:xfrm>
          <a:prstGeom prst="line">
            <a:avLst/>
          </a:prstGeom>
          <a:ln w="7938" cap="flat" cmpd="sng">
            <a:solidFill>
              <a:srgbClr val="990099"/>
            </a:solidFill>
            <a:prstDash val="solid"/>
            <a:headEnd type="none" w="med" len="med"/>
            <a:tailEnd type="none" w="med" len="med"/>
          </a:ln>
        </p:spPr>
      </p:sp>
      <p:sp>
        <p:nvSpPr>
          <p:cNvPr id="119866" name="Line 58"/>
          <p:cNvSpPr/>
          <p:nvPr/>
        </p:nvSpPr>
        <p:spPr>
          <a:xfrm flipV="1">
            <a:off x="4648200" y="2039938"/>
            <a:ext cx="4763" cy="417512"/>
          </a:xfrm>
          <a:prstGeom prst="line">
            <a:avLst/>
          </a:prstGeom>
          <a:ln w="7938" cap="flat" cmpd="sng">
            <a:solidFill>
              <a:srgbClr val="990099"/>
            </a:solidFill>
            <a:prstDash val="solid"/>
            <a:headEnd type="none" w="med" len="med"/>
            <a:tailEnd type="none" w="med" len="med"/>
          </a:ln>
        </p:spPr>
      </p:sp>
      <p:sp>
        <p:nvSpPr>
          <p:cNvPr id="119867" name="Line 59"/>
          <p:cNvSpPr/>
          <p:nvPr/>
        </p:nvSpPr>
        <p:spPr>
          <a:xfrm>
            <a:off x="6013450" y="2058988"/>
            <a:ext cx="1588" cy="401637"/>
          </a:xfrm>
          <a:prstGeom prst="line">
            <a:avLst/>
          </a:prstGeom>
          <a:ln w="7938" cap="flat" cmpd="sng">
            <a:solidFill>
              <a:srgbClr val="990099"/>
            </a:solidFill>
            <a:prstDash val="solid"/>
            <a:headEnd type="none" w="med" len="med"/>
            <a:tailEnd type="none" w="med" len="med"/>
          </a:ln>
        </p:spPr>
      </p:sp>
      <p:sp>
        <p:nvSpPr>
          <p:cNvPr id="119868" name="Line 60"/>
          <p:cNvSpPr/>
          <p:nvPr/>
        </p:nvSpPr>
        <p:spPr>
          <a:xfrm>
            <a:off x="6850063" y="2049463"/>
            <a:ext cx="1587" cy="401637"/>
          </a:xfrm>
          <a:prstGeom prst="line">
            <a:avLst/>
          </a:prstGeom>
          <a:ln w="7938" cap="flat" cmpd="sng">
            <a:solidFill>
              <a:srgbClr val="990099"/>
            </a:solidFill>
            <a:prstDash val="solid"/>
            <a:headEnd type="none" w="med" len="med"/>
            <a:tailEnd type="none" w="med" len="med"/>
          </a:ln>
        </p:spPr>
      </p:sp>
      <p:sp>
        <p:nvSpPr>
          <p:cNvPr id="119869" name="Rectangle 61"/>
          <p:cNvSpPr/>
          <p:nvPr/>
        </p:nvSpPr>
        <p:spPr>
          <a:xfrm>
            <a:off x="5181600" y="4102100"/>
            <a:ext cx="381000" cy="228600"/>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500" b="0" dirty="0">
                <a:solidFill>
                  <a:srgbClr val="0000FF"/>
                </a:solidFill>
                <a:latin typeface="宋体" panose="02010600030101010101" pitchFamily="2" charset="-122"/>
                <a:ea typeface="宋体" panose="02010600030101010101" pitchFamily="2" charset="-122"/>
              </a:rPr>
              <a:t>验证</a:t>
            </a:r>
            <a:endParaRPr lang="zh-CN" altLang="en-US" sz="2000" b="0" dirty="0">
              <a:latin typeface="宋体" panose="02010600030101010101" pitchFamily="2" charset="-122"/>
              <a:ea typeface="宋体" panose="02010600030101010101" pitchFamily="2" charset="-122"/>
            </a:endParaRPr>
          </a:p>
        </p:txBody>
      </p:sp>
      <p:sp>
        <p:nvSpPr>
          <p:cNvPr id="119870" name="Line 62"/>
          <p:cNvSpPr/>
          <p:nvPr/>
        </p:nvSpPr>
        <p:spPr>
          <a:xfrm>
            <a:off x="1512888" y="3060700"/>
            <a:ext cx="1587" cy="1382713"/>
          </a:xfrm>
          <a:prstGeom prst="line">
            <a:avLst/>
          </a:prstGeom>
          <a:ln w="0" cap="flat" cmpd="sng">
            <a:solidFill>
              <a:srgbClr val="CC0033"/>
            </a:solidFill>
            <a:prstDash val="solid"/>
            <a:headEnd type="none" w="med" len="med"/>
            <a:tailEnd type="none" w="med" len="med"/>
          </a:ln>
        </p:spPr>
      </p:sp>
      <p:sp>
        <p:nvSpPr>
          <p:cNvPr id="119871" name="Oval 63"/>
          <p:cNvSpPr/>
          <p:nvPr/>
        </p:nvSpPr>
        <p:spPr>
          <a:xfrm>
            <a:off x="6815138" y="1766888"/>
            <a:ext cx="109537" cy="185737"/>
          </a:xfrm>
          <a:prstGeom prst="ellipse">
            <a:avLst/>
          </a:prstGeom>
          <a:solidFill>
            <a:srgbClr val="00CC00"/>
          </a:solidFill>
          <a:ln w="7938" cap="flat" cmpd="sng">
            <a:solidFill>
              <a:srgbClr val="000000"/>
            </a:solidFill>
            <a:prstDash val="solid"/>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19872" name="Rectangle 64"/>
          <p:cNvSpPr/>
          <p:nvPr/>
        </p:nvSpPr>
        <p:spPr>
          <a:xfrm>
            <a:off x="6781800" y="1579563"/>
            <a:ext cx="225425" cy="168275"/>
          </a:xfrm>
          <a:prstGeom prst="rect">
            <a:avLst/>
          </a:prstGeom>
          <a:noFill/>
          <a:ln w="9525">
            <a:noFill/>
          </a:ln>
        </p:spPr>
        <p:txBody>
          <a:bodyPr wrap="none" lIns="0" tIns="0" rIns="0" bIns="0">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100" b="0" dirty="0">
                <a:solidFill>
                  <a:srgbClr val="000000"/>
                </a:solidFill>
                <a:latin typeface="华文细黑" panose="02010600040101010101" pitchFamily="2" charset="-122"/>
                <a:ea typeface="华文细黑" panose="02010600040101010101" pitchFamily="2" charset="-122"/>
              </a:rPr>
              <a:t>GA</a:t>
            </a:r>
            <a:endParaRPr lang="en-US" altLang="zh-CN" sz="2000" b="0" dirty="0">
              <a:latin typeface="华文细黑" panose="02010600040101010101" pitchFamily="2" charset="-122"/>
              <a:ea typeface="华文细黑" panose="02010600040101010101" pitchFamily="2" charset="-122"/>
            </a:endParaRPr>
          </a:p>
        </p:txBody>
      </p:sp>
      <p:sp>
        <p:nvSpPr>
          <p:cNvPr id="119873" name="Rectangle 66"/>
          <p:cNvSpPr/>
          <p:nvPr/>
        </p:nvSpPr>
        <p:spPr>
          <a:xfrm>
            <a:off x="3810000" y="4879975"/>
            <a:ext cx="3048000" cy="10699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600" b="0" dirty="0">
                <a:latin typeface="宋体" panose="02010600030101010101" pitchFamily="2" charset="-122"/>
                <a:ea typeface="宋体" panose="02010600030101010101" pitchFamily="2" charset="-122"/>
              </a:rPr>
              <a:t>TR4</a:t>
            </a:r>
            <a:r>
              <a:rPr lang="zh-CN" altLang="en-US" sz="1600" b="0" dirty="0">
                <a:latin typeface="宋体" panose="02010600030101010101" pitchFamily="2" charset="-122"/>
                <a:ea typeface="宋体" panose="02010600030101010101" pitchFamily="2" charset="-122"/>
              </a:rPr>
              <a:t>：模块</a:t>
            </a:r>
            <a:r>
              <a:rPr lang="en-US" altLang="zh-CN" sz="1600" b="0" dirty="0">
                <a:latin typeface="宋体" panose="02010600030101010101" pitchFamily="2" charset="-122"/>
                <a:ea typeface="宋体" panose="02010600030101010101" pitchFamily="2" charset="-122"/>
              </a:rPr>
              <a:t>/</a:t>
            </a:r>
            <a:r>
              <a:rPr lang="zh-CN" altLang="en-US" sz="1600" b="0" dirty="0">
                <a:latin typeface="宋体" panose="02010600030101010101" pitchFamily="2" charset="-122"/>
                <a:ea typeface="宋体" panose="02010600030101010101" pitchFamily="2" charset="-122"/>
              </a:rPr>
              <a:t>系统评审</a:t>
            </a:r>
            <a:endParaRPr lang="zh-CN" altLang="en-US" sz="1600" b="0" dirty="0">
              <a:latin typeface="宋体" panose="02010600030101010101" pitchFamily="2" charset="-122"/>
              <a:ea typeface="宋体" panose="02010600030101010101" pitchFamily="2" charset="-122"/>
            </a:endParaRPr>
          </a:p>
          <a:p>
            <a:pPr marL="0" lvl="0" indent="0" eaLnBrk="1" hangingPunct="1">
              <a:lnSpc>
                <a:spcPct val="100000"/>
              </a:lnSpc>
              <a:spcBef>
                <a:spcPct val="50000"/>
              </a:spcBef>
              <a:buClrTx/>
              <a:buFontTx/>
              <a:buNone/>
            </a:pPr>
            <a:r>
              <a:rPr lang="en-US" altLang="zh-CN" sz="1600" b="0" dirty="0">
                <a:latin typeface="宋体" panose="02010600030101010101" pitchFamily="2" charset="-122"/>
                <a:ea typeface="宋体" panose="02010600030101010101" pitchFamily="2" charset="-122"/>
              </a:rPr>
              <a:t>TR5</a:t>
            </a:r>
            <a:r>
              <a:rPr lang="zh-CN" altLang="en-US" sz="1600" b="0" dirty="0">
                <a:latin typeface="宋体" panose="02010600030101010101" pitchFamily="2" charset="-122"/>
                <a:ea typeface="宋体" panose="02010600030101010101" pitchFamily="2" charset="-122"/>
              </a:rPr>
              <a:t>：样机评审</a:t>
            </a:r>
            <a:endParaRPr lang="zh-CN" altLang="en-US" sz="1600" b="0" dirty="0">
              <a:latin typeface="宋体" panose="02010600030101010101" pitchFamily="2" charset="-122"/>
              <a:ea typeface="宋体" panose="02010600030101010101" pitchFamily="2" charset="-122"/>
            </a:endParaRPr>
          </a:p>
          <a:p>
            <a:pPr marL="0" lvl="0" indent="0" eaLnBrk="1" hangingPunct="1">
              <a:lnSpc>
                <a:spcPct val="100000"/>
              </a:lnSpc>
              <a:spcBef>
                <a:spcPct val="50000"/>
              </a:spcBef>
              <a:buClrTx/>
              <a:buFontTx/>
              <a:buNone/>
            </a:pPr>
            <a:r>
              <a:rPr lang="en-US" altLang="zh-CN" sz="1600" b="0" dirty="0">
                <a:latin typeface="宋体" panose="02010600030101010101" pitchFamily="2" charset="-122"/>
                <a:ea typeface="宋体" panose="02010600030101010101" pitchFamily="2" charset="-122"/>
              </a:rPr>
              <a:t>TR6</a:t>
            </a:r>
            <a:r>
              <a:rPr lang="zh-CN" altLang="en-US" sz="1600" b="0" dirty="0">
                <a:latin typeface="宋体" panose="02010600030101010101" pitchFamily="2" charset="-122"/>
                <a:ea typeface="宋体" panose="02010600030101010101" pitchFamily="2" charset="-122"/>
              </a:rPr>
              <a:t>：小批量评审</a:t>
            </a:r>
            <a:endParaRPr lang="zh-CN" altLang="en-US" sz="1600" b="0" dirty="0">
              <a:latin typeface="宋体" panose="02010600030101010101" pitchFamily="2" charset="-122"/>
              <a:ea typeface="宋体" panose="02010600030101010101" pitchFamily="2" charset="-122"/>
            </a:endParaRPr>
          </a:p>
        </p:txBody>
      </p:sp>
      <p:sp>
        <p:nvSpPr>
          <p:cNvPr id="119874" name="Rectangle 67"/>
          <p:cNvSpPr/>
          <p:nvPr/>
        </p:nvSpPr>
        <p:spPr>
          <a:xfrm>
            <a:off x="762000" y="4784725"/>
            <a:ext cx="2520950" cy="1120775"/>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40000"/>
              </a:lnSpc>
              <a:spcBef>
                <a:spcPct val="0"/>
              </a:spcBef>
              <a:buClrTx/>
              <a:buFontTx/>
              <a:buNone/>
            </a:pPr>
            <a:r>
              <a:rPr lang="en-US" altLang="zh-CN" sz="1600" b="0" dirty="0">
                <a:latin typeface="宋体" panose="02010600030101010101" pitchFamily="2" charset="-122"/>
                <a:ea typeface="宋体" panose="02010600030101010101" pitchFamily="2" charset="-122"/>
              </a:rPr>
              <a:t>TR1</a:t>
            </a:r>
            <a:r>
              <a:rPr lang="zh-CN" altLang="en-US" sz="1600" b="0" dirty="0">
                <a:latin typeface="宋体" panose="02010600030101010101" pitchFamily="2" charset="-122"/>
                <a:ea typeface="宋体" panose="02010600030101010101" pitchFamily="2" charset="-122"/>
              </a:rPr>
              <a:t>：产品需求和概念评审</a:t>
            </a:r>
            <a:endParaRPr lang="zh-CN" altLang="en-US" sz="1600" b="0" dirty="0">
              <a:latin typeface="宋体" panose="02010600030101010101" pitchFamily="2" charset="-122"/>
              <a:ea typeface="宋体" panose="02010600030101010101" pitchFamily="2" charset="-122"/>
            </a:endParaRPr>
          </a:p>
          <a:p>
            <a:pPr marL="0" lvl="0" indent="0" eaLnBrk="1" hangingPunct="1">
              <a:lnSpc>
                <a:spcPct val="140000"/>
              </a:lnSpc>
              <a:spcBef>
                <a:spcPct val="0"/>
              </a:spcBef>
              <a:buClrTx/>
              <a:buFontTx/>
              <a:buNone/>
            </a:pPr>
            <a:r>
              <a:rPr lang="en-US" altLang="zh-CN" sz="1600" b="0" dirty="0">
                <a:latin typeface="宋体" panose="02010600030101010101" pitchFamily="2" charset="-122"/>
                <a:ea typeface="宋体" panose="02010600030101010101" pitchFamily="2" charset="-122"/>
              </a:rPr>
              <a:t>TR2</a:t>
            </a:r>
            <a:r>
              <a:rPr lang="zh-CN" altLang="en-US" sz="1600" b="0" dirty="0">
                <a:latin typeface="宋体" panose="02010600030101010101" pitchFamily="2" charset="-122"/>
                <a:ea typeface="宋体" panose="02010600030101010101" pitchFamily="2" charset="-122"/>
              </a:rPr>
              <a:t>：需求分解和规格评审</a:t>
            </a:r>
            <a:endParaRPr lang="zh-CN" altLang="en-US" sz="1600" b="0" dirty="0">
              <a:latin typeface="宋体" panose="02010600030101010101" pitchFamily="2" charset="-122"/>
              <a:ea typeface="宋体" panose="02010600030101010101" pitchFamily="2" charset="-122"/>
            </a:endParaRPr>
          </a:p>
          <a:p>
            <a:pPr marL="0" lvl="0" indent="0" eaLnBrk="1" hangingPunct="1">
              <a:lnSpc>
                <a:spcPct val="140000"/>
              </a:lnSpc>
              <a:spcBef>
                <a:spcPct val="0"/>
              </a:spcBef>
              <a:buClrTx/>
              <a:buFontTx/>
              <a:buNone/>
            </a:pPr>
            <a:r>
              <a:rPr lang="en-US" altLang="zh-CN" sz="1600" b="0" dirty="0">
                <a:latin typeface="宋体" panose="02010600030101010101" pitchFamily="2" charset="-122"/>
                <a:ea typeface="宋体" panose="02010600030101010101" pitchFamily="2" charset="-122"/>
              </a:rPr>
              <a:t>TR3</a:t>
            </a:r>
            <a:r>
              <a:rPr lang="zh-CN" altLang="en-US" sz="1600" b="0" dirty="0">
                <a:latin typeface="宋体" panose="02010600030101010101" pitchFamily="2" charset="-122"/>
                <a:ea typeface="宋体" panose="02010600030101010101" pitchFamily="2" charset="-122"/>
              </a:rPr>
              <a:t>：总体方案评审</a:t>
            </a:r>
            <a:endParaRPr lang="zh-CN" altLang="en-US" sz="1600" b="0" dirty="0">
              <a:latin typeface="宋体" panose="02010600030101010101" pitchFamily="2" charset="-122"/>
              <a:ea typeface="宋体" panose="02010600030101010101" pitchFamily="2" charset="-122"/>
            </a:endParaRPr>
          </a:p>
        </p:txBody>
      </p:sp>
      <p:sp>
        <p:nvSpPr>
          <p:cNvPr id="119875" name="Rectangle 68"/>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产品开发流程阶段划分</a:t>
            </a:r>
            <a:endParaRPr lang="zh-CN" altLang="en-US" sz="2800" dirty="0">
              <a:latin typeface="黑体" panose="02010609060101010101" pitchFamily="49" charset="-122"/>
            </a:endParaRPr>
          </a:p>
        </p:txBody>
      </p:sp>
      <p:graphicFrame>
        <p:nvGraphicFramePr>
          <p:cNvPr id="119876" name="Object 75">
            <a:hlinkClick r:id="" action="ppaction://ole?verb="/>
          </p:cNvPr>
          <p:cNvGraphicFramePr>
            <a:graphicFrameLocks noChangeAspect="1"/>
          </p:cNvGraphicFramePr>
          <p:nvPr/>
        </p:nvGraphicFramePr>
        <p:xfrm>
          <a:off x="7308850" y="5157788"/>
          <a:ext cx="914400" cy="714375"/>
        </p:xfrm>
        <a:graphic>
          <a:graphicData uri="http://schemas.openxmlformats.org/presentationml/2006/ole">
            <mc:AlternateContent xmlns:mc="http://schemas.openxmlformats.org/markup-compatibility/2006">
              <mc:Choice xmlns:v="urn:schemas-microsoft-com:vml" Requires="v">
                <p:oleObj spid="_x0000_s3108" name="" showAsIcon="1" r:id="rId1" imgW="914400" imgH="714375" progId="Visio.Drawing.11">
                  <p:link updateAutomatic="1"/>
                </p:oleObj>
              </mc:Choice>
              <mc:Fallback>
                <p:oleObj name="" showAsIcon="1" r:id="rId1" imgW="914400" imgH="714375" progId="Visio.Drawing.11">
                  <p:link updateAutomatic="1"/>
                  <p:pic>
                    <p:nvPicPr>
                      <p:cNvPr id="0" name="图片 3107"/>
                      <p:cNvPicPr/>
                      <p:nvPr/>
                    </p:nvPicPr>
                    <p:blipFill>
                      <a:blip r:embed="rId2"/>
                      <a:stretch>
                        <a:fillRect/>
                      </a:stretch>
                    </p:blipFill>
                    <p:spPr>
                      <a:xfrm>
                        <a:off x="7308850" y="5157788"/>
                        <a:ext cx="914400" cy="714375"/>
                      </a:xfrm>
                      <a:prstGeom prst="rect">
                        <a:avLst/>
                      </a:prstGeom>
                      <a:noFill/>
                      <a:ln w="38100">
                        <a:noFill/>
                        <a:miter/>
                      </a:ln>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p:cNvSpPr>
          <p:nvPr>
            <p:ph type="title"/>
          </p:nvPr>
        </p:nvSpPr>
        <p:spPr>
          <a:xfrm>
            <a:off x="107315" y="116523"/>
            <a:ext cx="7308850" cy="554037"/>
          </a:xfrm>
        </p:spPr>
        <p:txBody>
          <a:bodyPr vert="horz" wrap="square" lIns="91440" tIns="45720" rIns="91440" bIns="45720" anchor="ctr" anchorCtr="0"/>
          <a:p>
            <a:pPr eaLnBrk="1" hangingPunct="1"/>
            <a:r>
              <a:rPr lang="zh-CN" altLang="en-US" sz="2800" dirty="0">
                <a:latin typeface="黑体" panose="02010609060101010101" pitchFamily="49" charset="-122"/>
              </a:rPr>
              <a:t>产品开发流程与项目管理的关系</a:t>
            </a:r>
            <a:endParaRPr lang="zh-CN" altLang="en-US" sz="2800" dirty="0">
              <a:latin typeface="黑体" panose="02010609060101010101" pitchFamily="49" charset="-122"/>
            </a:endParaRPr>
          </a:p>
        </p:txBody>
      </p:sp>
      <p:graphicFrame>
        <p:nvGraphicFramePr>
          <p:cNvPr id="121859" name="Object 4"/>
          <p:cNvGraphicFramePr>
            <a:graphicFrameLocks noChangeAspect="1"/>
          </p:cNvGraphicFramePr>
          <p:nvPr/>
        </p:nvGraphicFramePr>
        <p:xfrm>
          <a:off x="373063" y="1322388"/>
          <a:ext cx="8416925" cy="4618037"/>
        </p:xfrm>
        <a:graphic>
          <a:graphicData uri="http://schemas.openxmlformats.org/presentationml/2006/ole">
            <mc:AlternateContent xmlns:mc="http://schemas.openxmlformats.org/markup-compatibility/2006">
              <mc:Choice xmlns:v="urn:schemas-microsoft-com:vml" Requires="v">
                <p:oleObj spid="_x0000_s3110" name="" r:id="rId1" imgW="3571240" imgH="1544320" progId="FLW3Drawing">
                  <p:embed/>
                </p:oleObj>
              </mc:Choice>
              <mc:Fallback>
                <p:oleObj name="" r:id="rId1" imgW="3571240" imgH="1544320" progId="FLW3Drawing">
                  <p:embed/>
                  <p:pic>
                    <p:nvPicPr>
                      <p:cNvPr id="0" name="图片 3109"/>
                      <p:cNvPicPr/>
                      <p:nvPr/>
                    </p:nvPicPr>
                    <p:blipFill>
                      <a:blip r:embed="rId2"/>
                      <a:stretch>
                        <a:fillRect/>
                      </a:stretch>
                    </p:blipFill>
                    <p:spPr>
                      <a:xfrm>
                        <a:off x="373063" y="1322388"/>
                        <a:ext cx="8416925" cy="4618037"/>
                      </a:xfrm>
                      <a:prstGeom prst="rect">
                        <a:avLst/>
                      </a:prstGeom>
                      <a:noFill/>
                      <a:ln w="38100">
                        <a:noFill/>
                        <a:miter/>
                      </a:ln>
                    </p:spPr>
                  </p:pic>
                </p:oleObj>
              </mc:Fallback>
            </mc:AlternateContent>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p:cNvSpPr>
          <p:nvPr>
            <p:ph type="title"/>
          </p:nvPr>
        </p:nvSpPr>
        <p:spPr>
          <a:xfrm>
            <a:off x="107315" y="188278"/>
            <a:ext cx="7596188" cy="554037"/>
          </a:xfrm>
        </p:spPr>
        <p:txBody>
          <a:bodyPr vert="horz" wrap="square" lIns="91440" tIns="45720" rIns="91440" bIns="45720" anchor="ctr" anchorCtr="0"/>
          <a:p>
            <a:pPr eaLnBrk="1" hangingPunct="1"/>
            <a:r>
              <a:rPr lang="zh-CN" altLang="en-US" sz="2800" dirty="0">
                <a:latin typeface="黑体" panose="02010609060101010101" pitchFamily="49" charset="-122"/>
              </a:rPr>
              <a:t>产品开发流程与项目管理的活动对应</a:t>
            </a:r>
            <a:endParaRPr lang="zh-CN" altLang="en-US" sz="2800" dirty="0">
              <a:latin typeface="黑体" panose="02010609060101010101" pitchFamily="49" charset="-122"/>
            </a:endParaRPr>
          </a:p>
        </p:txBody>
      </p:sp>
      <p:graphicFrame>
        <p:nvGraphicFramePr>
          <p:cNvPr id="123907" name="Object 4"/>
          <p:cNvGraphicFramePr>
            <a:graphicFrameLocks noChangeAspect="1"/>
          </p:cNvGraphicFramePr>
          <p:nvPr/>
        </p:nvGraphicFramePr>
        <p:xfrm>
          <a:off x="185738" y="1012825"/>
          <a:ext cx="8718550" cy="5083175"/>
        </p:xfrm>
        <a:graphic>
          <a:graphicData uri="http://schemas.openxmlformats.org/presentationml/2006/ole">
            <mc:AlternateContent xmlns:mc="http://schemas.openxmlformats.org/markup-compatibility/2006">
              <mc:Choice xmlns:v="urn:schemas-microsoft-com:vml" Requires="v">
                <p:oleObj spid="_x0000_s3109" name="" r:id="rId1" imgW="2265680" imgH="1388110" progId="FLW3Drawing">
                  <p:embed/>
                </p:oleObj>
              </mc:Choice>
              <mc:Fallback>
                <p:oleObj name="" r:id="rId1" imgW="2265680" imgH="1388110" progId="FLW3Drawing">
                  <p:embed/>
                  <p:pic>
                    <p:nvPicPr>
                      <p:cNvPr id="0" name="图片 3108"/>
                      <p:cNvPicPr/>
                      <p:nvPr/>
                    </p:nvPicPr>
                    <p:blipFill>
                      <a:blip r:embed="rId2"/>
                      <a:stretch>
                        <a:fillRect/>
                      </a:stretch>
                    </p:blipFill>
                    <p:spPr>
                      <a:xfrm>
                        <a:off x="185738" y="1012825"/>
                        <a:ext cx="8718550" cy="5083175"/>
                      </a:xfrm>
                      <a:prstGeom prst="rect">
                        <a:avLst/>
                      </a:prstGeom>
                      <a:noFill/>
                      <a:ln w="38100">
                        <a:noFill/>
                        <a:miter/>
                      </a:ln>
                    </p:spPr>
                  </p:pic>
                </p:oleObj>
              </mc:Fallback>
            </mc:AlternateContent>
          </a:graphicData>
        </a:graphic>
      </p:graphicFrame>
      <p:sp>
        <p:nvSpPr>
          <p:cNvPr id="123908" name="Line 5"/>
          <p:cNvSpPr/>
          <p:nvPr/>
        </p:nvSpPr>
        <p:spPr>
          <a:xfrm>
            <a:off x="228600" y="1066800"/>
            <a:ext cx="1143000" cy="685800"/>
          </a:xfrm>
          <a:prstGeom prst="line">
            <a:avLst/>
          </a:prstGeom>
          <a:ln w="19050" cap="flat" cmpd="sng">
            <a:solidFill>
              <a:schemeClr val="tx1"/>
            </a:solidFill>
            <a:prstDash val="solid"/>
            <a:headEnd type="none" w="med" len="med"/>
            <a:tailEnd type="none" w="med" len="med"/>
          </a:ln>
        </p:spPr>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Text Box 2"/>
          <p:cNvSpPr txBox="1"/>
          <p:nvPr/>
        </p:nvSpPr>
        <p:spPr>
          <a:xfrm>
            <a:off x="736600" y="1739900"/>
            <a:ext cx="7162800" cy="19907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284480" lvl="0" indent="-284480" eaLnBrk="1" hangingPunct="1">
              <a:lnSpc>
                <a:spcPct val="130000"/>
              </a:lnSpc>
              <a:spcBef>
                <a:spcPct val="0"/>
              </a:spcBef>
              <a:buClrTx/>
              <a:buFontTx/>
              <a:buChar char="•"/>
            </a:pPr>
            <a:r>
              <a:rPr lang="zh-CN" altLang="en-US" b="0" dirty="0">
                <a:latin typeface="宋体" panose="02010600030101010101" pitchFamily="2" charset="-122"/>
                <a:ea typeface="宋体" panose="02010600030101010101" pitchFamily="2" charset="-122"/>
              </a:rPr>
              <a:t>基于业务的需要，在保证公司利益的前提下兼顾产品质量、成本和效率</a:t>
            </a:r>
            <a:endParaRPr lang="zh-CN" altLang="en-US" b="0" dirty="0">
              <a:latin typeface="宋体" panose="02010600030101010101" pitchFamily="2" charset="-122"/>
              <a:ea typeface="宋体" panose="02010600030101010101" pitchFamily="2" charset="-122"/>
            </a:endParaRPr>
          </a:p>
          <a:p>
            <a:pPr marL="284480" lvl="0" indent="-284480" eaLnBrk="1" hangingPunct="1">
              <a:lnSpc>
                <a:spcPct val="130000"/>
              </a:lnSpc>
              <a:spcBef>
                <a:spcPct val="0"/>
              </a:spcBef>
              <a:buClrTx/>
              <a:buFontTx/>
              <a:buChar char="•"/>
            </a:pPr>
            <a:r>
              <a:rPr lang="zh-CN" altLang="en-US" b="0" dirty="0">
                <a:latin typeface="宋体" panose="02010600030101010101" pitchFamily="2" charset="-122"/>
                <a:ea typeface="宋体" panose="02010600030101010101" pitchFamily="2" charset="-122"/>
              </a:rPr>
              <a:t>基于产品开发流程的框架（</a:t>
            </a:r>
            <a:r>
              <a:rPr lang="en-US" altLang="zh-CN" b="0" dirty="0">
                <a:latin typeface="宋体" panose="02010600030101010101" pitchFamily="2" charset="-122"/>
                <a:ea typeface="宋体" panose="02010600030101010101" pitchFamily="2" charset="-122"/>
              </a:rPr>
              <a:t>Pocket Card</a:t>
            </a:r>
            <a:r>
              <a:rPr lang="zh-CN" altLang="en-US" b="0" dirty="0">
                <a:latin typeface="宋体" panose="02010600030101010101" pitchFamily="2" charset="-122"/>
                <a:ea typeface="宋体" panose="02010600030101010101" pitchFamily="2" charset="-122"/>
              </a:rPr>
              <a:t>）</a:t>
            </a:r>
            <a:endParaRPr lang="zh-CN" altLang="en-US" b="0" dirty="0">
              <a:latin typeface="宋体" panose="02010600030101010101" pitchFamily="2" charset="-122"/>
              <a:ea typeface="宋体" panose="02010600030101010101" pitchFamily="2" charset="-122"/>
            </a:endParaRPr>
          </a:p>
          <a:p>
            <a:pPr marL="284480" lvl="0" indent="-284480" eaLnBrk="1" hangingPunct="1">
              <a:lnSpc>
                <a:spcPct val="130000"/>
              </a:lnSpc>
              <a:spcBef>
                <a:spcPct val="0"/>
              </a:spcBef>
              <a:buClrTx/>
              <a:buFontTx/>
              <a:buChar char="•"/>
            </a:pPr>
            <a:r>
              <a:rPr lang="zh-CN" altLang="en-US" b="0" dirty="0">
                <a:latin typeface="宋体" panose="02010600030101010101" pitchFamily="2" charset="-122"/>
                <a:ea typeface="宋体" panose="02010600030101010101" pitchFamily="2" charset="-122"/>
              </a:rPr>
              <a:t>各阶段</a:t>
            </a:r>
            <a:r>
              <a:rPr lang="en-US" altLang="zh-CN" b="0" dirty="0">
                <a:latin typeface="宋体" panose="02010600030101010101" pitchFamily="2" charset="-122"/>
                <a:ea typeface="宋体" panose="02010600030101010101" pitchFamily="2" charset="-122"/>
              </a:rPr>
              <a:t>DCP</a:t>
            </a:r>
            <a:r>
              <a:rPr lang="zh-CN" altLang="en-US" b="0" dirty="0">
                <a:latin typeface="宋体" panose="02010600030101010101" pitchFamily="2" charset="-122"/>
                <a:ea typeface="宋体" panose="02010600030101010101" pitchFamily="2" charset="-122"/>
              </a:rPr>
              <a:t>、</a:t>
            </a:r>
            <a:r>
              <a:rPr lang="en-US" altLang="zh-CN" b="0" dirty="0">
                <a:latin typeface="宋体" panose="02010600030101010101" pitchFamily="2" charset="-122"/>
                <a:ea typeface="宋体" panose="02010600030101010101" pitchFamily="2" charset="-122"/>
              </a:rPr>
              <a:t>TR</a:t>
            </a:r>
            <a:r>
              <a:rPr lang="zh-CN" altLang="en-US" b="0" dirty="0">
                <a:latin typeface="宋体" panose="02010600030101010101" pitchFamily="2" charset="-122"/>
                <a:ea typeface="宋体" panose="02010600030101010101" pitchFamily="2" charset="-122"/>
              </a:rPr>
              <a:t>不能省略，可以考虑合并</a:t>
            </a:r>
            <a:endParaRPr lang="zh-CN" altLang="en-US" b="0" dirty="0">
              <a:latin typeface="宋体" panose="02010600030101010101" pitchFamily="2" charset="-122"/>
              <a:ea typeface="宋体" panose="02010600030101010101" pitchFamily="2" charset="-122"/>
            </a:endParaRPr>
          </a:p>
        </p:txBody>
      </p:sp>
      <p:sp>
        <p:nvSpPr>
          <p:cNvPr id="125955" name="Text Box 3"/>
          <p:cNvSpPr txBox="1"/>
          <p:nvPr/>
        </p:nvSpPr>
        <p:spPr>
          <a:xfrm>
            <a:off x="609600" y="1066800"/>
            <a:ext cx="4095750" cy="519113"/>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57200" lvl="0" indent="-457200" eaLnBrk="1" hangingPunct="1">
              <a:lnSpc>
                <a:spcPct val="100000"/>
              </a:lnSpc>
              <a:spcBef>
                <a:spcPct val="0"/>
              </a:spcBef>
              <a:buClrTx/>
              <a:buFontTx/>
              <a:buNone/>
            </a:pPr>
            <a:r>
              <a:rPr lang="zh-CN" altLang="en-US" sz="2800" b="0" dirty="0">
                <a:solidFill>
                  <a:schemeClr val="tx2"/>
                </a:solidFill>
                <a:latin typeface="黑体" panose="02010609060101010101" pitchFamily="49" charset="-122"/>
                <a:ea typeface="黑体" panose="02010609060101010101" pitchFamily="49" charset="-122"/>
              </a:rPr>
              <a:t>流程裁剪的原则和方法：</a:t>
            </a:r>
            <a:endParaRPr lang="zh-CN" altLang="en-US" sz="2800" b="0" dirty="0">
              <a:latin typeface="黑体" panose="02010609060101010101" pitchFamily="49" charset="-122"/>
              <a:ea typeface="黑体" panose="02010609060101010101" pitchFamily="49" charset="-122"/>
            </a:endParaRPr>
          </a:p>
        </p:txBody>
      </p:sp>
      <p:sp>
        <p:nvSpPr>
          <p:cNvPr id="125956" name="Rectangle 4"/>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t>流程与效率的矛盾如何克服 </a:t>
            </a:r>
            <a:endParaRPr lang="zh-CN" altLang="en-US"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5"/>
          <p:cNvSpPr>
            <a:spLocks noGrp="1"/>
          </p:cNvSpPr>
          <p:nvPr>
            <p:ph type="title"/>
          </p:nvPr>
        </p:nvSpPr>
        <p:spPr>
          <a:xfrm>
            <a:off x="107315" y="188278"/>
            <a:ext cx="5246688" cy="554037"/>
          </a:xfrm>
        </p:spPr>
        <p:txBody>
          <a:bodyPr vert="horz" wrap="square" lIns="91440" tIns="45720" rIns="91440" bIns="45720" anchor="ctr" anchorCtr="0"/>
          <a:p>
            <a:pPr eaLnBrk="1" hangingPunct="1"/>
            <a:r>
              <a:rPr lang="zh-CN" altLang="en-US" sz="2800" dirty="0"/>
              <a:t>流程与效率的矛盾如何克服 </a:t>
            </a:r>
            <a:endParaRPr lang="zh-CN" altLang="en-US" sz="2800" dirty="0"/>
          </a:p>
        </p:txBody>
      </p:sp>
      <p:sp>
        <p:nvSpPr>
          <p:cNvPr id="128003" name="Rectangle 6"/>
          <p:cNvSpPr>
            <a:spLocks noGrp="1"/>
          </p:cNvSpPr>
          <p:nvPr>
            <p:ph idx="1"/>
          </p:nvPr>
        </p:nvSpPr>
        <p:spPr>
          <a:xfrm>
            <a:off x="0" y="862013"/>
            <a:ext cx="9144000" cy="5873750"/>
          </a:xfrm>
        </p:spPr>
        <p:txBody>
          <a:bodyPr vert="horz" wrap="square" lIns="91440" tIns="45720" rIns="91440" bIns="45720" anchor="t" anchorCtr="0"/>
          <a:p>
            <a:pPr eaLnBrk="1" hangingPunct="1"/>
            <a:r>
              <a:rPr lang="zh-CN" altLang="en-US" dirty="0">
                <a:latin typeface="宋体" panose="02010600030101010101" pitchFamily="2" charset="-122"/>
                <a:ea typeface="宋体" panose="02010600030101010101" pitchFamily="2" charset="-122"/>
              </a:rPr>
              <a:t>流程定义活动和相应的角色，建立规范、模板；项目管理保证流程落实。即：</a:t>
            </a:r>
            <a:endParaRPr lang="zh-CN" altLang="en-US" dirty="0">
              <a:latin typeface="宋体" panose="02010600030101010101" pitchFamily="2" charset="-122"/>
              <a:ea typeface="宋体" panose="02010600030101010101" pitchFamily="2" charset="-122"/>
            </a:endParaRPr>
          </a:p>
          <a:p>
            <a:pPr lvl="1" eaLnBrk="1" hangingPunct="1"/>
            <a:r>
              <a:rPr lang="zh-CN" altLang="en-US" dirty="0">
                <a:ea typeface="宋体" panose="02010600030101010101" pitchFamily="2" charset="-122"/>
              </a:rPr>
              <a:t>研发流程保证“正确地做事情”</a:t>
            </a:r>
            <a:endParaRPr lang="zh-CN" altLang="en-US" dirty="0">
              <a:ea typeface="宋体" panose="02010600030101010101" pitchFamily="2" charset="-122"/>
            </a:endParaRPr>
          </a:p>
          <a:p>
            <a:pPr lvl="1" eaLnBrk="1" hangingPunct="1"/>
            <a:r>
              <a:rPr lang="zh-CN" altLang="en-US" dirty="0">
                <a:ea typeface="宋体" panose="02010600030101010101" pitchFamily="2" charset="-122"/>
              </a:rPr>
              <a:t>项目管理保证按流程做事，顺利推进，“把事情做正确”</a:t>
            </a:r>
            <a:endParaRPr lang="zh-CN" altLang="en-US" dirty="0">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流程为项目管理提供了基础，如：活动定义是项目计划的基础</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有效的流程可以降低对人员的素质要求</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p:cNvSpPr>
          <p:nvPr>
            <p:ph type="title"/>
          </p:nvPr>
        </p:nvSpPr>
        <p:spPr>
          <a:xfrm>
            <a:off x="107315" y="116840"/>
            <a:ext cx="9144000" cy="579438"/>
          </a:xfrm>
        </p:spPr>
        <p:txBody>
          <a:bodyPr vert="horz" wrap="square" lIns="91440" tIns="45720" rIns="91440" bIns="0" anchor="ctr" anchorCtr="0"/>
          <a:p>
            <a:pPr eaLnBrk="1" hangingPunct="1"/>
            <a:r>
              <a:rPr lang="zh-CN" altLang="en-US" sz="2800" dirty="0">
                <a:latin typeface="黑体" panose="02010609060101010101" pitchFamily="49" charset="-122"/>
              </a:rPr>
              <a:t>内容提要</a:t>
            </a:r>
            <a:endParaRPr lang="zh-CN" altLang="en-US" sz="2800" dirty="0">
              <a:latin typeface="黑体" panose="02010609060101010101" pitchFamily="49" charset="-122"/>
            </a:endParaRPr>
          </a:p>
        </p:txBody>
      </p:sp>
      <p:sp>
        <p:nvSpPr>
          <p:cNvPr id="130051" name="Rectangle 3"/>
          <p:cNvSpPr>
            <a:spLocks noGrp="1"/>
          </p:cNvSpPr>
          <p:nvPr>
            <p:ph idx="1"/>
          </p:nvPr>
        </p:nvSpPr>
        <p:spPr>
          <a:xfrm>
            <a:off x="755333" y="908685"/>
            <a:ext cx="8504237" cy="6165850"/>
          </a:xfrm>
        </p:spPr>
        <p:txBody>
          <a:bodyPr vert="horz" wrap="square" lIns="91440" tIns="45720" rIns="91440" bIns="45720" anchor="t" anchorCtr="0"/>
          <a:p>
            <a:pPr marL="533400" indent="-533400" eaLnBrk="1" hangingPunct="1">
              <a:buClr>
                <a:srgbClr val="0033CC"/>
              </a:buClr>
              <a:buFont typeface="Wingdings" panose="05000000000000000000" pitchFamily="2" charset="2"/>
              <a:buAutoNum type="arabicPeriod"/>
            </a:pPr>
            <a:r>
              <a:rPr lang="zh-CN" altLang="en-US" sz="1800" dirty="0"/>
              <a:t>项目管理的基本概念</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项目组织结构</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项目目标管理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项目需求管理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产品开发流程回顾 </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项目计划制定</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项目计划控制</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质量与成本管理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风险管理</a:t>
            </a:r>
            <a:endParaRPr lang="zh-CN" altLang="en-US" sz="1800" dirty="0"/>
          </a:p>
          <a:p>
            <a:pPr marL="533400" indent="-533400" eaLnBrk="1" hangingPunct="1">
              <a:buClr>
                <a:srgbClr val="0033CC"/>
              </a:buClr>
              <a:buFont typeface="Wingdings" panose="05000000000000000000" pitchFamily="2" charset="2"/>
              <a:buAutoNum type="arabicPeriod"/>
            </a:pPr>
            <a:r>
              <a:rPr lang="zh-CN" altLang="en-US" sz="1800" dirty="0"/>
              <a:t>项目沟通管理</a:t>
            </a:r>
            <a:endParaRPr lang="zh-CN" altLang="en-US" sz="1800" dirty="0"/>
          </a:p>
        </p:txBody>
      </p:sp>
      <p:pic>
        <p:nvPicPr>
          <p:cNvPr id="130052" name="Picture 4" descr="dian2"/>
          <p:cNvPicPr>
            <a:picLocks noChangeAspect="1"/>
          </p:cNvPicPr>
          <p:nvPr/>
        </p:nvPicPr>
        <p:blipFill>
          <a:blip r:embed="rId1">
            <a:clrChange>
              <a:clrFrom>
                <a:srgbClr val="FFFFFF"/>
              </a:clrFrom>
              <a:clrTo>
                <a:srgbClr val="FFFFFF">
                  <a:alpha val="0"/>
                </a:srgbClr>
              </a:clrTo>
            </a:clrChange>
          </a:blip>
          <a:stretch>
            <a:fillRect/>
          </a:stretch>
        </p:blipFill>
        <p:spPr>
          <a:xfrm>
            <a:off x="411163" y="3357245"/>
            <a:ext cx="344487" cy="327025"/>
          </a:xfrm>
          <a:prstGeom prst="rect">
            <a:avLst/>
          </a:prstGeom>
          <a:noFill/>
          <a:ln w="9525">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p:cNvSpPr>
          <p:nvPr>
            <p:ph type="title"/>
          </p:nvPr>
        </p:nvSpPr>
        <p:spPr/>
        <p:txBody>
          <a:bodyPr vert="horz" wrap="square" lIns="91440" tIns="45720" rIns="91440" bIns="0" anchor="ctr" anchorCtr="0"/>
          <a:p>
            <a:pPr eaLnBrk="1" hangingPunct="1"/>
            <a:r>
              <a:rPr lang="zh-CN" altLang="en-US" sz="2800" dirty="0"/>
              <a:t>项目计划管理的现状</a:t>
            </a:r>
            <a:endParaRPr lang="zh-CN" altLang="en-US" sz="2800" dirty="0"/>
          </a:p>
        </p:txBody>
      </p:sp>
      <p:graphicFrame>
        <p:nvGraphicFramePr>
          <p:cNvPr id="132099" name="Object 3"/>
          <p:cNvGraphicFramePr>
            <a:graphicFrameLocks noChangeAspect="1"/>
          </p:cNvGraphicFramePr>
          <p:nvPr>
            <p:ph idx="1"/>
          </p:nvPr>
        </p:nvGraphicFramePr>
        <p:xfrm>
          <a:off x="1116013" y="1341438"/>
          <a:ext cx="6767512" cy="4997450"/>
        </p:xfrm>
        <a:graphic>
          <a:graphicData uri="http://schemas.openxmlformats.org/presentationml/2006/ole">
            <mc:AlternateContent xmlns:mc="http://schemas.openxmlformats.org/markup-compatibility/2006">
              <mc:Choice xmlns:v="urn:schemas-microsoft-com:vml" Requires="v">
                <p:oleObj spid="_x0000_s3111" name="" r:id="rId1" imgW="2645410" imgH="1955165" progId="FLW3Drawing">
                  <p:embed/>
                </p:oleObj>
              </mc:Choice>
              <mc:Fallback>
                <p:oleObj name="" r:id="rId1" imgW="2645410" imgH="1955165" progId="FLW3Drawing">
                  <p:embed/>
                  <p:pic>
                    <p:nvPicPr>
                      <p:cNvPr id="0" name="图片 3110"/>
                      <p:cNvPicPr/>
                      <p:nvPr/>
                    </p:nvPicPr>
                    <p:blipFill>
                      <a:blip r:embed="rId2"/>
                      <a:srcRect/>
                      <a:stretch>
                        <a:fillRect/>
                      </a:stretch>
                    </p:blipFill>
                    <p:spPr>
                      <a:xfrm>
                        <a:off x="1116013" y="1341438"/>
                        <a:ext cx="6767512" cy="4997450"/>
                      </a:xfrm>
                      <a:prstGeom prst="rect">
                        <a:avLst/>
                      </a:prstGeom>
                      <a:noFill/>
                      <a:ln w="38100">
                        <a:miter/>
                      </a:ln>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约束三角形</a:t>
            </a:r>
            <a:endParaRPr lang="zh-CN" altLang="en-US" sz="2800" dirty="0">
              <a:latin typeface="黑体" panose="02010609060101010101" pitchFamily="49" charset="-122"/>
            </a:endParaRPr>
          </a:p>
        </p:txBody>
      </p:sp>
      <p:sp>
        <p:nvSpPr>
          <p:cNvPr id="19459" name="AutoShape 5"/>
          <p:cNvSpPr/>
          <p:nvPr/>
        </p:nvSpPr>
        <p:spPr>
          <a:xfrm>
            <a:off x="2286000" y="2057400"/>
            <a:ext cx="3810000" cy="2743200"/>
          </a:xfrm>
          <a:prstGeom prst="triangle">
            <a:avLst>
              <a:gd name="adj" fmla="val 50000"/>
            </a:avLst>
          </a:prstGeom>
          <a:gradFill rotWithShape="0">
            <a:gsLst>
              <a:gs pos="0">
                <a:srgbClr val="0033CC"/>
              </a:gs>
              <a:gs pos="100000">
                <a:srgbClr val="CCCCFF"/>
              </a:gs>
            </a:gsLst>
            <a:path path="shape">
              <a:fillToRect l="50000" t="50000" r="50000" b="50000"/>
            </a:path>
            <a:tileRect/>
          </a:gradFill>
          <a:ln w="28575" cap="flat" cmpd="sng">
            <a:solidFill>
              <a:schemeClr val="accent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3200" b="0" dirty="0">
                <a:solidFill>
                  <a:schemeClr val="bg1"/>
                </a:solidFill>
                <a:ea typeface="楷体_GB2312" pitchFamily="49" charset="-122"/>
              </a:rPr>
              <a:t>范围</a:t>
            </a:r>
            <a:r>
              <a:rPr lang="en-US" altLang="zh-CN" sz="3200" b="0" dirty="0">
                <a:solidFill>
                  <a:schemeClr val="bg1"/>
                </a:solidFill>
                <a:latin typeface="Times New Roman" panose="02020603050405020304" pitchFamily="18" charset="0"/>
                <a:ea typeface="楷体_GB2312" pitchFamily="49" charset="-122"/>
              </a:rPr>
              <a:t>S</a:t>
            </a:r>
            <a:endParaRPr lang="en-US" altLang="zh-CN" sz="3200" b="0" dirty="0">
              <a:solidFill>
                <a:schemeClr val="bg1"/>
              </a:solidFill>
              <a:latin typeface="Times New Roman" panose="02020603050405020304" pitchFamily="18" charset="0"/>
              <a:ea typeface="楷体_GB2312" pitchFamily="49" charset="-122"/>
            </a:endParaRPr>
          </a:p>
        </p:txBody>
      </p:sp>
      <p:sp>
        <p:nvSpPr>
          <p:cNvPr id="19460" name="Text Box 6"/>
          <p:cNvSpPr txBox="1"/>
          <p:nvPr/>
        </p:nvSpPr>
        <p:spPr>
          <a:xfrm>
            <a:off x="3581400" y="1447800"/>
            <a:ext cx="1295400" cy="579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3200" b="0" dirty="0">
                <a:latin typeface="Times New Roman" panose="02020603050405020304" pitchFamily="18" charset="0"/>
                <a:ea typeface="楷体_GB2312" pitchFamily="49" charset="-122"/>
              </a:rPr>
              <a:t>质量</a:t>
            </a:r>
            <a:r>
              <a:rPr lang="en-US" altLang="zh-CN" sz="3200" b="0" dirty="0">
                <a:latin typeface="Times New Roman" panose="02020603050405020304" pitchFamily="18" charset="0"/>
                <a:ea typeface="楷体_GB2312" pitchFamily="49" charset="-122"/>
              </a:rPr>
              <a:t>Q</a:t>
            </a:r>
            <a:endParaRPr lang="en-US" altLang="zh-CN" sz="3200" b="0" dirty="0">
              <a:latin typeface="Times New Roman" panose="02020603050405020304" pitchFamily="18" charset="0"/>
              <a:ea typeface="楷体_GB2312" pitchFamily="49" charset="-122"/>
            </a:endParaRPr>
          </a:p>
        </p:txBody>
      </p:sp>
      <p:sp>
        <p:nvSpPr>
          <p:cNvPr id="19461" name="Text Box 7"/>
          <p:cNvSpPr txBox="1"/>
          <p:nvPr/>
        </p:nvSpPr>
        <p:spPr>
          <a:xfrm>
            <a:off x="914400" y="4495800"/>
            <a:ext cx="1295400" cy="579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3200" b="0" dirty="0">
                <a:latin typeface="Times New Roman" panose="02020603050405020304" pitchFamily="18" charset="0"/>
                <a:ea typeface="楷体_GB2312" pitchFamily="49" charset="-122"/>
              </a:rPr>
              <a:t>成本</a:t>
            </a:r>
            <a:r>
              <a:rPr lang="en-US" altLang="zh-CN" sz="3200" b="0" dirty="0">
                <a:latin typeface="Times New Roman" panose="02020603050405020304" pitchFamily="18" charset="0"/>
                <a:ea typeface="楷体_GB2312" pitchFamily="49" charset="-122"/>
              </a:rPr>
              <a:t>C</a:t>
            </a:r>
            <a:endParaRPr lang="en-US" altLang="zh-CN" sz="3200" b="0" dirty="0">
              <a:latin typeface="Times New Roman" panose="02020603050405020304" pitchFamily="18" charset="0"/>
              <a:ea typeface="楷体_GB2312" pitchFamily="49" charset="-122"/>
            </a:endParaRPr>
          </a:p>
        </p:txBody>
      </p:sp>
      <p:sp>
        <p:nvSpPr>
          <p:cNvPr id="19462" name="Text Box 8"/>
          <p:cNvSpPr txBox="1"/>
          <p:nvPr/>
        </p:nvSpPr>
        <p:spPr>
          <a:xfrm>
            <a:off x="6248400" y="4495800"/>
            <a:ext cx="1295400" cy="5794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3200" b="0" dirty="0">
                <a:latin typeface="Times New Roman" panose="02020603050405020304" pitchFamily="18" charset="0"/>
                <a:ea typeface="楷体_GB2312" pitchFamily="49" charset="-122"/>
              </a:rPr>
              <a:t>时间</a:t>
            </a:r>
            <a:r>
              <a:rPr lang="en-US" altLang="zh-CN" sz="3200" b="0" dirty="0">
                <a:latin typeface="Times New Roman" panose="02020603050405020304" pitchFamily="18" charset="0"/>
                <a:ea typeface="楷体_GB2312" pitchFamily="49" charset="-122"/>
              </a:rPr>
              <a:t>T</a:t>
            </a:r>
            <a:endParaRPr lang="en-US" altLang="zh-CN" sz="3200" b="0" dirty="0">
              <a:latin typeface="Times New Roman" panose="02020603050405020304" pitchFamily="18" charset="0"/>
              <a:ea typeface="楷体_GB2312" pitchFamily="49"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6"/>
          <p:cNvSpPr>
            <a:spLocks noGrp="1"/>
          </p:cNvSpPr>
          <p:nvPr>
            <p:ph type="title" idx="4294967295"/>
          </p:nvPr>
        </p:nvSpPr>
        <p:spPr>
          <a:xfrm>
            <a:off x="107315" y="188278"/>
            <a:ext cx="5246688" cy="554037"/>
          </a:xfrm>
        </p:spPr>
        <p:txBody>
          <a:bodyPr vert="horz" wrap="square" lIns="91440" tIns="45720" rIns="91440" bIns="45720" anchor="ctr" anchorCtr="0"/>
          <a:p>
            <a:pPr marL="304800" indent="-304800" eaLnBrk="1" hangingPunct="1"/>
            <a:r>
              <a:rPr lang="zh-CN" altLang="en-US" sz="2800" dirty="0"/>
              <a:t>项目计划管理的常见问题</a:t>
            </a:r>
            <a:endParaRPr lang="zh-CN" altLang="en-US" sz="2800" dirty="0"/>
          </a:p>
        </p:txBody>
      </p:sp>
      <p:graphicFrame>
        <p:nvGraphicFramePr>
          <p:cNvPr id="133123" name="Object 8"/>
          <p:cNvGraphicFramePr>
            <a:graphicFrameLocks noChangeAspect="1"/>
          </p:cNvGraphicFramePr>
          <p:nvPr/>
        </p:nvGraphicFramePr>
        <p:xfrm>
          <a:off x="323850" y="1052513"/>
          <a:ext cx="8208963" cy="4986337"/>
        </p:xfrm>
        <a:graphic>
          <a:graphicData uri="http://schemas.openxmlformats.org/presentationml/2006/ole">
            <mc:AlternateContent xmlns:mc="http://schemas.openxmlformats.org/markup-compatibility/2006">
              <mc:Choice xmlns:v="urn:schemas-microsoft-com:vml" Requires="v">
                <p:oleObj spid="_x0000_s3112" name="" r:id="rId1" imgW="2880360" imgH="1750060" progId="FLW3Drawing">
                  <p:embed/>
                </p:oleObj>
              </mc:Choice>
              <mc:Fallback>
                <p:oleObj name="" r:id="rId1" imgW="2880360" imgH="1750060" progId="FLW3Drawing">
                  <p:embed/>
                  <p:pic>
                    <p:nvPicPr>
                      <p:cNvPr id="0" name="图片 3111"/>
                      <p:cNvPicPr/>
                      <p:nvPr/>
                    </p:nvPicPr>
                    <p:blipFill>
                      <a:blip r:embed="rId2"/>
                      <a:stretch>
                        <a:fillRect/>
                      </a:stretch>
                    </p:blipFill>
                    <p:spPr>
                      <a:xfrm>
                        <a:off x="323850" y="1052513"/>
                        <a:ext cx="8208963" cy="4986337"/>
                      </a:xfrm>
                      <a:prstGeom prst="rect">
                        <a:avLst/>
                      </a:prstGeom>
                      <a:noFill/>
                      <a:ln w="38100">
                        <a:noFill/>
                        <a:miter/>
                      </a:ln>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p:cNvSpPr>
          <p:nvPr>
            <p:ph type="title"/>
          </p:nvPr>
        </p:nvSpPr>
        <p:spPr/>
        <p:txBody>
          <a:bodyPr vert="horz" wrap="square" lIns="91440" tIns="45720" rIns="91440" bIns="0" anchor="ctr" anchorCtr="0"/>
          <a:p>
            <a:pPr eaLnBrk="1" hangingPunct="1"/>
            <a:r>
              <a:rPr lang="zh-CN" altLang="en-US" sz="2800" dirty="0"/>
              <a:t>计划的重要性</a:t>
            </a:r>
            <a:endParaRPr lang="zh-CN" altLang="en-US" sz="2800" dirty="0"/>
          </a:p>
        </p:txBody>
      </p:sp>
      <p:graphicFrame>
        <p:nvGraphicFramePr>
          <p:cNvPr id="135171" name="Object 3"/>
          <p:cNvGraphicFramePr>
            <a:graphicFrameLocks noChangeAspect="1"/>
          </p:cNvGraphicFramePr>
          <p:nvPr>
            <p:ph idx="1"/>
          </p:nvPr>
        </p:nvGraphicFramePr>
        <p:xfrm>
          <a:off x="827088" y="1773238"/>
          <a:ext cx="7489825" cy="4479925"/>
        </p:xfrm>
        <a:graphic>
          <a:graphicData uri="http://schemas.openxmlformats.org/presentationml/2006/ole">
            <mc:AlternateContent xmlns:mc="http://schemas.openxmlformats.org/markup-compatibility/2006">
              <mc:Choice xmlns:v="urn:schemas-microsoft-com:vml" Requires="v">
                <p:oleObj spid="_x0000_s3113" name="" r:id="rId1" imgW="2661285" imgH="1993900" progId="FLW3Drawing">
                  <p:embed/>
                </p:oleObj>
              </mc:Choice>
              <mc:Fallback>
                <p:oleObj name="" r:id="rId1" imgW="2661285" imgH="1993900" progId="FLW3Drawing">
                  <p:embed/>
                  <p:pic>
                    <p:nvPicPr>
                      <p:cNvPr id="0" name="图片 3112"/>
                      <p:cNvPicPr/>
                      <p:nvPr/>
                    </p:nvPicPr>
                    <p:blipFill>
                      <a:blip r:embed="rId2"/>
                      <a:srcRect/>
                      <a:stretch>
                        <a:fillRect/>
                      </a:stretch>
                    </p:blipFill>
                    <p:spPr>
                      <a:xfrm>
                        <a:off x="827088" y="1773238"/>
                        <a:ext cx="7489825" cy="4479925"/>
                      </a:xfrm>
                      <a:prstGeom prst="rect">
                        <a:avLst/>
                      </a:prstGeom>
                      <a:noFill/>
                      <a:ln w="38100">
                        <a:miter/>
                      </a:ln>
                    </p:spPr>
                  </p:pic>
                </p:oleObj>
              </mc:Fallback>
            </mc:AlternateContent>
          </a:graphicData>
        </a:graphic>
      </p:graphicFrame>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p:cNvSpPr>
          <p:nvPr>
            <p:ph type="title"/>
          </p:nvPr>
        </p:nvSpPr>
        <p:spPr/>
        <p:txBody>
          <a:bodyPr vert="horz" wrap="square" lIns="91440" tIns="45720" rIns="91440" bIns="0" anchor="ctr" anchorCtr="0"/>
          <a:p>
            <a:pPr eaLnBrk="1" hangingPunct="1"/>
            <a:r>
              <a:rPr lang="zh-CN" altLang="en-US" sz="2800" dirty="0"/>
              <a:t>计划的重要性</a:t>
            </a:r>
            <a:r>
              <a:rPr lang="en-US" altLang="zh-CN" sz="2800" dirty="0">
                <a:latin typeface="宋体" panose="02010600030101010101" pitchFamily="2" charset="-122"/>
              </a:rPr>
              <a:t>——</a:t>
            </a:r>
            <a:r>
              <a:rPr lang="zh-CN" altLang="en-US" sz="2800" dirty="0"/>
              <a:t>痛苦曲线</a:t>
            </a:r>
            <a:endParaRPr lang="zh-CN" altLang="en-US" sz="2800" dirty="0"/>
          </a:p>
        </p:txBody>
      </p:sp>
      <p:grpSp>
        <p:nvGrpSpPr>
          <p:cNvPr id="136195" name="Group 3"/>
          <p:cNvGrpSpPr/>
          <p:nvPr/>
        </p:nvGrpSpPr>
        <p:grpSpPr>
          <a:xfrm>
            <a:off x="900113" y="2349500"/>
            <a:ext cx="7200900" cy="3389313"/>
            <a:chOff x="522" y="2296"/>
            <a:chExt cx="4082" cy="1929"/>
          </a:xfrm>
        </p:grpSpPr>
        <p:sp>
          <p:nvSpPr>
            <p:cNvPr id="136196" name="Freeform 4"/>
            <p:cNvSpPr/>
            <p:nvPr/>
          </p:nvSpPr>
          <p:spPr>
            <a:xfrm>
              <a:off x="975" y="3430"/>
              <a:ext cx="1905" cy="590"/>
            </a:xfrm>
            <a:custGeom>
              <a:avLst/>
              <a:gdLst>
                <a:gd name="txL" fmla="*/ 0 w 1905"/>
                <a:gd name="txT" fmla="*/ 0 h 590"/>
                <a:gd name="txR" fmla="*/ 1905 w 1905"/>
                <a:gd name="txB" fmla="*/ 590 h 590"/>
              </a:gdLst>
              <a:ahLst/>
              <a:cxnLst>
                <a:cxn ang="0">
                  <a:pos x="0" y="590"/>
                </a:cxn>
                <a:cxn ang="0">
                  <a:pos x="454" y="45"/>
                </a:cxn>
                <a:cxn ang="0">
                  <a:pos x="733" y="317"/>
                </a:cxn>
                <a:cxn ang="0">
                  <a:pos x="998" y="499"/>
                </a:cxn>
                <a:cxn ang="0">
                  <a:pos x="1905" y="590"/>
                </a:cxn>
              </a:cxnLst>
              <a:rect l="txL" t="txT" r="txR" b="txB"/>
              <a:pathLst>
                <a:path w="1905" h="590">
                  <a:moveTo>
                    <a:pt x="0" y="590"/>
                  </a:moveTo>
                  <a:cubicBezTo>
                    <a:pt x="166" y="344"/>
                    <a:pt x="332" y="90"/>
                    <a:pt x="454" y="45"/>
                  </a:cubicBezTo>
                  <a:cubicBezTo>
                    <a:pt x="576" y="0"/>
                    <a:pt x="642" y="241"/>
                    <a:pt x="733" y="317"/>
                  </a:cubicBezTo>
                  <a:cubicBezTo>
                    <a:pt x="824" y="393"/>
                    <a:pt x="803" y="454"/>
                    <a:pt x="998" y="499"/>
                  </a:cubicBezTo>
                  <a:cubicBezTo>
                    <a:pt x="1193" y="544"/>
                    <a:pt x="1754" y="567"/>
                    <a:pt x="1905" y="590"/>
                  </a:cubicBezTo>
                </a:path>
              </a:pathLst>
            </a:custGeom>
            <a:noFill/>
            <a:ln w="28575" cap="flat" cmpd="sng">
              <a:solidFill>
                <a:srgbClr val="008000">
                  <a:alpha val="100000"/>
                </a:srgbClr>
              </a:solidFill>
              <a:prstDash val="solid"/>
              <a:round/>
              <a:headEnd type="none" w="med" len="med"/>
              <a:tailEnd type="none" w="med" len="med"/>
            </a:ln>
          </p:spPr>
          <p:txBody>
            <a:bodyPr/>
            <a:p>
              <a:endParaRPr lang="zh-CN" altLang="en-US"/>
            </a:p>
          </p:txBody>
        </p:sp>
        <p:sp>
          <p:nvSpPr>
            <p:cNvPr id="136197" name="Freeform 5"/>
            <p:cNvSpPr/>
            <p:nvPr/>
          </p:nvSpPr>
          <p:spPr>
            <a:xfrm>
              <a:off x="975" y="2523"/>
              <a:ext cx="3357" cy="1497"/>
            </a:xfrm>
            <a:custGeom>
              <a:avLst/>
              <a:gdLst>
                <a:gd name="txL" fmla="*/ 0 w 3357"/>
                <a:gd name="txT" fmla="*/ 0 h 1497"/>
                <a:gd name="txR" fmla="*/ 3357 w 3357"/>
                <a:gd name="txB" fmla="*/ 1497 h 1497"/>
              </a:gdLst>
              <a:ahLst/>
              <a:cxnLst>
                <a:cxn ang="0">
                  <a:pos x="0" y="1497"/>
                </a:cxn>
                <a:cxn ang="0">
                  <a:pos x="2585" y="1089"/>
                </a:cxn>
                <a:cxn ang="0">
                  <a:pos x="3357" y="0"/>
                </a:cxn>
              </a:cxnLst>
              <a:rect l="txL" t="txT" r="txR" b="txB"/>
              <a:pathLst>
                <a:path w="3357" h="1497">
                  <a:moveTo>
                    <a:pt x="0" y="1497"/>
                  </a:moveTo>
                  <a:cubicBezTo>
                    <a:pt x="1012" y="1418"/>
                    <a:pt x="2025" y="1339"/>
                    <a:pt x="2585" y="1089"/>
                  </a:cubicBezTo>
                  <a:cubicBezTo>
                    <a:pt x="3145" y="839"/>
                    <a:pt x="3251" y="419"/>
                    <a:pt x="3357" y="0"/>
                  </a:cubicBezTo>
                </a:path>
              </a:pathLst>
            </a:custGeom>
            <a:noFill/>
            <a:ln w="28575" cap="flat" cmpd="sng">
              <a:solidFill>
                <a:srgbClr val="FF0000">
                  <a:alpha val="100000"/>
                </a:srgbClr>
              </a:solidFill>
              <a:prstDash val="solid"/>
              <a:round/>
              <a:headEnd type="none" w="med" len="med"/>
              <a:tailEnd type="none" w="med" len="med"/>
            </a:ln>
          </p:spPr>
          <p:txBody>
            <a:bodyPr/>
            <a:p>
              <a:endParaRPr lang="zh-CN" altLang="en-US"/>
            </a:p>
          </p:txBody>
        </p:sp>
        <p:sp>
          <p:nvSpPr>
            <p:cNvPr id="136198" name="Line 6"/>
            <p:cNvSpPr/>
            <p:nvPr/>
          </p:nvSpPr>
          <p:spPr>
            <a:xfrm>
              <a:off x="975" y="4020"/>
              <a:ext cx="3583" cy="0"/>
            </a:xfrm>
            <a:prstGeom prst="line">
              <a:avLst/>
            </a:prstGeom>
            <a:ln w="9525" cap="flat" cmpd="sng">
              <a:solidFill>
                <a:schemeClr val="tx1"/>
              </a:solidFill>
              <a:prstDash val="solid"/>
              <a:headEnd type="none" w="med" len="med"/>
              <a:tailEnd type="none" w="med" len="med"/>
            </a:ln>
          </p:spPr>
        </p:sp>
        <p:sp>
          <p:nvSpPr>
            <p:cNvPr id="136199" name="Line 7"/>
            <p:cNvSpPr/>
            <p:nvPr/>
          </p:nvSpPr>
          <p:spPr>
            <a:xfrm flipV="1">
              <a:off x="975" y="2296"/>
              <a:ext cx="0" cy="1724"/>
            </a:xfrm>
            <a:prstGeom prst="line">
              <a:avLst/>
            </a:prstGeom>
            <a:ln w="9525" cap="flat" cmpd="sng">
              <a:solidFill>
                <a:schemeClr val="tx1"/>
              </a:solidFill>
              <a:prstDash val="solid"/>
              <a:headEnd type="none" w="med" len="med"/>
              <a:tailEnd type="none" w="med" len="med"/>
            </a:ln>
          </p:spPr>
        </p:sp>
        <p:sp>
          <p:nvSpPr>
            <p:cNvPr id="136200" name="Text Box 8"/>
            <p:cNvSpPr txBox="1"/>
            <p:nvPr/>
          </p:nvSpPr>
          <p:spPr>
            <a:xfrm>
              <a:off x="4149" y="4016"/>
              <a:ext cx="455" cy="209"/>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800" b="0" dirty="0">
                  <a:ea typeface="宋体" panose="02010600030101010101" pitchFamily="2" charset="-122"/>
                </a:rPr>
                <a:t>时间</a:t>
              </a:r>
              <a:endParaRPr lang="zh-CN" altLang="en-US" sz="1800" b="0" dirty="0">
                <a:ea typeface="宋体" panose="02010600030101010101" pitchFamily="2" charset="-122"/>
              </a:endParaRPr>
            </a:p>
          </p:txBody>
        </p:sp>
        <p:sp>
          <p:nvSpPr>
            <p:cNvPr id="136201" name="Text Box 9"/>
            <p:cNvSpPr txBox="1"/>
            <p:nvPr/>
          </p:nvSpPr>
          <p:spPr>
            <a:xfrm>
              <a:off x="522" y="2296"/>
              <a:ext cx="408" cy="209"/>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800" b="0" dirty="0">
                  <a:ea typeface="宋体" panose="02010600030101010101" pitchFamily="2" charset="-122"/>
                </a:rPr>
                <a:t>痛苦</a:t>
              </a:r>
              <a:endParaRPr lang="zh-CN" altLang="en-US" sz="1800" b="0" dirty="0">
                <a:ea typeface="宋体" panose="02010600030101010101" pitchFamily="2" charset="-122"/>
              </a:endParaRPr>
            </a:p>
          </p:txBody>
        </p:sp>
        <p:sp>
          <p:nvSpPr>
            <p:cNvPr id="1558538" name="AutoShape 10"/>
            <p:cNvSpPr>
              <a:spLocks noChangeArrowheads="1"/>
            </p:cNvSpPr>
            <p:nvPr/>
          </p:nvSpPr>
          <p:spPr bwMode="auto">
            <a:xfrm>
              <a:off x="1519" y="3067"/>
              <a:ext cx="862" cy="318"/>
            </a:xfrm>
            <a:prstGeom prst="wedgeRoundRectCallout">
              <a:avLst>
                <a:gd name="adj1" fmla="val -45361"/>
                <a:gd name="adj2" fmla="val 70125"/>
                <a:gd name="adj3" fmla="val 16667"/>
              </a:avLst>
            </a:prstGeom>
            <a:solidFill>
              <a:srgbClr val="008000"/>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好的计划</a:t>
              </a:r>
              <a:endPar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sp>
          <p:nvSpPr>
            <p:cNvPr id="1558539" name="AutoShape 11"/>
            <p:cNvSpPr>
              <a:spLocks noChangeArrowheads="1"/>
            </p:cNvSpPr>
            <p:nvPr/>
          </p:nvSpPr>
          <p:spPr bwMode="auto">
            <a:xfrm>
              <a:off x="3333" y="2478"/>
              <a:ext cx="862" cy="318"/>
            </a:xfrm>
            <a:prstGeom prst="wedgeRoundRectCallout">
              <a:avLst>
                <a:gd name="adj1" fmla="val 42690"/>
                <a:gd name="adj2" fmla="val 74213"/>
                <a:gd name="adj3" fmla="val 16667"/>
              </a:avLst>
            </a:prstGeom>
            <a:solidFill>
              <a:srgbClr val="FF0000"/>
            </a:solidFill>
            <a:ln w="9525">
              <a:solidFill>
                <a:schemeClr val="tx1"/>
              </a:solidFill>
              <a:miter lim="800000"/>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rPr>
                <a:t>差的计划</a:t>
              </a:r>
              <a:endParaRPr kumimoji="0" lang="zh-CN" altLang="en-US" sz="2000" b="0" i="0" u="none" strike="noStrike" kern="1200" cap="none" spc="0" normalizeH="0" baseline="0" noProof="0">
                <a:ln>
                  <a:noFill/>
                </a:ln>
                <a:solidFill>
                  <a:schemeClr val="bg1"/>
                </a:solidFill>
                <a:effectLst>
                  <a:outerShdw blurRad="38100" dist="38100" dir="2700000" algn="tl">
                    <a:srgbClr val="000000"/>
                  </a:outerShdw>
                </a:effectLst>
                <a:uLnTx/>
                <a:uFillTx/>
                <a:latin typeface="Arial" panose="020B0604020202020204" pitchFamily="34" charset="0"/>
                <a:ea typeface="宋体" panose="02010600030101010101" pitchFamily="2" charset="-122"/>
                <a:cs typeface="+mn-cs"/>
              </a:endParaRPr>
            </a:p>
          </p:txBody>
        </p:sp>
      </p:gr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3"/>
          <p:cNvSpPr>
            <a:spLocks noGrp="1"/>
          </p:cNvSpPr>
          <p:nvPr>
            <p:ph type="title" idx="4294967295"/>
          </p:nvPr>
        </p:nvSpPr>
        <p:spPr>
          <a:xfrm>
            <a:off x="107315" y="188278"/>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项目业务计划书模板</a:t>
            </a:r>
            <a:endParaRPr lang="zh-CN" altLang="en-US" sz="2800" dirty="0">
              <a:latin typeface="黑体" panose="02010609060101010101" pitchFamily="49" charset="-122"/>
            </a:endParaRPr>
          </a:p>
        </p:txBody>
      </p:sp>
      <p:sp>
        <p:nvSpPr>
          <p:cNvPr id="137219" name="Text Box 109"/>
          <p:cNvSpPr txBox="1"/>
          <p:nvPr/>
        </p:nvSpPr>
        <p:spPr>
          <a:xfrm>
            <a:off x="757238" y="1033463"/>
            <a:ext cx="3527425" cy="5203825"/>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en-US" altLang="zh-CN" sz="1200" b="0" dirty="0">
                <a:ea typeface="宋体" panose="02010600030101010101" pitchFamily="2" charset="-122"/>
              </a:rPr>
              <a:t>XXX</a:t>
            </a:r>
            <a:r>
              <a:rPr lang="zh-CN" altLang="en-US" sz="1200" b="0" dirty="0">
                <a:ea typeface="宋体" panose="02010600030101010101" pitchFamily="2" charset="-122"/>
              </a:rPr>
              <a:t>有限公司</a:t>
            </a:r>
            <a:endParaRPr lang="zh-CN" altLang="en-US"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YYY</a:t>
            </a:r>
            <a:r>
              <a:rPr lang="zh-CN" altLang="en-US" sz="1200" b="0" dirty="0">
                <a:ea typeface="宋体" panose="02010600030101010101" pitchFamily="2" charset="-122"/>
              </a:rPr>
              <a:t>项目计划</a:t>
            </a:r>
            <a:endParaRPr lang="zh-CN" altLang="en-US"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C0240-01A</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目  录</a:t>
            </a:r>
            <a:endParaRPr lang="zh-CN" altLang="en-US"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1  </a:t>
            </a:r>
            <a:r>
              <a:rPr lang="zh-CN" altLang="en-US" sz="1200" b="0" dirty="0">
                <a:ea typeface="宋体" panose="02010600030101010101" pitchFamily="2" charset="-122"/>
              </a:rPr>
              <a:t>概述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产品概述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市场机会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产品策略符合度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建议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2  </a:t>
            </a:r>
            <a:r>
              <a:rPr lang="zh-CN" altLang="en-US" sz="1200" b="0" dirty="0">
                <a:ea typeface="宋体" panose="02010600030101010101" pitchFamily="2" charset="-122"/>
              </a:rPr>
              <a:t>对市场的了解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市场概述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环境分析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价值领域分析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客户分析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E.</a:t>
            </a:r>
            <a:r>
              <a:rPr lang="zh-CN" altLang="en-US" sz="1200" b="0" dirty="0">
                <a:ea typeface="宋体" panose="02010600030101010101" pitchFamily="2" charset="-122"/>
              </a:rPr>
              <a:t>竞争分析		</a:t>
            </a:r>
            <a:r>
              <a:rPr lang="en-US" altLang="zh-CN" sz="1200" b="0" dirty="0">
                <a:ea typeface="宋体" panose="02010600030101010101" pitchFamily="2" charset="-122"/>
              </a:rPr>
              <a:t>3</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3  </a:t>
            </a:r>
            <a:r>
              <a:rPr lang="zh-CN" altLang="en-US" sz="1200" b="0" dirty="0">
                <a:ea typeface="宋体" panose="02010600030101010101" pitchFamily="2" charset="-122"/>
              </a:rPr>
              <a:t>总体产品策略	</a:t>
            </a:r>
            <a:r>
              <a:rPr lang="en-US" altLang="zh-CN" sz="1200" b="0" dirty="0">
                <a:ea typeface="宋体" panose="02010600030101010101" pitchFamily="2" charset="-122"/>
              </a:rPr>
              <a:t>4</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组合分析		</a:t>
            </a:r>
            <a:r>
              <a:rPr lang="en-US" altLang="zh-CN" sz="1200" b="0" dirty="0">
                <a:ea typeface="宋体" panose="02010600030101010101" pitchFamily="2" charset="-122"/>
              </a:rPr>
              <a:t>4</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前景、目标和目的	</a:t>
            </a:r>
            <a:r>
              <a:rPr lang="en-US" altLang="zh-CN" sz="1200" b="0" dirty="0">
                <a:ea typeface="宋体" panose="02010600030101010101" pitchFamily="2" charset="-122"/>
              </a:rPr>
              <a:t>4</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目标选择	</a:t>
            </a:r>
            <a:r>
              <a:rPr lang="en-US" altLang="zh-CN" sz="1200" b="0" dirty="0">
                <a:ea typeface="宋体" panose="02010600030101010101" pitchFamily="2" charset="-122"/>
              </a:rPr>
              <a:t>4</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总体策略与原则	</a:t>
            </a:r>
            <a:r>
              <a:rPr lang="en-US" altLang="zh-CN" sz="1200" b="0" dirty="0">
                <a:ea typeface="宋体" panose="02010600030101010101" pitchFamily="2" charset="-122"/>
              </a:rPr>
              <a:t>4</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E.</a:t>
            </a:r>
            <a:r>
              <a:rPr lang="zh-CN" altLang="en-US" sz="1200" b="0" dirty="0">
                <a:ea typeface="宋体" panose="02010600030101010101" pitchFamily="2" charset="-122"/>
              </a:rPr>
              <a:t>品牌权益的战略分析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4  </a:t>
            </a:r>
            <a:r>
              <a:rPr lang="zh-CN" altLang="en-US" sz="1200" b="0" dirty="0">
                <a:ea typeface="宋体" panose="02010600030101010101" pitchFamily="2" charset="-122"/>
              </a:rPr>
              <a:t>产品概述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产品说明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产品需求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共用构件模块（</a:t>
            </a:r>
            <a:r>
              <a:rPr lang="en-US" altLang="zh-CN" sz="1200" b="0" dirty="0">
                <a:ea typeface="宋体" panose="02010600030101010101" pitchFamily="2" charset="-122"/>
              </a:rPr>
              <a:t>CBB</a:t>
            </a:r>
            <a:r>
              <a:rPr lang="zh-CN" altLang="en-US" sz="1200" b="0" dirty="0">
                <a:ea typeface="宋体" panose="02010600030101010101" pitchFamily="2" charset="-122"/>
              </a:rPr>
              <a:t>）</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产品设计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5  </a:t>
            </a:r>
            <a:r>
              <a:rPr lang="zh-CN" altLang="en-US" sz="1200" b="0" dirty="0">
                <a:ea typeface="宋体" panose="02010600030101010101" pitchFamily="2" charset="-122"/>
              </a:rPr>
              <a:t>财务评估		</a:t>
            </a:r>
            <a:r>
              <a:rPr lang="en-US" altLang="zh-CN" sz="1200" b="0" dirty="0">
                <a:ea typeface="宋体" panose="02010600030101010101" pitchFamily="2" charset="-122"/>
              </a:rPr>
              <a:t>5</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6  </a:t>
            </a:r>
            <a:r>
              <a:rPr lang="zh-CN" altLang="en-US" sz="1200" b="0" dirty="0">
                <a:ea typeface="宋体" panose="02010600030101010101" pitchFamily="2" charset="-122"/>
              </a:rPr>
              <a:t>产品建议书及计划重点	</a:t>
            </a:r>
            <a:r>
              <a:rPr lang="en-US" altLang="zh-CN" sz="1200" b="0" dirty="0">
                <a:ea typeface="宋体" panose="02010600030101010101" pitchFamily="2" charset="-122"/>
              </a:rPr>
              <a:t>6</a:t>
            </a:r>
            <a:endParaRPr lang="en-US" altLang="zh-CN" sz="1200" b="0" dirty="0">
              <a:ea typeface="宋体" panose="02010600030101010101" pitchFamily="2" charset="-122"/>
            </a:endParaRPr>
          </a:p>
        </p:txBody>
      </p:sp>
      <p:sp>
        <p:nvSpPr>
          <p:cNvPr id="137220" name="Text Box 110"/>
          <p:cNvSpPr txBox="1"/>
          <p:nvPr/>
        </p:nvSpPr>
        <p:spPr>
          <a:xfrm>
            <a:off x="4932363" y="1125538"/>
            <a:ext cx="3527425" cy="502126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分销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客户试用计划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发布策略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综合营销宣传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E.</a:t>
            </a:r>
            <a:r>
              <a:rPr lang="zh-CN" altLang="en-US" sz="1200" b="0" dirty="0">
                <a:ea typeface="宋体" panose="02010600030101010101" pitchFamily="2" charset="-122"/>
              </a:rPr>
              <a:t>智力资产计划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F.</a:t>
            </a:r>
            <a:r>
              <a:rPr lang="zh-CN" altLang="en-US" sz="1200" b="0" dirty="0">
                <a:ea typeface="宋体" panose="02010600030101010101" pitchFamily="2" charset="-122"/>
              </a:rPr>
              <a:t>知识产权计划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G.</a:t>
            </a:r>
            <a:r>
              <a:rPr lang="zh-CN" altLang="en-US" sz="1200" b="0" dirty="0">
                <a:ea typeface="宋体" panose="02010600030101010101" pitchFamily="2" charset="-122"/>
              </a:rPr>
              <a:t>生命周期计划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H.</a:t>
            </a:r>
            <a:r>
              <a:rPr lang="zh-CN" altLang="en-US" sz="1200" b="0" dirty="0">
                <a:ea typeface="宋体" panose="02010600030101010101" pitchFamily="2" charset="-122"/>
              </a:rPr>
              <a:t>主验证计划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I.</a:t>
            </a:r>
            <a:r>
              <a:rPr lang="zh-CN" altLang="en-US" sz="1200" b="0" dirty="0">
                <a:ea typeface="宋体" panose="02010600030101010101" pitchFamily="2" charset="-122"/>
              </a:rPr>
              <a:t>定价</a:t>
            </a:r>
            <a:r>
              <a:rPr lang="en-US" altLang="zh-CN" sz="1200" b="0" dirty="0">
                <a:ea typeface="宋体" panose="02010600030101010101" pitchFamily="2" charset="-122"/>
              </a:rPr>
              <a:t>/</a:t>
            </a:r>
            <a:r>
              <a:rPr lang="zh-CN" altLang="en-US" sz="1200" b="0" dirty="0">
                <a:ea typeface="宋体" panose="02010600030101010101" pitchFamily="2" charset="-122"/>
              </a:rPr>
              <a:t>条款 	</a:t>
            </a:r>
            <a:r>
              <a:rPr lang="en-US" altLang="zh-CN" sz="1200" b="0" dirty="0">
                <a:ea typeface="宋体" panose="02010600030101010101" pitchFamily="2" charset="-122"/>
              </a:rPr>
              <a:t>6</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J.</a:t>
            </a:r>
            <a:r>
              <a:rPr lang="zh-CN" altLang="en-US" sz="1200" b="0" dirty="0">
                <a:ea typeface="宋体" panose="02010600030101010101" pitchFamily="2" charset="-122"/>
              </a:rPr>
              <a:t>质量计划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K.</a:t>
            </a:r>
            <a:r>
              <a:rPr lang="zh-CN" altLang="en-US" sz="1200" b="0" dirty="0">
                <a:ea typeface="宋体" panose="02010600030101010101" pitchFamily="2" charset="-122"/>
              </a:rPr>
              <a:t>器件及供应商选择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L.</a:t>
            </a:r>
            <a:r>
              <a:rPr lang="zh-CN" altLang="en-US" sz="1200" b="0" dirty="0">
                <a:ea typeface="宋体" panose="02010600030101010101" pitchFamily="2" charset="-122"/>
              </a:rPr>
              <a:t>系统方案规格总结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M.</a:t>
            </a:r>
            <a:r>
              <a:rPr lang="zh-CN" altLang="en-US" sz="1200" b="0" dirty="0">
                <a:ea typeface="宋体" panose="02010600030101010101" pitchFamily="2" charset="-122"/>
              </a:rPr>
              <a:t>培训计划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7  </a:t>
            </a:r>
            <a:r>
              <a:rPr lang="zh-CN" altLang="en-US" sz="1200" b="0" dirty="0">
                <a:ea typeface="宋体" panose="02010600030101010101" pitchFamily="2" charset="-122"/>
              </a:rPr>
              <a:t>制造分析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制造策略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制造计划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8  </a:t>
            </a:r>
            <a:r>
              <a:rPr lang="zh-CN" altLang="en-US" sz="1200" b="0" dirty="0">
                <a:ea typeface="宋体" panose="02010600030101010101" pitchFamily="2" charset="-122"/>
              </a:rPr>
              <a:t>客户服务策略</a:t>
            </a:r>
            <a:r>
              <a:rPr lang="en-US" altLang="zh-CN" sz="1200" b="0" dirty="0">
                <a:ea typeface="宋体" panose="02010600030101010101" pitchFamily="2" charset="-122"/>
              </a:rPr>
              <a:t>/</a:t>
            </a:r>
            <a:r>
              <a:rPr lang="zh-CN" altLang="en-US" sz="1200" b="0" dirty="0">
                <a:ea typeface="宋体" panose="02010600030101010101" pitchFamily="2" charset="-122"/>
              </a:rPr>
              <a:t>计划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服务交付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9  </a:t>
            </a:r>
            <a:r>
              <a:rPr lang="zh-CN" altLang="en-US" sz="1200" b="0" dirty="0">
                <a:ea typeface="宋体" panose="02010600030101010101" pitchFamily="2" charset="-122"/>
              </a:rPr>
              <a:t>项目进度和资源	</a:t>
            </a:r>
            <a:r>
              <a:rPr lang="en-US" altLang="zh-CN" sz="1200" b="0" dirty="0">
                <a:ea typeface="宋体" panose="02010600030101010101" pitchFamily="2" charset="-122"/>
              </a:rPr>
              <a:t>7</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里程碑和主要活动图	</a:t>
            </a:r>
            <a:r>
              <a:rPr lang="en-US" altLang="zh-CN" sz="1200" b="0" dirty="0">
                <a:ea typeface="宋体" panose="02010600030101010101" pitchFamily="2" charset="-122"/>
              </a:rPr>
              <a:t>8</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B.PDT</a:t>
            </a:r>
            <a:r>
              <a:rPr lang="zh-CN" altLang="en-US" sz="1200" b="0" dirty="0">
                <a:ea typeface="宋体" panose="02010600030101010101" pitchFamily="2" charset="-122"/>
              </a:rPr>
              <a:t>团队成员	</a:t>
            </a:r>
            <a:r>
              <a:rPr lang="en-US" altLang="zh-CN" sz="1200" b="0" dirty="0">
                <a:ea typeface="宋体" panose="02010600030101010101" pitchFamily="2" charset="-122"/>
              </a:rPr>
              <a:t>8</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C.</a:t>
            </a:r>
            <a:r>
              <a:rPr lang="zh-CN" altLang="en-US" sz="1200" b="0" dirty="0">
                <a:ea typeface="宋体" panose="02010600030101010101" pitchFamily="2" charset="-122"/>
              </a:rPr>
              <a:t>人员配备和技能要求　</a:t>
            </a:r>
            <a:r>
              <a:rPr lang="en-US" altLang="zh-CN" sz="1200" b="0" dirty="0">
                <a:ea typeface="宋体" panose="02010600030101010101" pitchFamily="2" charset="-122"/>
              </a:rPr>
              <a:t>8</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D.</a:t>
            </a:r>
            <a:r>
              <a:rPr lang="zh-CN" altLang="en-US" sz="1200" b="0" dirty="0">
                <a:ea typeface="宋体" panose="02010600030101010101" pitchFamily="2" charset="-122"/>
              </a:rPr>
              <a:t>关键成功要素	</a:t>
            </a:r>
            <a:r>
              <a:rPr lang="en-US" altLang="zh-CN" sz="1200" b="0" dirty="0">
                <a:ea typeface="宋体" panose="02010600030101010101" pitchFamily="2" charset="-122"/>
              </a:rPr>
              <a:t>8</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10  </a:t>
            </a:r>
            <a:r>
              <a:rPr lang="zh-CN" altLang="en-US" sz="1200" b="0" dirty="0">
                <a:ea typeface="宋体" panose="02010600030101010101" pitchFamily="2" charset="-122"/>
              </a:rPr>
              <a:t>风险评估和管理	</a:t>
            </a:r>
            <a:r>
              <a:rPr lang="en-US" altLang="zh-CN" sz="1200" b="0" dirty="0">
                <a:ea typeface="宋体" panose="02010600030101010101" pitchFamily="2" charset="-122"/>
              </a:rPr>
              <a:t>9</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en-US" altLang="zh-CN" sz="1200" b="0" dirty="0">
                <a:ea typeface="宋体" panose="02010600030101010101" pitchFamily="2" charset="-122"/>
              </a:rPr>
              <a:t>11  </a:t>
            </a:r>
            <a:r>
              <a:rPr lang="zh-CN" altLang="en-US" sz="1200" b="0" dirty="0">
                <a:ea typeface="宋体" panose="02010600030101010101" pitchFamily="2" charset="-122"/>
              </a:rPr>
              <a:t>建议和备选方案	</a:t>
            </a:r>
            <a:r>
              <a:rPr lang="en-US" altLang="zh-CN" sz="1200" b="0" dirty="0">
                <a:ea typeface="宋体" panose="02010600030101010101" pitchFamily="2" charset="-122"/>
              </a:rPr>
              <a:t>9</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A.</a:t>
            </a:r>
            <a:r>
              <a:rPr lang="zh-CN" altLang="en-US" sz="1200" b="0" dirty="0">
                <a:ea typeface="宋体" panose="02010600030101010101" pitchFamily="2" charset="-122"/>
              </a:rPr>
              <a:t>建议		</a:t>
            </a:r>
            <a:r>
              <a:rPr lang="en-US" altLang="zh-CN" sz="1200" b="0" dirty="0">
                <a:ea typeface="宋体" panose="02010600030101010101" pitchFamily="2" charset="-122"/>
              </a:rPr>
              <a:t>9</a:t>
            </a:r>
            <a:endParaRPr lang="en-US" altLang="zh-CN" sz="1200" b="0" dirty="0">
              <a:ea typeface="宋体" panose="02010600030101010101" pitchFamily="2" charset="-122"/>
            </a:endParaRPr>
          </a:p>
          <a:p>
            <a:pPr marL="0" lvl="0" indent="0" algn="just" eaLnBrk="1" hangingPunct="1">
              <a:lnSpc>
                <a:spcPct val="100000"/>
              </a:lnSpc>
              <a:spcBef>
                <a:spcPct val="0"/>
              </a:spcBef>
              <a:buClrTx/>
              <a:buFontTx/>
              <a:buNone/>
            </a:pPr>
            <a:r>
              <a:rPr lang="zh-CN" altLang="en-US" sz="1200" b="0" dirty="0">
                <a:ea typeface="宋体" panose="02010600030101010101" pitchFamily="2" charset="-122"/>
              </a:rPr>
              <a:t>　</a:t>
            </a:r>
            <a:r>
              <a:rPr lang="en-US" altLang="zh-CN" sz="1200" b="0" dirty="0">
                <a:ea typeface="宋体" panose="02010600030101010101" pitchFamily="2" charset="-122"/>
              </a:rPr>
              <a:t>B.</a:t>
            </a:r>
            <a:r>
              <a:rPr lang="zh-CN" altLang="en-US" sz="1200" b="0" dirty="0">
                <a:ea typeface="宋体" panose="02010600030101010101" pitchFamily="2" charset="-122"/>
              </a:rPr>
              <a:t>备选方案		</a:t>
            </a:r>
            <a:r>
              <a:rPr lang="en-US" altLang="zh-CN" sz="1200" b="0" dirty="0">
                <a:ea typeface="宋体" panose="02010600030101010101" pitchFamily="2" charset="-122"/>
              </a:rPr>
              <a:t>9</a:t>
            </a:r>
            <a:endParaRPr lang="en-US" altLang="zh-CN" sz="1200" b="0" dirty="0">
              <a:ea typeface="宋体" panose="02010600030101010101" pitchFamily="2"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139266" name="AutoShape 2"/>
          <p:cNvCxnSpPr>
            <a:stCxn id="139306" idx="3"/>
            <a:endCxn id="139281" idx="2"/>
          </p:cNvCxnSpPr>
          <p:nvPr/>
        </p:nvCxnSpPr>
        <p:spPr>
          <a:xfrm flipV="1">
            <a:off x="5257800" y="2916238"/>
            <a:ext cx="1112838" cy="2887662"/>
          </a:xfrm>
          <a:prstGeom prst="straightConnector1">
            <a:avLst/>
          </a:prstGeom>
          <a:ln w="9525" cap="flat" cmpd="sng">
            <a:solidFill>
              <a:schemeClr val="tx1"/>
            </a:solidFill>
            <a:prstDash val="solid"/>
            <a:headEnd type="none" w="med" len="med"/>
            <a:tailEnd type="triangle" w="med" len="med"/>
          </a:ln>
        </p:spPr>
      </p:cxnSp>
      <p:sp>
        <p:nvSpPr>
          <p:cNvPr id="139267" name="Rectangle 4"/>
          <p:cNvSpPr/>
          <p:nvPr/>
        </p:nvSpPr>
        <p:spPr>
          <a:xfrm>
            <a:off x="304800" y="784225"/>
            <a:ext cx="184150" cy="549275"/>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0"/>
              </a:spcBef>
              <a:buNone/>
            </a:pPr>
            <a:endParaRPr lang="zh-CN" altLang="zh-CN" sz="2000" b="0" dirty="0">
              <a:latin typeface="楷体_GB2312" pitchFamily="49" charset="-122"/>
            </a:endParaRPr>
          </a:p>
        </p:txBody>
      </p:sp>
      <p:sp>
        <p:nvSpPr>
          <p:cNvPr id="139268" name="Line 5"/>
          <p:cNvSpPr/>
          <p:nvPr/>
        </p:nvSpPr>
        <p:spPr>
          <a:xfrm>
            <a:off x="304800" y="876300"/>
            <a:ext cx="6400800" cy="0"/>
          </a:xfrm>
          <a:prstGeom prst="line">
            <a:avLst/>
          </a:prstGeom>
          <a:ln w="9525">
            <a:noFill/>
          </a:ln>
        </p:spPr>
      </p:sp>
      <p:sp>
        <p:nvSpPr>
          <p:cNvPr id="139269" name="Line 6"/>
          <p:cNvSpPr/>
          <p:nvPr/>
        </p:nvSpPr>
        <p:spPr>
          <a:xfrm>
            <a:off x="304800" y="1393825"/>
            <a:ext cx="6400800" cy="0"/>
          </a:xfrm>
          <a:prstGeom prst="line">
            <a:avLst/>
          </a:prstGeom>
          <a:ln w="9525">
            <a:noFill/>
          </a:ln>
        </p:spPr>
      </p:sp>
      <p:sp>
        <p:nvSpPr>
          <p:cNvPr id="139270" name="Line 7"/>
          <p:cNvSpPr/>
          <p:nvPr/>
        </p:nvSpPr>
        <p:spPr>
          <a:xfrm>
            <a:off x="304800" y="876300"/>
            <a:ext cx="0" cy="517525"/>
          </a:xfrm>
          <a:prstGeom prst="line">
            <a:avLst/>
          </a:prstGeom>
          <a:ln w="9525">
            <a:noFill/>
          </a:ln>
        </p:spPr>
      </p:sp>
      <p:sp>
        <p:nvSpPr>
          <p:cNvPr id="139271" name="Line 8"/>
          <p:cNvSpPr/>
          <p:nvPr/>
        </p:nvSpPr>
        <p:spPr>
          <a:xfrm>
            <a:off x="6705600" y="876300"/>
            <a:ext cx="0" cy="517525"/>
          </a:xfrm>
          <a:prstGeom prst="line">
            <a:avLst/>
          </a:prstGeom>
          <a:ln w="9525">
            <a:noFill/>
          </a:ln>
        </p:spPr>
      </p:sp>
      <p:sp>
        <p:nvSpPr>
          <p:cNvPr id="139272" name="Rectangle 10" descr="8"/>
          <p:cNvSpPr/>
          <p:nvPr/>
        </p:nvSpPr>
        <p:spPr>
          <a:xfrm>
            <a:off x="273050" y="1087438"/>
            <a:ext cx="8689975" cy="447675"/>
          </a:xfrm>
          <a:prstGeom prst="rect">
            <a:avLst/>
          </a:prstGeom>
          <a:solidFill>
            <a:srgbClr val="DDDDDD"/>
          </a:solidFill>
          <a:ln w="317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endParaRPr lang="zh-CN" altLang="en-US" dirty="0"/>
          </a:p>
        </p:txBody>
      </p:sp>
      <p:sp>
        <p:nvSpPr>
          <p:cNvPr id="139273" name="Line 11"/>
          <p:cNvSpPr/>
          <p:nvPr/>
        </p:nvSpPr>
        <p:spPr>
          <a:xfrm>
            <a:off x="304800" y="1077913"/>
            <a:ext cx="8689975" cy="0"/>
          </a:xfrm>
          <a:prstGeom prst="line">
            <a:avLst/>
          </a:prstGeom>
          <a:ln w="12700" cap="sq" cmpd="sng">
            <a:solidFill>
              <a:schemeClr val="tx1"/>
            </a:solidFill>
            <a:prstDash val="solid"/>
            <a:headEnd type="none" w="med" len="med"/>
            <a:tailEnd type="none" w="med" len="med"/>
          </a:ln>
        </p:spPr>
      </p:sp>
      <p:sp>
        <p:nvSpPr>
          <p:cNvPr id="139274" name="Line 12"/>
          <p:cNvSpPr/>
          <p:nvPr/>
        </p:nvSpPr>
        <p:spPr>
          <a:xfrm>
            <a:off x="304800" y="1525588"/>
            <a:ext cx="8689975" cy="0"/>
          </a:xfrm>
          <a:prstGeom prst="line">
            <a:avLst/>
          </a:prstGeom>
          <a:ln w="12700" cap="sq" cmpd="sng">
            <a:solidFill>
              <a:schemeClr val="tx1"/>
            </a:solidFill>
            <a:prstDash val="solid"/>
            <a:headEnd type="none" w="med" len="med"/>
            <a:tailEnd type="none" w="med" len="med"/>
          </a:ln>
        </p:spPr>
      </p:sp>
      <p:sp>
        <p:nvSpPr>
          <p:cNvPr id="139275" name="Line 13"/>
          <p:cNvSpPr/>
          <p:nvPr/>
        </p:nvSpPr>
        <p:spPr>
          <a:xfrm>
            <a:off x="304800" y="1077913"/>
            <a:ext cx="0" cy="447675"/>
          </a:xfrm>
          <a:prstGeom prst="line">
            <a:avLst/>
          </a:prstGeom>
          <a:ln w="12700" cap="sq" cmpd="sng">
            <a:solidFill>
              <a:schemeClr val="tx1"/>
            </a:solidFill>
            <a:prstDash val="solid"/>
            <a:headEnd type="none" w="med" len="med"/>
            <a:tailEnd type="none" w="med" len="med"/>
          </a:ln>
        </p:spPr>
      </p:sp>
      <p:sp>
        <p:nvSpPr>
          <p:cNvPr id="139276" name="Line 14"/>
          <p:cNvSpPr/>
          <p:nvPr/>
        </p:nvSpPr>
        <p:spPr>
          <a:xfrm>
            <a:off x="8994775" y="1077913"/>
            <a:ext cx="0" cy="447675"/>
          </a:xfrm>
          <a:prstGeom prst="line">
            <a:avLst/>
          </a:prstGeom>
          <a:ln w="12700" cap="sq" cmpd="sng">
            <a:solidFill>
              <a:schemeClr val="tx1"/>
            </a:solidFill>
            <a:prstDash val="solid"/>
            <a:headEnd type="none" w="med" len="med"/>
            <a:tailEnd type="none" w="med" len="med"/>
          </a:ln>
        </p:spPr>
      </p:sp>
      <p:sp>
        <p:nvSpPr>
          <p:cNvPr id="139277" name="Rectangle 15"/>
          <p:cNvSpPr/>
          <p:nvPr/>
        </p:nvSpPr>
        <p:spPr>
          <a:xfrm>
            <a:off x="3763963" y="1606550"/>
            <a:ext cx="1419225" cy="563563"/>
          </a:xfrm>
          <a:prstGeom prst="rect">
            <a:avLst/>
          </a:prstGeom>
          <a:solidFill>
            <a:srgbClr val="FFFF99"/>
          </a:solidFill>
          <a:ln w="317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algn="ctr" eaLnBrk="1" hangingPunct="1">
              <a:buNone/>
            </a:pPr>
            <a:r>
              <a:rPr lang="en-US" altLang="zh-CN" sz="1400" b="0" dirty="0">
                <a:solidFill>
                  <a:schemeClr val="tx1"/>
                </a:solidFill>
                <a:latin typeface="Arial" panose="020B0604020202020204" pitchFamily="34" charset="0"/>
              </a:rPr>
              <a:t>Activity Sequence</a:t>
            </a:r>
            <a:endParaRPr lang="en-US" altLang="zh-CN" sz="1400" b="0" dirty="0">
              <a:solidFill>
                <a:schemeClr val="tx1"/>
              </a:solidFill>
              <a:latin typeface="Arial" panose="020B0604020202020204" pitchFamily="34" charset="0"/>
            </a:endParaRPr>
          </a:p>
          <a:p>
            <a:pPr algn="ctr" eaLnBrk="1" hangingPunct="1">
              <a:buNone/>
            </a:pPr>
            <a:r>
              <a:rPr lang="zh-CN" altLang="en-US" sz="1400" b="0" dirty="0">
                <a:solidFill>
                  <a:schemeClr val="tx1"/>
                </a:solidFill>
                <a:latin typeface="Arial" panose="020B0604020202020204" pitchFamily="34" charset="0"/>
              </a:rPr>
              <a:t>活动排序</a:t>
            </a:r>
            <a:endParaRPr lang="zh-CN" altLang="en-US" sz="1400" b="0" dirty="0">
              <a:solidFill>
                <a:schemeClr val="tx1"/>
              </a:solidFill>
              <a:latin typeface="Arial" panose="020B0604020202020204" pitchFamily="34" charset="0"/>
            </a:endParaRPr>
          </a:p>
        </p:txBody>
      </p:sp>
      <p:sp>
        <p:nvSpPr>
          <p:cNvPr id="139278" name="Rectangle 16"/>
          <p:cNvSpPr/>
          <p:nvPr/>
        </p:nvSpPr>
        <p:spPr>
          <a:xfrm>
            <a:off x="360363" y="2084388"/>
            <a:ext cx="1449387" cy="534987"/>
          </a:xfrm>
          <a:prstGeom prst="rect">
            <a:avLst/>
          </a:prstGeom>
          <a:solidFill>
            <a:srgbClr val="FFFFFF"/>
          </a:solid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Scope Planning</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范围计划</a:t>
            </a:r>
            <a:endParaRPr lang="zh-CN" altLang="en-US" sz="1400" b="0" dirty="0">
              <a:ea typeface="宋体" panose="02010600030101010101" pitchFamily="2" charset="-122"/>
            </a:endParaRPr>
          </a:p>
        </p:txBody>
      </p:sp>
      <p:sp>
        <p:nvSpPr>
          <p:cNvPr id="139279" name="Rectangle 17"/>
          <p:cNvSpPr/>
          <p:nvPr/>
        </p:nvSpPr>
        <p:spPr>
          <a:xfrm>
            <a:off x="2051050" y="2465388"/>
            <a:ext cx="1420813" cy="520700"/>
          </a:xfrm>
          <a:prstGeom prst="rect">
            <a:avLst/>
          </a:prstGeom>
          <a:solidFill>
            <a:srgbClr val="FFFF99"/>
          </a:solidFill>
          <a:ln w="317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algn="ctr" eaLnBrk="1" hangingPunct="1">
              <a:buNone/>
            </a:pPr>
            <a:r>
              <a:rPr lang="en-US" altLang="zh-CN" sz="1400" b="0" dirty="0">
                <a:solidFill>
                  <a:schemeClr val="tx1"/>
                </a:solidFill>
                <a:latin typeface="Arial" panose="020B0604020202020204" pitchFamily="34" charset="0"/>
              </a:rPr>
              <a:t>Activity Definition</a:t>
            </a:r>
            <a:endParaRPr lang="en-US" altLang="zh-CN" sz="1400" b="0" dirty="0">
              <a:solidFill>
                <a:schemeClr val="tx1"/>
              </a:solidFill>
              <a:latin typeface="Arial" panose="020B0604020202020204" pitchFamily="34" charset="0"/>
            </a:endParaRPr>
          </a:p>
          <a:p>
            <a:pPr algn="ctr" eaLnBrk="1" hangingPunct="1">
              <a:buNone/>
            </a:pPr>
            <a:r>
              <a:rPr lang="zh-CN" altLang="en-US" sz="1400" b="0" dirty="0">
                <a:solidFill>
                  <a:schemeClr val="tx1"/>
                </a:solidFill>
                <a:latin typeface="Arial" panose="020B0604020202020204" pitchFamily="34" charset="0"/>
              </a:rPr>
              <a:t>活动定义</a:t>
            </a:r>
            <a:endParaRPr lang="zh-CN" altLang="en-US" sz="1400" b="0" dirty="0">
              <a:solidFill>
                <a:schemeClr val="tx1"/>
              </a:solidFill>
              <a:latin typeface="Arial" panose="020B0604020202020204" pitchFamily="34" charset="0"/>
            </a:endParaRPr>
          </a:p>
        </p:txBody>
      </p:sp>
      <p:sp>
        <p:nvSpPr>
          <p:cNvPr id="139280" name="Rectangle 18"/>
          <p:cNvSpPr/>
          <p:nvPr/>
        </p:nvSpPr>
        <p:spPr>
          <a:xfrm>
            <a:off x="3717925" y="2852738"/>
            <a:ext cx="1522413" cy="696912"/>
          </a:xfrm>
          <a:prstGeom prst="rect">
            <a:avLst/>
          </a:prstGeom>
          <a:solidFill>
            <a:srgbClr val="FFFF99"/>
          </a:solidFill>
          <a:ln w="317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algn="ctr" eaLnBrk="1" hangingPunct="1">
              <a:buNone/>
            </a:pPr>
            <a:r>
              <a:rPr lang="en-US" altLang="zh-CN" sz="1400" b="0" dirty="0">
                <a:solidFill>
                  <a:schemeClr val="tx1"/>
                </a:solidFill>
                <a:latin typeface="Arial" panose="020B0604020202020204" pitchFamily="34" charset="0"/>
              </a:rPr>
              <a:t>Activity Duration</a:t>
            </a:r>
            <a:endParaRPr lang="en-US" altLang="zh-CN" sz="1400" b="0" dirty="0">
              <a:solidFill>
                <a:schemeClr val="tx1"/>
              </a:solidFill>
              <a:latin typeface="Arial" panose="020B0604020202020204" pitchFamily="34" charset="0"/>
            </a:endParaRPr>
          </a:p>
          <a:p>
            <a:pPr algn="ctr" eaLnBrk="1" hangingPunct="1">
              <a:buNone/>
            </a:pPr>
            <a:r>
              <a:rPr lang="en-US" altLang="zh-CN" sz="1400" b="0" dirty="0">
                <a:solidFill>
                  <a:schemeClr val="tx1"/>
                </a:solidFill>
                <a:latin typeface="Arial" panose="020B0604020202020204" pitchFamily="34" charset="0"/>
              </a:rPr>
              <a:t>Estimate</a:t>
            </a:r>
            <a:endParaRPr lang="en-US" altLang="zh-CN" sz="1400" b="0" dirty="0">
              <a:solidFill>
                <a:schemeClr val="tx1"/>
              </a:solidFill>
              <a:latin typeface="Arial" panose="020B0604020202020204" pitchFamily="34" charset="0"/>
            </a:endParaRPr>
          </a:p>
          <a:p>
            <a:pPr algn="ctr" eaLnBrk="1" hangingPunct="1">
              <a:buNone/>
            </a:pPr>
            <a:r>
              <a:rPr lang="zh-CN" altLang="en-US" sz="1400" b="0" dirty="0">
                <a:solidFill>
                  <a:schemeClr val="tx1"/>
                </a:solidFill>
                <a:latin typeface="Arial" panose="020B0604020202020204" pitchFamily="34" charset="0"/>
              </a:rPr>
              <a:t>活动工期估算</a:t>
            </a:r>
            <a:endParaRPr lang="zh-CN" altLang="en-US" sz="1400" b="0" dirty="0">
              <a:solidFill>
                <a:schemeClr val="tx1"/>
              </a:solidFill>
              <a:latin typeface="Arial" panose="020B0604020202020204" pitchFamily="34" charset="0"/>
            </a:endParaRPr>
          </a:p>
        </p:txBody>
      </p:sp>
      <p:sp>
        <p:nvSpPr>
          <p:cNvPr id="139281" name="Rectangle 19"/>
          <p:cNvSpPr/>
          <p:nvPr/>
        </p:nvSpPr>
        <p:spPr>
          <a:xfrm>
            <a:off x="5695950" y="2249488"/>
            <a:ext cx="1349375" cy="666750"/>
          </a:xfrm>
          <a:prstGeom prst="rect">
            <a:avLst/>
          </a:prstGeom>
          <a:solidFill>
            <a:srgbClr val="FFFF99"/>
          </a:solidFill>
          <a:ln w="317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algn="ctr" eaLnBrk="1" hangingPunct="1">
              <a:buNone/>
            </a:pPr>
            <a:r>
              <a:rPr lang="en-US" altLang="zh-CN" sz="1400" b="0" dirty="0">
                <a:solidFill>
                  <a:schemeClr val="tx1"/>
                </a:solidFill>
                <a:latin typeface="Arial" panose="020B0604020202020204" pitchFamily="34" charset="0"/>
              </a:rPr>
              <a:t>Schedule </a:t>
            </a:r>
            <a:endParaRPr lang="en-US" altLang="zh-CN" sz="1400" b="0" dirty="0">
              <a:solidFill>
                <a:schemeClr val="tx1"/>
              </a:solidFill>
              <a:latin typeface="Arial" panose="020B0604020202020204" pitchFamily="34" charset="0"/>
            </a:endParaRPr>
          </a:p>
          <a:p>
            <a:pPr algn="ctr" eaLnBrk="1" hangingPunct="1">
              <a:buNone/>
            </a:pPr>
            <a:r>
              <a:rPr lang="en-US" altLang="zh-CN" sz="1400" b="0" dirty="0">
                <a:solidFill>
                  <a:schemeClr val="tx1"/>
                </a:solidFill>
                <a:latin typeface="Arial" panose="020B0604020202020204" pitchFamily="34" charset="0"/>
              </a:rPr>
              <a:t>Development</a:t>
            </a:r>
            <a:endParaRPr lang="en-US" altLang="zh-CN" sz="1400" b="0" dirty="0">
              <a:solidFill>
                <a:schemeClr val="tx1"/>
              </a:solidFill>
              <a:latin typeface="Arial" panose="020B0604020202020204" pitchFamily="34" charset="0"/>
            </a:endParaRPr>
          </a:p>
          <a:p>
            <a:pPr algn="ctr" eaLnBrk="1" hangingPunct="1">
              <a:buNone/>
            </a:pPr>
            <a:r>
              <a:rPr lang="zh-CN" altLang="en-US" sz="1400" b="0" dirty="0">
                <a:solidFill>
                  <a:schemeClr val="tx1"/>
                </a:solidFill>
                <a:latin typeface="Arial" panose="020B0604020202020204" pitchFamily="34" charset="0"/>
              </a:rPr>
              <a:t>进度计划制定</a:t>
            </a:r>
            <a:endParaRPr lang="zh-CN" altLang="en-US" sz="1400" b="0" dirty="0">
              <a:solidFill>
                <a:schemeClr val="tx1"/>
              </a:solidFill>
              <a:latin typeface="Arial" panose="020B0604020202020204" pitchFamily="34" charset="0"/>
            </a:endParaRPr>
          </a:p>
        </p:txBody>
      </p:sp>
      <p:sp>
        <p:nvSpPr>
          <p:cNvPr id="139282" name="Rectangle 20"/>
          <p:cNvSpPr/>
          <p:nvPr/>
        </p:nvSpPr>
        <p:spPr>
          <a:xfrm>
            <a:off x="381000" y="3351213"/>
            <a:ext cx="1449388" cy="534987"/>
          </a:xfrm>
          <a:prstGeom prst="rect">
            <a:avLst/>
          </a:prstGeom>
          <a:solidFill>
            <a:srgbClr val="FFFFFF"/>
          </a:solid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Scope Definition</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范围定义</a:t>
            </a:r>
            <a:endParaRPr lang="zh-CN" altLang="en-US" sz="1400" b="0" dirty="0">
              <a:ea typeface="宋体" panose="02010600030101010101" pitchFamily="2" charset="-122"/>
            </a:endParaRPr>
          </a:p>
        </p:txBody>
      </p:sp>
      <p:sp>
        <p:nvSpPr>
          <p:cNvPr id="139283" name="Rectangle 21"/>
          <p:cNvSpPr/>
          <p:nvPr/>
        </p:nvSpPr>
        <p:spPr>
          <a:xfrm>
            <a:off x="2020888" y="3913188"/>
            <a:ext cx="1449387" cy="534987"/>
          </a:xfrm>
          <a:prstGeom prst="rect">
            <a:avLst/>
          </a:prstGeom>
          <a:no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Resource Planning</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资源计划</a:t>
            </a:r>
            <a:endParaRPr lang="zh-CN" altLang="en-US" sz="1400" b="0" dirty="0">
              <a:ea typeface="宋体" panose="02010600030101010101" pitchFamily="2" charset="-122"/>
            </a:endParaRPr>
          </a:p>
        </p:txBody>
      </p:sp>
      <p:sp>
        <p:nvSpPr>
          <p:cNvPr id="139284" name="Rectangle 22"/>
          <p:cNvSpPr/>
          <p:nvPr/>
        </p:nvSpPr>
        <p:spPr>
          <a:xfrm>
            <a:off x="3697288" y="4152900"/>
            <a:ext cx="1449387" cy="534988"/>
          </a:xfrm>
          <a:prstGeom prst="rect">
            <a:avLst/>
          </a:prstGeom>
          <a:no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Cost Estimate</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成本估算</a:t>
            </a:r>
            <a:endParaRPr lang="zh-CN" altLang="en-US" sz="1400" b="0" dirty="0">
              <a:ea typeface="宋体" panose="02010600030101010101" pitchFamily="2" charset="-122"/>
            </a:endParaRPr>
          </a:p>
        </p:txBody>
      </p:sp>
      <p:sp>
        <p:nvSpPr>
          <p:cNvPr id="139285" name="Rectangle 23"/>
          <p:cNvSpPr/>
          <p:nvPr/>
        </p:nvSpPr>
        <p:spPr>
          <a:xfrm>
            <a:off x="6759575" y="3867150"/>
            <a:ext cx="2144713" cy="709613"/>
          </a:xfrm>
          <a:prstGeom prst="rect">
            <a:avLst/>
          </a:prstGeom>
          <a:solidFill>
            <a:srgbClr val="FFFF99"/>
          </a:solidFill>
          <a:ln w="3175" cap="flat" cmpd="sng">
            <a:solidFill>
              <a:schemeClr val="tx1"/>
            </a:solidFill>
            <a:prstDash val="solid"/>
            <a:miter/>
            <a:headEnd type="none" w="med" len="med"/>
            <a:tailEnd type="none" w="med" len="med"/>
          </a:ln>
          <a:effectLst>
            <a:outerShdw dist="107763" dir="2699999" algn="ctr" rotWithShape="0">
              <a:schemeClr val="bg2"/>
            </a:outerShdw>
          </a:effectLst>
        </p:spPr>
        <p:txBody>
          <a:bodyPr wrap="none" anchor="ctr" anchorCtr="0"/>
          <a:p>
            <a:pPr algn="ctr" eaLnBrk="1" hangingPunct="1">
              <a:buNone/>
            </a:pPr>
            <a:r>
              <a:rPr lang="en-US" altLang="zh-CN" sz="1400" b="0" dirty="0">
                <a:solidFill>
                  <a:schemeClr val="tx1"/>
                </a:solidFill>
                <a:latin typeface="Arial" panose="020B0604020202020204" pitchFamily="34" charset="0"/>
              </a:rPr>
              <a:t>Project Plan </a:t>
            </a:r>
            <a:endParaRPr lang="en-US" altLang="zh-CN" sz="1400" b="0" dirty="0">
              <a:solidFill>
                <a:schemeClr val="tx1"/>
              </a:solidFill>
              <a:latin typeface="Arial" panose="020B0604020202020204" pitchFamily="34" charset="0"/>
            </a:endParaRPr>
          </a:p>
          <a:p>
            <a:pPr algn="ctr" eaLnBrk="1" hangingPunct="1">
              <a:buNone/>
            </a:pPr>
            <a:r>
              <a:rPr lang="en-US" altLang="zh-CN" sz="1400" b="0" dirty="0">
                <a:solidFill>
                  <a:schemeClr val="tx1"/>
                </a:solidFill>
                <a:latin typeface="Arial" panose="020B0604020202020204" pitchFamily="34" charset="0"/>
              </a:rPr>
              <a:t>Development and Control</a:t>
            </a:r>
            <a:endParaRPr lang="en-US" altLang="zh-CN" sz="1400" b="0" dirty="0">
              <a:solidFill>
                <a:schemeClr val="tx1"/>
              </a:solidFill>
              <a:latin typeface="Arial" panose="020B0604020202020204" pitchFamily="34" charset="0"/>
            </a:endParaRPr>
          </a:p>
          <a:p>
            <a:pPr algn="ctr" eaLnBrk="1" hangingPunct="1">
              <a:buNone/>
            </a:pPr>
            <a:r>
              <a:rPr lang="zh-CN" altLang="en-US" sz="1400" b="0" dirty="0">
                <a:solidFill>
                  <a:schemeClr val="tx1"/>
                </a:solidFill>
                <a:latin typeface="Arial" panose="020B0604020202020204" pitchFamily="34" charset="0"/>
              </a:rPr>
              <a:t>项目计划制定和控制</a:t>
            </a:r>
            <a:endParaRPr lang="zh-CN" altLang="en-US" sz="1400" b="0" dirty="0">
              <a:solidFill>
                <a:schemeClr val="tx1"/>
              </a:solidFill>
              <a:latin typeface="Arial" panose="020B0604020202020204" pitchFamily="34" charset="0"/>
            </a:endParaRPr>
          </a:p>
        </p:txBody>
      </p:sp>
      <p:sp>
        <p:nvSpPr>
          <p:cNvPr id="139286" name="Rectangle 24"/>
          <p:cNvSpPr/>
          <p:nvPr/>
        </p:nvSpPr>
        <p:spPr>
          <a:xfrm>
            <a:off x="2255838" y="4832350"/>
            <a:ext cx="3001962" cy="549275"/>
          </a:xfrm>
          <a:prstGeom prst="rect">
            <a:avLst/>
          </a:prstGeom>
          <a:no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Risk Management  Planning</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风险管理计划</a:t>
            </a:r>
            <a:endParaRPr lang="zh-CN" altLang="en-US" sz="1400" b="0" dirty="0">
              <a:ea typeface="宋体" panose="02010600030101010101" pitchFamily="2" charset="-122"/>
            </a:endParaRPr>
          </a:p>
        </p:txBody>
      </p:sp>
      <p:sp>
        <p:nvSpPr>
          <p:cNvPr id="139287" name="Line 25"/>
          <p:cNvSpPr/>
          <p:nvPr/>
        </p:nvSpPr>
        <p:spPr>
          <a:xfrm flipV="1">
            <a:off x="2808288" y="1819275"/>
            <a:ext cx="958850" cy="609600"/>
          </a:xfrm>
          <a:prstGeom prst="line">
            <a:avLst/>
          </a:prstGeom>
          <a:ln w="3175" cap="flat" cmpd="sng">
            <a:solidFill>
              <a:schemeClr val="tx1"/>
            </a:solidFill>
            <a:prstDash val="solid"/>
            <a:headEnd type="none" w="med" len="med"/>
            <a:tailEnd type="triangle" w="med" len="med"/>
          </a:ln>
        </p:spPr>
      </p:sp>
      <p:sp>
        <p:nvSpPr>
          <p:cNvPr id="139288" name="Line 26"/>
          <p:cNvSpPr/>
          <p:nvPr/>
        </p:nvSpPr>
        <p:spPr>
          <a:xfrm>
            <a:off x="1081088" y="2632075"/>
            <a:ext cx="0" cy="769938"/>
          </a:xfrm>
          <a:prstGeom prst="line">
            <a:avLst/>
          </a:prstGeom>
          <a:ln w="3175" cap="flat" cmpd="sng">
            <a:solidFill>
              <a:schemeClr val="tx1"/>
            </a:solidFill>
            <a:prstDash val="solid"/>
            <a:headEnd type="none" w="med" len="med"/>
            <a:tailEnd type="triangle" w="med" len="med"/>
          </a:ln>
        </p:spPr>
      </p:sp>
      <p:sp>
        <p:nvSpPr>
          <p:cNvPr id="139289" name="Line 27"/>
          <p:cNvSpPr/>
          <p:nvPr/>
        </p:nvSpPr>
        <p:spPr>
          <a:xfrm>
            <a:off x="3476625" y="2778125"/>
            <a:ext cx="231775" cy="406400"/>
          </a:xfrm>
          <a:prstGeom prst="line">
            <a:avLst/>
          </a:prstGeom>
          <a:ln w="3175" cap="flat" cmpd="sng">
            <a:solidFill>
              <a:schemeClr val="tx1"/>
            </a:solidFill>
            <a:prstDash val="solid"/>
            <a:headEnd type="none" w="med" len="med"/>
            <a:tailEnd type="triangle" w="med" len="med"/>
          </a:ln>
        </p:spPr>
      </p:sp>
      <p:sp>
        <p:nvSpPr>
          <p:cNvPr id="139290" name="Line 28"/>
          <p:cNvSpPr/>
          <p:nvPr/>
        </p:nvSpPr>
        <p:spPr>
          <a:xfrm flipV="1">
            <a:off x="3490913" y="3314700"/>
            <a:ext cx="217487" cy="827088"/>
          </a:xfrm>
          <a:prstGeom prst="line">
            <a:avLst/>
          </a:prstGeom>
          <a:ln w="3175" cap="flat" cmpd="sng">
            <a:solidFill>
              <a:schemeClr val="tx1"/>
            </a:solidFill>
            <a:prstDash val="solid"/>
            <a:headEnd type="none" w="med" len="med"/>
            <a:tailEnd type="triangle" w="med" len="med"/>
          </a:ln>
        </p:spPr>
      </p:sp>
      <p:sp>
        <p:nvSpPr>
          <p:cNvPr id="139291" name="Line 29"/>
          <p:cNvSpPr/>
          <p:nvPr/>
        </p:nvSpPr>
        <p:spPr>
          <a:xfrm>
            <a:off x="3476625" y="4127500"/>
            <a:ext cx="217488" cy="261938"/>
          </a:xfrm>
          <a:prstGeom prst="line">
            <a:avLst/>
          </a:prstGeom>
          <a:ln w="3175" cap="flat" cmpd="sng">
            <a:solidFill>
              <a:schemeClr val="tx1"/>
            </a:solidFill>
            <a:prstDash val="solid"/>
            <a:headEnd type="none" w="med" len="med"/>
            <a:tailEnd type="triangle" w="med" len="med"/>
          </a:ln>
        </p:spPr>
      </p:sp>
      <p:sp>
        <p:nvSpPr>
          <p:cNvPr id="139292" name="Line 30"/>
          <p:cNvSpPr/>
          <p:nvPr/>
        </p:nvSpPr>
        <p:spPr>
          <a:xfrm flipV="1">
            <a:off x="1822450" y="2733675"/>
            <a:ext cx="203200" cy="857250"/>
          </a:xfrm>
          <a:prstGeom prst="line">
            <a:avLst/>
          </a:prstGeom>
          <a:ln w="3175" cap="flat" cmpd="sng">
            <a:solidFill>
              <a:schemeClr val="tx1"/>
            </a:solidFill>
            <a:prstDash val="solid"/>
            <a:headEnd type="none" w="med" len="med"/>
            <a:tailEnd type="triangle" w="med" len="med"/>
          </a:ln>
        </p:spPr>
      </p:sp>
      <p:sp>
        <p:nvSpPr>
          <p:cNvPr id="139293" name="Line 31"/>
          <p:cNvSpPr/>
          <p:nvPr/>
        </p:nvSpPr>
        <p:spPr>
          <a:xfrm>
            <a:off x="1836738" y="3560763"/>
            <a:ext cx="188912" cy="696912"/>
          </a:xfrm>
          <a:prstGeom prst="line">
            <a:avLst/>
          </a:prstGeom>
          <a:ln w="3175" cap="flat" cmpd="sng">
            <a:solidFill>
              <a:schemeClr val="tx1"/>
            </a:solidFill>
            <a:prstDash val="solid"/>
            <a:headEnd type="none" w="med" len="med"/>
            <a:tailEnd type="triangle" w="med" len="med"/>
          </a:ln>
        </p:spPr>
      </p:sp>
      <p:sp>
        <p:nvSpPr>
          <p:cNvPr id="139294" name="Line 32"/>
          <p:cNvSpPr/>
          <p:nvPr/>
        </p:nvSpPr>
        <p:spPr>
          <a:xfrm>
            <a:off x="1111250" y="4579938"/>
            <a:ext cx="2554288" cy="0"/>
          </a:xfrm>
          <a:prstGeom prst="line">
            <a:avLst/>
          </a:prstGeom>
          <a:ln w="3175" cap="flat" cmpd="sng">
            <a:solidFill>
              <a:schemeClr val="tx1"/>
            </a:solidFill>
            <a:prstDash val="solid"/>
            <a:headEnd type="none" w="med" len="med"/>
            <a:tailEnd type="triangle" w="med" len="med"/>
          </a:ln>
        </p:spPr>
      </p:sp>
      <p:sp>
        <p:nvSpPr>
          <p:cNvPr id="139295" name="Line 33"/>
          <p:cNvSpPr/>
          <p:nvPr/>
        </p:nvSpPr>
        <p:spPr>
          <a:xfrm>
            <a:off x="1096963" y="3895725"/>
            <a:ext cx="0" cy="696913"/>
          </a:xfrm>
          <a:prstGeom prst="line">
            <a:avLst/>
          </a:prstGeom>
          <a:ln w="3175" cap="flat" cmpd="sng">
            <a:solidFill>
              <a:schemeClr val="tx1"/>
            </a:solidFill>
            <a:prstDash val="solid"/>
            <a:headEnd type="none" w="med" len="med"/>
            <a:tailEnd type="none" w="med" len="med"/>
          </a:ln>
        </p:spPr>
      </p:sp>
      <p:sp>
        <p:nvSpPr>
          <p:cNvPr id="139296" name="Line 34"/>
          <p:cNvSpPr/>
          <p:nvPr/>
        </p:nvSpPr>
        <p:spPr>
          <a:xfrm>
            <a:off x="906463" y="3895725"/>
            <a:ext cx="0" cy="1174750"/>
          </a:xfrm>
          <a:prstGeom prst="line">
            <a:avLst/>
          </a:prstGeom>
          <a:ln w="3175" cap="flat" cmpd="sng">
            <a:solidFill>
              <a:schemeClr val="tx1"/>
            </a:solidFill>
            <a:prstDash val="solid"/>
            <a:headEnd type="none" w="med" len="med"/>
            <a:tailEnd type="none" w="med" len="med"/>
          </a:ln>
        </p:spPr>
      </p:sp>
      <p:sp>
        <p:nvSpPr>
          <p:cNvPr id="139297" name="Line 35"/>
          <p:cNvSpPr/>
          <p:nvPr/>
        </p:nvSpPr>
        <p:spPr>
          <a:xfrm>
            <a:off x="922338" y="5070475"/>
            <a:ext cx="1335087" cy="0"/>
          </a:xfrm>
          <a:prstGeom prst="line">
            <a:avLst/>
          </a:prstGeom>
          <a:ln w="3175" cap="flat" cmpd="sng">
            <a:solidFill>
              <a:schemeClr val="tx1"/>
            </a:solidFill>
            <a:prstDash val="solid"/>
            <a:headEnd type="none" w="med" len="med"/>
            <a:tailEnd type="triangle" w="med" len="med"/>
          </a:ln>
        </p:spPr>
      </p:sp>
      <p:sp>
        <p:nvSpPr>
          <p:cNvPr id="139298" name="Line 36"/>
          <p:cNvSpPr/>
          <p:nvPr/>
        </p:nvSpPr>
        <p:spPr>
          <a:xfrm>
            <a:off x="7091363" y="2589213"/>
            <a:ext cx="666750" cy="1176337"/>
          </a:xfrm>
          <a:prstGeom prst="line">
            <a:avLst/>
          </a:prstGeom>
          <a:ln w="3175" cap="flat" cmpd="sng">
            <a:solidFill>
              <a:schemeClr val="tx1"/>
            </a:solidFill>
            <a:prstDash val="solid"/>
            <a:headEnd type="none" w="med" len="med"/>
            <a:tailEnd type="triangle" w="med" len="med"/>
          </a:ln>
        </p:spPr>
      </p:sp>
      <p:sp>
        <p:nvSpPr>
          <p:cNvPr id="139299" name="Line 37"/>
          <p:cNvSpPr/>
          <p:nvPr/>
        </p:nvSpPr>
        <p:spPr>
          <a:xfrm>
            <a:off x="5203825" y="1863725"/>
            <a:ext cx="477838" cy="565150"/>
          </a:xfrm>
          <a:prstGeom prst="line">
            <a:avLst/>
          </a:prstGeom>
          <a:ln w="3175" cap="flat" cmpd="sng">
            <a:solidFill>
              <a:schemeClr val="tx1"/>
            </a:solidFill>
            <a:prstDash val="solid"/>
            <a:headEnd type="none" w="med" len="med"/>
            <a:tailEnd type="triangle" w="med" len="med"/>
          </a:ln>
        </p:spPr>
      </p:sp>
      <p:sp>
        <p:nvSpPr>
          <p:cNvPr id="139300" name="Line 38"/>
          <p:cNvSpPr/>
          <p:nvPr/>
        </p:nvSpPr>
        <p:spPr>
          <a:xfrm flipV="1">
            <a:off x="5246688" y="2503488"/>
            <a:ext cx="422275" cy="579437"/>
          </a:xfrm>
          <a:prstGeom prst="line">
            <a:avLst/>
          </a:prstGeom>
          <a:ln w="3175" cap="flat" cmpd="sng">
            <a:solidFill>
              <a:schemeClr val="tx1"/>
            </a:solidFill>
            <a:prstDash val="solid"/>
            <a:headEnd type="none" w="med" len="med"/>
            <a:tailEnd type="triangle" w="med" len="med"/>
          </a:ln>
        </p:spPr>
      </p:sp>
      <p:sp>
        <p:nvSpPr>
          <p:cNvPr id="139301" name="Text Box 39"/>
          <p:cNvSpPr txBox="1"/>
          <p:nvPr/>
        </p:nvSpPr>
        <p:spPr>
          <a:xfrm>
            <a:off x="5670550" y="4999038"/>
            <a:ext cx="1393825"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风险管理</a:t>
            </a:r>
            <a:endParaRPr lang="zh-CN" altLang="en-US" sz="2000" i="1" dirty="0">
              <a:solidFill>
                <a:schemeClr val="accent2"/>
              </a:solidFill>
              <a:ea typeface="宋体" panose="02010600030101010101" pitchFamily="2" charset="-122"/>
            </a:endParaRPr>
          </a:p>
        </p:txBody>
      </p:sp>
      <p:sp>
        <p:nvSpPr>
          <p:cNvPr id="139302" name="Text Box 40"/>
          <p:cNvSpPr txBox="1"/>
          <p:nvPr/>
        </p:nvSpPr>
        <p:spPr>
          <a:xfrm>
            <a:off x="3690938" y="3729038"/>
            <a:ext cx="1393825"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成本管理</a:t>
            </a:r>
            <a:endParaRPr lang="zh-CN" altLang="en-US" sz="2000" i="1" dirty="0">
              <a:solidFill>
                <a:schemeClr val="accent2"/>
              </a:solidFill>
              <a:ea typeface="宋体" panose="02010600030101010101" pitchFamily="2" charset="-122"/>
            </a:endParaRPr>
          </a:p>
        </p:txBody>
      </p:sp>
      <p:sp>
        <p:nvSpPr>
          <p:cNvPr id="139303" name="Text Box 41"/>
          <p:cNvSpPr txBox="1"/>
          <p:nvPr/>
        </p:nvSpPr>
        <p:spPr>
          <a:xfrm>
            <a:off x="5770563" y="1746250"/>
            <a:ext cx="1393825"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时间管理</a:t>
            </a:r>
            <a:endParaRPr lang="zh-CN" altLang="en-US" sz="2000" i="1" dirty="0">
              <a:solidFill>
                <a:schemeClr val="accent2"/>
              </a:solidFill>
              <a:ea typeface="宋体" panose="02010600030101010101" pitchFamily="2" charset="-122"/>
            </a:endParaRPr>
          </a:p>
        </p:txBody>
      </p:sp>
      <p:sp>
        <p:nvSpPr>
          <p:cNvPr id="139304" name="Text Box 42"/>
          <p:cNvSpPr txBox="1"/>
          <p:nvPr/>
        </p:nvSpPr>
        <p:spPr>
          <a:xfrm>
            <a:off x="419100" y="1647825"/>
            <a:ext cx="1393825"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范围管理</a:t>
            </a:r>
            <a:endParaRPr lang="zh-CN" altLang="en-US" sz="2000" i="1" dirty="0">
              <a:solidFill>
                <a:schemeClr val="accent2"/>
              </a:solidFill>
              <a:ea typeface="宋体" panose="02010600030101010101" pitchFamily="2" charset="-122"/>
            </a:endParaRPr>
          </a:p>
        </p:txBody>
      </p:sp>
      <p:sp>
        <p:nvSpPr>
          <p:cNvPr id="139305" name="Text Box 43"/>
          <p:cNvSpPr txBox="1"/>
          <p:nvPr/>
        </p:nvSpPr>
        <p:spPr>
          <a:xfrm>
            <a:off x="7126288" y="4618038"/>
            <a:ext cx="1335087"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综合管理</a:t>
            </a:r>
            <a:endParaRPr lang="zh-CN" altLang="en-US" sz="2000" i="1" dirty="0">
              <a:solidFill>
                <a:schemeClr val="accent2"/>
              </a:solidFill>
              <a:ea typeface="宋体" panose="02010600030101010101" pitchFamily="2" charset="-122"/>
            </a:endParaRPr>
          </a:p>
        </p:txBody>
      </p:sp>
      <p:sp>
        <p:nvSpPr>
          <p:cNvPr id="139306" name="Rectangle 45"/>
          <p:cNvSpPr/>
          <p:nvPr/>
        </p:nvSpPr>
        <p:spPr>
          <a:xfrm>
            <a:off x="2255838" y="5529263"/>
            <a:ext cx="3001962" cy="549275"/>
          </a:xfrm>
          <a:prstGeom prst="rect">
            <a:avLst/>
          </a:prstGeom>
          <a:no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Quality Management  Planning</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质量管理计划</a:t>
            </a:r>
            <a:endParaRPr lang="zh-CN" altLang="en-US" sz="1400" b="0" dirty="0">
              <a:ea typeface="宋体" panose="02010600030101010101" pitchFamily="2" charset="-122"/>
            </a:endParaRPr>
          </a:p>
        </p:txBody>
      </p:sp>
      <p:sp>
        <p:nvSpPr>
          <p:cNvPr id="139307" name="Text Box 46"/>
          <p:cNvSpPr txBox="1"/>
          <p:nvPr/>
        </p:nvSpPr>
        <p:spPr>
          <a:xfrm>
            <a:off x="5426075" y="5608638"/>
            <a:ext cx="1393825" cy="396875"/>
          </a:xfrm>
          <a:prstGeom prst="rect">
            <a:avLst/>
          </a:prstGeom>
          <a:noFill/>
          <a:ln w="317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2000" i="1" dirty="0">
                <a:solidFill>
                  <a:schemeClr val="accent2"/>
                </a:solidFill>
                <a:ea typeface="宋体" panose="02010600030101010101" pitchFamily="2" charset="-122"/>
              </a:rPr>
              <a:t>质量管理</a:t>
            </a:r>
            <a:endParaRPr lang="zh-CN" altLang="en-US" sz="2000" i="1" dirty="0">
              <a:solidFill>
                <a:schemeClr val="accent2"/>
              </a:solidFill>
              <a:ea typeface="宋体" panose="02010600030101010101" pitchFamily="2" charset="-122"/>
            </a:endParaRPr>
          </a:p>
        </p:txBody>
      </p:sp>
      <p:sp>
        <p:nvSpPr>
          <p:cNvPr id="139308" name="Line 47"/>
          <p:cNvSpPr/>
          <p:nvPr/>
        </p:nvSpPr>
        <p:spPr>
          <a:xfrm flipH="1">
            <a:off x="725488" y="3913188"/>
            <a:ext cx="14287" cy="1858962"/>
          </a:xfrm>
          <a:prstGeom prst="line">
            <a:avLst/>
          </a:prstGeom>
          <a:ln w="9525" cap="flat" cmpd="sng">
            <a:solidFill>
              <a:schemeClr val="tx1"/>
            </a:solidFill>
            <a:prstDash val="solid"/>
            <a:headEnd type="none" w="med" len="med"/>
            <a:tailEnd type="none" w="med" len="med"/>
          </a:ln>
        </p:spPr>
      </p:sp>
      <p:sp>
        <p:nvSpPr>
          <p:cNvPr id="139309" name="Line 48"/>
          <p:cNvSpPr/>
          <p:nvPr/>
        </p:nvSpPr>
        <p:spPr>
          <a:xfrm>
            <a:off x="725488" y="5772150"/>
            <a:ext cx="1554162" cy="0"/>
          </a:xfrm>
          <a:prstGeom prst="line">
            <a:avLst/>
          </a:prstGeom>
          <a:ln w="9525" cap="flat" cmpd="sng">
            <a:solidFill>
              <a:schemeClr val="tx1"/>
            </a:solidFill>
            <a:prstDash val="solid"/>
            <a:headEnd type="none" w="med" len="med"/>
            <a:tailEnd type="triangle" w="med" len="med"/>
          </a:ln>
        </p:spPr>
      </p:sp>
      <p:cxnSp>
        <p:nvCxnSpPr>
          <p:cNvPr id="139310" name="AutoShape 49"/>
          <p:cNvCxnSpPr>
            <a:stCxn id="139286" idx="3"/>
            <a:endCxn id="139281" idx="1"/>
          </p:cNvCxnSpPr>
          <p:nvPr/>
        </p:nvCxnSpPr>
        <p:spPr>
          <a:xfrm flipV="1">
            <a:off x="5257800" y="2582863"/>
            <a:ext cx="438150" cy="2524125"/>
          </a:xfrm>
          <a:prstGeom prst="straightConnector1">
            <a:avLst/>
          </a:prstGeom>
          <a:ln w="9525" cap="flat" cmpd="sng">
            <a:solidFill>
              <a:schemeClr val="tx1"/>
            </a:solidFill>
            <a:prstDash val="solid"/>
            <a:headEnd type="none" w="med" len="med"/>
            <a:tailEnd type="triangle" w="med" len="med"/>
          </a:ln>
        </p:spPr>
      </p:cxnSp>
      <p:cxnSp>
        <p:nvCxnSpPr>
          <p:cNvPr id="139311" name="AutoShape 50"/>
          <p:cNvCxnSpPr>
            <a:stCxn id="139286" idx="3"/>
            <a:endCxn id="139313" idx="2"/>
          </p:cNvCxnSpPr>
          <p:nvPr/>
        </p:nvCxnSpPr>
        <p:spPr>
          <a:xfrm flipV="1">
            <a:off x="5257800" y="4714875"/>
            <a:ext cx="735013" cy="392113"/>
          </a:xfrm>
          <a:prstGeom prst="straightConnector1">
            <a:avLst/>
          </a:prstGeom>
          <a:ln w="9525" cap="flat" cmpd="sng">
            <a:solidFill>
              <a:schemeClr val="tx1"/>
            </a:solidFill>
            <a:prstDash val="solid"/>
            <a:headEnd type="none" w="med" len="med"/>
            <a:tailEnd type="triangle" w="med" len="med"/>
          </a:ln>
        </p:spPr>
      </p:cxnSp>
      <p:cxnSp>
        <p:nvCxnSpPr>
          <p:cNvPr id="139312" name="AutoShape 51"/>
          <p:cNvCxnSpPr>
            <a:stCxn id="139306" idx="3"/>
            <a:endCxn id="139313" idx="2"/>
          </p:cNvCxnSpPr>
          <p:nvPr/>
        </p:nvCxnSpPr>
        <p:spPr>
          <a:xfrm flipV="1">
            <a:off x="5257800" y="4714875"/>
            <a:ext cx="735013" cy="1089025"/>
          </a:xfrm>
          <a:prstGeom prst="straightConnector1">
            <a:avLst/>
          </a:prstGeom>
          <a:ln w="9525" cap="flat" cmpd="sng">
            <a:solidFill>
              <a:schemeClr val="tx1"/>
            </a:solidFill>
            <a:prstDash val="solid"/>
            <a:headEnd type="none" w="med" len="med"/>
            <a:tailEnd type="triangle" w="med" len="med"/>
          </a:ln>
        </p:spPr>
      </p:cxnSp>
      <p:sp>
        <p:nvSpPr>
          <p:cNvPr id="139313" name="Rectangle 52"/>
          <p:cNvSpPr/>
          <p:nvPr/>
        </p:nvSpPr>
        <p:spPr>
          <a:xfrm>
            <a:off x="5449888" y="3830638"/>
            <a:ext cx="1085850" cy="884237"/>
          </a:xfrm>
          <a:prstGeom prst="rect">
            <a:avLst/>
          </a:prstGeom>
          <a:solidFill>
            <a:srgbClr val="FFFFFF"/>
          </a:solidFill>
          <a:ln w="317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宋体" panose="02010600030101010101" pitchFamily="2" charset="-122"/>
              </a:rPr>
              <a:t>Cost </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en-US" altLang="zh-CN" sz="1400" b="0" dirty="0">
                <a:ea typeface="宋体" panose="02010600030101010101" pitchFamily="2" charset="-122"/>
              </a:rPr>
              <a:t>Budgeting</a:t>
            </a:r>
            <a:endParaRPr lang="en-US" altLang="zh-CN" sz="1400" b="0" dirty="0">
              <a:ea typeface="宋体" panose="02010600030101010101" pitchFamily="2" charset="-122"/>
            </a:endParaRPr>
          </a:p>
          <a:p>
            <a:pPr marL="0" lvl="0" indent="0" algn="ctr" eaLnBrk="1" hangingPunct="1">
              <a:lnSpc>
                <a:spcPct val="100000"/>
              </a:lnSpc>
              <a:spcBef>
                <a:spcPct val="0"/>
              </a:spcBef>
              <a:buClrTx/>
              <a:buFontTx/>
              <a:buNone/>
            </a:pPr>
            <a:r>
              <a:rPr lang="zh-CN" altLang="en-US" sz="1400" b="0" dirty="0">
                <a:ea typeface="宋体" panose="02010600030101010101" pitchFamily="2" charset="-122"/>
              </a:rPr>
              <a:t>成本预算</a:t>
            </a:r>
            <a:endParaRPr lang="zh-CN" altLang="en-US" sz="1400" b="0" dirty="0">
              <a:ea typeface="宋体" panose="02010600030101010101" pitchFamily="2" charset="-122"/>
            </a:endParaRPr>
          </a:p>
        </p:txBody>
      </p:sp>
      <p:cxnSp>
        <p:nvCxnSpPr>
          <p:cNvPr id="139314" name="AutoShape 53"/>
          <p:cNvCxnSpPr>
            <a:stCxn id="139284" idx="3"/>
            <a:endCxn id="139313" idx="1"/>
          </p:cNvCxnSpPr>
          <p:nvPr/>
        </p:nvCxnSpPr>
        <p:spPr>
          <a:xfrm flipV="1">
            <a:off x="5146675" y="4273550"/>
            <a:ext cx="303213" cy="147638"/>
          </a:xfrm>
          <a:prstGeom prst="straightConnector1">
            <a:avLst/>
          </a:prstGeom>
          <a:ln w="9525" cap="flat" cmpd="sng">
            <a:solidFill>
              <a:schemeClr val="tx1"/>
            </a:solidFill>
            <a:prstDash val="solid"/>
            <a:headEnd type="none" w="med" len="med"/>
            <a:tailEnd type="triangle" w="med" len="med"/>
          </a:ln>
        </p:spPr>
      </p:cxnSp>
      <p:cxnSp>
        <p:nvCxnSpPr>
          <p:cNvPr id="139315" name="AutoShape 54"/>
          <p:cNvCxnSpPr>
            <a:stCxn id="139313" idx="3"/>
            <a:endCxn id="139285" idx="1"/>
          </p:cNvCxnSpPr>
          <p:nvPr/>
        </p:nvCxnSpPr>
        <p:spPr>
          <a:xfrm flipV="1">
            <a:off x="6535738" y="4222750"/>
            <a:ext cx="223837" cy="50800"/>
          </a:xfrm>
          <a:prstGeom prst="straightConnector1">
            <a:avLst/>
          </a:prstGeom>
          <a:ln w="9525" cap="flat" cmpd="sng">
            <a:solidFill>
              <a:schemeClr val="tx1"/>
            </a:solidFill>
            <a:prstDash val="solid"/>
            <a:headEnd type="none" w="med" len="med"/>
            <a:tailEnd type="triangle" w="med" len="med"/>
          </a:ln>
        </p:spPr>
      </p:cxnSp>
      <p:sp>
        <p:nvSpPr>
          <p:cNvPr id="139316" name="Rectangle 55"/>
          <p:cNvSpPr/>
          <p:nvPr/>
        </p:nvSpPr>
        <p:spPr>
          <a:xfrm>
            <a:off x="273050" y="1535113"/>
            <a:ext cx="8751888" cy="4630737"/>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139317" name="AutoShape 56"/>
          <p:cNvCxnSpPr>
            <a:stCxn id="139306" idx="3"/>
            <a:endCxn id="139285" idx="1"/>
          </p:cNvCxnSpPr>
          <p:nvPr/>
        </p:nvCxnSpPr>
        <p:spPr>
          <a:xfrm flipV="1">
            <a:off x="5257800" y="4222750"/>
            <a:ext cx="1501775" cy="1581150"/>
          </a:xfrm>
          <a:prstGeom prst="straightConnector1">
            <a:avLst/>
          </a:prstGeom>
          <a:ln w="9525" cap="flat" cmpd="sng">
            <a:solidFill>
              <a:schemeClr val="tx1"/>
            </a:solidFill>
            <a:prstDash val="solid"/>
            <a:headEnd type="none" w="med" len="med"/>
            <a:tailEnd type="triangle" w="med" len="med"/>
          </a:ln>
        </p:spPr>
      </p:cxnSp>
      <p:sp>
        <p:nvSpPr>
          <p:cNvPr id="139318" name="Rectangle 58"/>
          <p:cNvSpPr>
            <a:spLocks noGrp="1"/>
          </p:cNvSpPr>
          <p:nvPr>
            <p:ph type="title" idx="4294967295"/>
          </p:nvPr>
        </p:nvSpPr>
        <p:spPr/>
        <p:txBody>
          <a:bodyPr vert="horz" wrap="square" lIns="91440" tIns="45720" rIns="91440" bIns="45720" anchor="ctr" anchorCtr="0"/>
          <a:p>
            <a:pPr eaLnBrk="1" hangingPunct="1"/>
            <a:r>
              <a:rPr lang="zh-CN" altLang="en-US" sz="2800" dirty="0">
                <a:latin typeface="黑体" panose="02010609060101010101" pitchFamily="49" charset="-122"/>
              </a:rPr>
              <a:t>项目计划制定的过程和要素</a:t>
            </a:r>
            <a:endParaRPr lang="zh-CN" altLang="en-US" sz="2800" dirty="0">
              <a:latin typeface="黑体" panose="02010609060101010101" pitchFamily="49" charset="-122"/>
            </a:endParaRPr>
          </a:p>
        </p:txBody>
      </p:sp>
      <p:sp>
        <p:nvSpPr>
          <p:cNvPr id="2" name="文本框 1"/>
          <p:cNvSpPr txBox="1"/>
          <p:nvPr/>
        </p:nvSpPr>
        <p:spPr>
          <a:xfrm>
            <a:off x="2981960" y="1078230"/>
            <a:ext cx="4109720" cy="829945"/>
          </a:xfrm>
          <a:prstGeom prst="rect">
            <a:avLst/>
          </a:prstGeom>
          <a:noFill/>
        </p:spPr>
        <p:txBody>
          <a:bodyPr wrap="square" rtlCol="0">
            <a:spAutoFit/>
          </a:bodyPr>
          <a:p>
            <a:r>
              <a:rPr lang="zh-CN" altLang="en-US" sz="2400" dirty="0">
                <a:solidFill>
                  <a:schemeClr val="tx1">
                    <a:lumMod val="85000"/>
                    <a:lumOff val="15000"/>
                  </a:schemeClr>
                </a:solidFill>
                <a:sym typeface="+mn-ea"/>
              </a:rPr>
              <a:t>项目管理核心过程</a:t>
            </a:r>
            <a:endParaRPr lang="zh-CN" altLang="en-US" sz="2400" dirty="0">
              <a:solidFill>
                <a:schemeClr val="tx1">
                  <a:lumMod val="85000"/>
                  <a:lumOff val="15000"/>
                </a:schemeClr>
              </a:solidFill>
            </a:endParaRPr>
          </a:p>
          <a:p>
            <a:endParaRPr lang="zh-CN" altLang="en-US" sz="2400" dirty="0">
              <a:solidFill>
                <a:schemeClr val="tx1">
                  <a:lumMod val="85000"/>
                  <a:lumOff val="15000"/>
                </a:schemeClr>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1314" name="Object 2"/>
          <p:cNvGraphicFramePr>
            <a:graphicFrameLocks noChangeAspect="1"/>
          </p:cNvGraphicFramePr>
          <p:nvPr/>
        </p:nvGraphicFramePr>
        <p:xfrm>
          <a:off x="827088" y="836613"/>
          <a:ext cx="7416800" cy="5829300"/>
        </p:xfrm>
        <a:graphic>
          <a:graphicData uri="http://schemas.openxmlformats.org/presentationml/2006/ole">
            <mc:AlternateContent xmlns:mc="http://schemas.openxmlformats.org/markup-compatibility/2006">
              <mc:Choice xmlns:v="urn:schemas-microsoft-com:vml" Requires="v">
                <p:oleObj spid="_x0000_s3114" name="" r:id="rId1" imgW="1691640" imgH="1328420" progId="FLW3Drawing">
                  <p:embed/>
                </p:oleObj>
              </mc:Choice>
              <mc:Fallback>
                <p:oleObj name="" r:id="rId1" imgW="1691640" imgH="1328420" progId="FLW3Drawing">
                  <p:embed/>
                  <p:pic>
                    <p:nvPicPr>
                      <p:cNvPr id="0" name="图片 3113"/>
                      <p:cNvPicPr/>
                      <p:nvPr/>
                    </p:nvPicPr>
                    <p:blipFill>
                      <a:blip r:embed="rId2"/>
                      <a:stretch>
                        <a:fillRect/>
                      </a:stretch>
                    </p:blipFill>
                    <p:spPr>
                      <a:xfrm>
                        <a:off x="827088" y="836613"/>
                        <a:ext cx="7416800" cy="5829300"/>
                      </a:xfrm>
                      <a:prstGeom prst="rect">
                        <a:avLst/>
                      </a:prstGeom>
                      <a:noFill/>
                      <a:ln w="38100">
                        <a:noFill/>
                        <a:miter/>
                      </a:ln>
                    </p:spPr>
                  </p:pic>
                </p:oleObj>
              </mc:Fallback>
            </mc:AlternateContent>
          </a:graphicData>
        </a:graphic>
      </p:graphicFrame>
      <p:sp>
        <p:nvSpPr>
          <p:cNvPr id="141315" name="AutoShape 3"/>
          <p:cNvSpPr/>
          <p:nvPr/>
        </p:nvSpPr>
        <p:spPr>
          <a:xfrm>
            <a:off x="6156325" y="4221163"/>
            <a:ext cx="719138" cy="576262"/>
          </a:xfrm>
          <a:prstGeom prst="rightArrow">
            <a:avLst>
              <a:gd name="adj1" fmla="val 50000"/>
              <a:gd name="adj2" fmla="val 31198"/>
            </a:avLst>
          </a:prstGeom>
          <a:solidFill>
            <a:srgbClr val="FF0000"/>
          </a:solidFill>
          <a:ln w="76200" cap="sq" cmpd="sng">
            <a:solidFill>
              <a:srgbClr val="FF0000"/>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39318" name="Rectangle 58"/>
          <p:cNvSpPr>
            <a:spLocks noGrp="1"/>
          </p:cNvSpPr>
          <p:nvPr>
            <p:custDataLst>
              <p:tags r:id="rId3"/>
            </p:custDataLst>
          </p:nvPr>
        </p:nvSpPr>
        <p:spPr>
          <a:xfrm>
            <a:off x="107315" y="116840"/>
            <a:ext cx="5246688" cy="620713"/>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kumimoji="1" sz="2400" b="1">
                <a:solidFill>
                  <a:schemeClr val="tx1"/>
                </a:solidFill>
                <a:latin typeface="+mj-lt"/>
                <a:ea typeface="+mj-ea"/>
                <a:cs typeface="+mj-cs"/>
              </a:defRPr>
            </a:lvl1pPr>
            <a:lvl2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2pPr>
            <a:lvl3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3pPr>
            <a:lvl4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4pPr>
            <a:lvl5pPr algn="l" rtl="0" eaLnBrk="0" fontAlgn="base" hangingPunct="0">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5pPr>
            <a:lvl6pPr marL="4572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6pPr>
            <a:lvl7pPr marL="9144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7pPr>
            <a:lvl8pPr marL="13716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8pPr>
            <a:lvl9pPr marL="1828800" algn="l" rtl="0" fontAlgn="base">
              <a:spcBef>
                <a:spcPct val="0"/>
              </a:spcBef>
              <a:spcAft>
                <a:spcPct val="0"/>
              </a:spcAft>
              <a:defRPr kumimoji="1" sz="2800" b="1">
                <a:solidFill>
                  <a:schemeClr val="bg1"/>
                </a:solidFill>
                <a:latin typeface="微软雅黑" panose="020B0503020204020204" pitchFamily="34" charset="-122"/>
                <a:ea typeface="微软雅黑" panose="020B0503020204020204" pitchFamily="34" charset="-122"/>
              </a:defRPr>
            </a:lvl9pPr>
          </a:lstStyle>
          <a:p>
            <a:pPr eaLnBrk="1" hangingPunct="1"/>
            <a:r>
              <a:rPr lang="zh-CN" altLang="en-US" sz="2800" dirty="0">
                <a:latin typeface="黑体" panose="02010609060101010101" pitchFamily="49" charset="-122"/>
              </a:rPr>
              <a:t>项目计划制定的过程和要素</a:t>
            </a:r>
            <a:endParaRPr lang="zh-CN" altLang="en-US" sz="2800" dirty="0">
              <a:latin typeface="黑体" panose="02010609060101010101" pitchFamily="49" charset="-122"/>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5"/>
          <p:cNvSpPr>
            <a:spLocks noGrp="1"/>
          </p:cNvSpPr>
          <p:nvPr>
            <p:ph type="title" idx="4294967295"/>
          </p:nvPr>
        </p:nvSpPr>
        <p:spPr>
          <a:xfrm>
            <a:off x="107315" y="122873"/>
            <a:ext cx="5246688" cy="554037"/>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a:t>
            </a:r>
            <a:r>
              <a:rPr lang="en-US" altLang="zh-CN" sz="2800" dirty="0">
                <a:latin typeface="宋体" panose="02010600030101010101" pitchFamily="2" charset="-122"/>
              </a:rPr>
              <a:t>—</a:t>
            </a:r>
            <a:r>
              <a:rPr lang="zh-CN" altLang="zh-CN" sz="2800" dirty="0">
                <a:latin typeface="黑体" panose="02010609060101010101" pitchFamily="49" charset="-122"/>
              </a:rPr>
              <a:t>WBS</a:t>
            </a:r>
            <a:endParaRPr lang="zh-CN" altLang="zh-CN" sz="2800" dirty="0">
              <a:latin typeface="黑体" panose="02010609060101010101" pitchFamily="49" charset="-122"/>
            </a:endParaRPr>
          </a:p>
        </p:txBody>
      </p:sp>
      <p:sp>
        <p:nvSpPr>
          <p:cNvPr id="142339" name="Line 6"/>
          <p:cNvSpPr/>
          <p:nvPr/>
        </p:nvSpPr>
        <p:spPr>
          <a:xfrm>
            <a:off x="682625" y="1589088"/>
            <a:ext cx="7750175" cy="0"/>
          </a:xfrm>
          <a:prstGeom prst="line">
            <a:avLst/>
          </a:prstGeom>
          <a:ln w="9525" cap="flat" cmpd="sng">
            <a:solidFill>
              <a:schemeClr val="tx1"/>
            </a:solidFill>
            <a:prstDash val="solid"/>
            <a:headEnd type="none" w="med" len="med"/>
            <a:tailEnd type="none" w="med" len="med"/>
          </a:ln>
        </p:spPr>
      </p:sp>
      <p:sp>
        <p:nvSpPr>
          <p:cNvPr id="142340" name="Text Box 7"/>
          <p:cNvSpPr txBox="1"/>
          <p:nvPr/>
        </p:nvSpPr>
        <p:spPr>
          <a:xfrm>
            <a:off x="1074738" y="1154113"/>
            <a:ext cx="885825" cy="3968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latin typeface="Times New Roman" panose="02020603050405020304" pitchFamily="18" charset="0"/>
                <a:ea typeface="楷体_GB2312" pitchFamily="49" charset="-122"/>
              </a:rPr>
              <a:t>层次</a:t>
            </a:r>
            <a:endParaRPr lang="zh-CN" altLang="en-US" sz="2000" b="0" dirty="0">
              <a:latin typeface="Times New Roman" panose="02020603050405020304" pitchFamily="18" charset="0"/>
              <a:ea typeface="楷体_GB2312" pitchFamily="49" charset="-122"/>
            </a:endParaRPr>
          </a:p>
        </p:txBody>
      </p:sp>
      <p:sp>
        <p:nvSpPr>
          <p:cNvPr id="142341" name="Text Box 8"/>
          <p:cNvSpPr txBox="1"/>
          <p:nvPr/>
        </p:nvSpPr>
        <p:spPr>
          <a:xfrm>
            <a:off x="3614738" y="1139825"/>
            <a:ext cx="1436687" cy="3968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latin typeface="Times New Roman" panose="02020603050405020304" pitchFamily="18" charset="0"/>
                <a:ea typeface="楷体_GB2312" pitchFamily="49" charset="-122"/>
              </a:rPr>
              <a:t>层级分解</a:t>
            </a:r>
            <a:endParaRPr lang="zh-CN" altLang="en-US" sz="2000" b="0" dirty="0">
              <a:latin typeface="Times New Roman" panose="02020603050405020304" pitchFamily="18" charset="0"/>
              <a:ea typeface="楷体_GB2312" pitchFamily="49" charset="-122"/>
            </a:endParaRPr>
          </a:p>
        </p:txBody>
      </p:sp>
      <p:sp>
        <p:nvSpPr>
          <p:cNvPr id="142342" name="Text Box 9"/>
          <p:cNvSpPr txBox="1"/>
          <p:nvPr/>
        </p:nvSpPr>
        <p:spPr>
          <a:xfrm>
            <a:off x="6648450" y="1125538"/>
            <a:ext cx="1436688" cy="3968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2000" b="0" dirty="0">
                <a:latin typeface="Times New Roman" panose="02020603050405020304" pitchFamily="18" charset="0"/>
                <a:ea typeface="楷体_GB2312" pitchFamily="49" charset="-122"/>
              </a:rPr>
              <a:t>描述</a:t>
            </a:r>
            <a:endParaRPr lang="zh-CN" altLang="en-US" sz="2000" b="0" dirty="0">
              <a:latin typeface="Times New Roman" panose="02020603050405020304" pitchFamily="18" charset="0"/>
              <a:ea typeface="楷体_GB2312" pitchFamily="49" charset="-122"/>
            </a:endParaRPr>
          </a:p>
        </p:txBody>
      </p:sp>
      <p:sp>
        <p:nvSpPr>
          <p:cNvPr id="142343" name="Text Box 10"/>
          <p:cNvSpPr txBox="1"/>
          <p:nvPr/>
        </p:nvSpPr>
        <p:spPr>
          <a:xfrm>
            <a:off x="3127375" y="1795463"/>
            <a:ext cx="2481263"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项    目</a:t>
            </a:r>
            <a:endParaRPr lang="zh-CN" altLang="en-US" b="0" dirty="0">
              <a:latin typeface="Times New Roman" panose="02020603050405020304" pitchFamily="18" charset="0"/>
              <a:ea typeface="楷体_GB2312" pitchFamily="49" charset="-122"/>
            </a:endParaRPr>
          </a:p>
        </p:txBody>
      </p:sp>
      <p:sp>
        <p:nvSpPr>
          <p:cNvPr id="142344" name="Text Box 11"/>
          <p:cNvSpPr txBox="1"/>
          <p:nvPr/>
        </p:nvSpPr>
        <p:spPr>
          <a:xfrm>
            <a:off x="3127375" y="2552700"/>
            <a:ext cx="2481263"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可交付物</a:t>
            </a:r>
            <a:endParaRPr lang="zh-CN" altLang="en-US" b="0" dirty="0">
              <a:latin typeface="Times New Roman" panose="02020603050405020304" pitchFamily="18" charset="0"/>
              <a:ea typeface="楷体_GB2312" pitchFamily="49" charset="-122"/>
            </a:endParaRPr>
          </a:p>
        </p:txBody>
      </p:sp>
      <p:sp>
        <p:nvSpPr>
          <p:cNvPr id="142345" name="Text Box 12"/>
          <p:cNvSpPr txBox="1"/>
          <p:nvPr/>
        </p:nvSpPr>
        <p:spPr>
          <a:xfrm>
            <a:off x="3098800" y="3309938"/>
            <a:ext cx="2481263"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子可交付物</a:t>
            </a:r>
            <a:endParaRPr lang="zh-CN" altLang="en-US" b="0" dirty="0">
              <a:latin typeface="Times New Roman" panose="02020603050405020304" pitchFamily="18" charset="0"/>
              <a:ea typeface="楷体_GB2312" pitchFamily="49" charset="-122"/>
            </a:endParaRPr>
          </a:p>
        </p:txBody>
      </p:sp>
      <p:sp>
        <p:nvSpPr>
          <p:cNvPr id="142346" name="Text Box 13"/>
          <p:cNvSpPr txBox="1"/>
          <p:nvPr/>
        </p:nvSpPr>
        <p:spPr>
          <a:xfrm>
            <a:off x="3113088" y="4067175"/>
            <a:ext cx="2452687"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最低子可交付物</a:t>
            </a:r>
            <a:endParaRPr lang="zh-CN" altLang="en-US" b="0" dirty="0">
              <a:latin typeface="Times New Roman" panose="02020603050405020304" pitchFamily="18" charset="0"/>
              <a:ea typeface="楷体_GB2312" pitchFamily="49" charset="-122"/>
            </a:endParaRPr>
          </a:p>
        </p:txBody>
      </p:sp>
      <p:sp>
        <p:nvSpPr>
          <p:cNvPr id="142347" name="Text Box 14"/>
          <p:cNvSpPr txBox="1"/>
          <p:nvPr/>
        </p:nvSpPr>
        <p:spPr>
          <a:xfrm>
            <a:off x="3098800" y="4824413"/>
            <a:ext cx="2495550"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成本账目</a:t>
            </a:r>
            <a:endParaRPr lang="zh-CN" altLang="en-US" b="0" dirty="0">
              <a:latin typeface="Times New Roman" panose="02020603050405020304" pitchFamily="18" charset="0"/>
              <a:ea typeface="楷体_GB2312" pitchFamily="49" charset="-122"/>
            </a:endParaRPr>
          </a:p>
        </p:txBody>
      </p:sp>
      <p:sp>
        <p:nvSpPr>
          <p:cNvPr id="142348" name="Text Box 15"/>
          <p:cNvSpPr txBox="1"/>
          <p:nvPr/>
        </p:nvSpPr>
        <p:spPr>
          <a:xfrm>
            <a:off x="3084513" y="5583238"/>
            <a:ext cx="2495550" cy="466725"/>
          </a:xfrm>
          <a:prstGeom prst="rect">
            <a:avLst/>
          </a:prstGeom>
          <a:solidFill>
            <a:srgbClr val="CCFFFF">
              <a:alpha val="76077"/>
            </a:srgbClr>
          </a:solidFill>
          <a:ln w="9525" cap="flat" cmpd="sng">
            <a:solidFill>
              <a:schemeClr val="tx1"/>
            </a:solidFill>
            <a:prstDash val="solid"/>
            <a:miter/>
            <a:headEnd type="none" w="med" len="med"/>
            <a:tailEnd type="none" w="med" len="med"/>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b="0" dirty="0">
                <a:latin typeface="Times New Roman" panose="02020603050405020304" pitchFamily="18" charset="0"/>
                <a:ea typeface="楷体_GB2312" pitchFamily="49" charset="-122"/>
              </a:rPr>
              <a:t>工作包</a:t>
            </a:r>
            <a:endParaRPr lang="zh-CN" altLang="en-US" b="0" dirty="0">
              <a:latin typeface="Times New Roman" panose="02020603050405020304" pitchFamily="18" charset="0"/>
              <a:ea typeface="楷体_GB2312" pitchFamily="49" charset="-122"/>
            </a:endParaRPr>
          </a:p>
        </p:txBody>
      </p:sp>
      <p:sp>
        <p:nvSpPr>
          <p:cNvPr id="142349" name="Text Box 16"/>
          <p:cNvSpPr txBox="1"/>
          <p:nvPr/>
        </p:nvSpPr>
        <p:spPr>
          <a:xfrm>
            <a:off x="1179513" y="1924050"/>
            <a:ext cx="465137"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b="0" dirty="0">
                <a:ea typeface="楷体_GB2312" pitchFamily="49" charset="-122"/>
              </a:rPr>
              <a:t>0</a:t>
            </a:r>
            <a:endParaRPr lang="en-US" altLang="zh-CN" b="0" dirty="0">
              <a:ea typeface="楷体_GB2312" pitchFamily="49" charset="-122"/>
            </a:endParaRPr>
          </a:p>
        </p:txBody>
      </p:sp>
      <p:sp>
        <p:nvSpPr>
          <p:cNvPr id="142350" name="Text Box 17"/>
          <p:cNvSpPr txBox="1"/>
          <p:nvPr/>
        </p:nvSpPr>
        <p:spPr>
          <a:xfrm>
            <a:off x="1181100" y="2501900"/>
            <a:ext cx="465138"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b="0" dirty="0">
                <a:ea typeface="楷体_GB2312" pitchFamily="49" charset="-122"/>
              </a:rPr>
              <a:t>1</a:t>
            </a:r>
            <a:endParaRPr lang="en-US" altLang="zh-CN" b="0" dirty="0">
              <a:ea typeface="楷体_GB2312" pitchFamily="49" charset="-122"/>
            </a:endParaRPr>
          </a:p>
        </p:txBody>
      </p:sp>
      <p:sp>
        <p:nvSpPr>
          <p:cNvPr id="142351" name="Text Box 18"/>
          <p:cNvSpPr txBox="1"/>
          <p:nvPr/>
        </p:nvSpPr>
        <p:spPr>
          <a:xfrm>
            <a:off x="1152525" y="3328988"/>
            <a:ext cx="465138"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b="0" dirty="0">
                <a:ea typeface="楷体_GB2312" pitchFamily="49" charset="-122"/>
              </a:rPr>
              <a:t>2</a:t>
            </a:r>
            <a:endParaRPr lang="en-US" altLang="zh-CN" b="0" dirty="0">
              <a:ea typeface="楷体_GB2312" pitchFamily="49" charset="-122"/>
            </a:endParaRPr>
          </a:p>
        </p:txBody>
      </p:sp>
      <p:sp>
        <p:nvSpPr>
          <p:cNvPr id="142352" name="Text Box 19"/>
          <p:cNvSpPr txBox="1"/>
          <p:nvPr/>
        </p:nvSpPr>
        <p:spPr>
          <a:xfrm>
            <a:off x="1154113" y="4127500"/>
            <a:ext cx="465137"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b="0" dirty="0">
                <a:ea typeface="楷体_GB2312" pitchFamily="49" charset="-122"/>
              </a:rPr>
              <a:t>3</a:t>
            </a:r>
            <a:endParaRPr lang="en-US" altLang="zh-CN" b="0" dirty="0">
              <a:ea typeface="楷体_GB2312" pitchFamily="49" charset="-122"/>
            </a:endParaRPr>
          </a:p>
        </p:txBody>
      </p:sp>
      <p:sp>
        <p:nvSpPr>
          <p:cNvPr id="142353" name="Text Box 20"/>
          <p:cNvSpPr txBox="1"/>
          <p:nvPr/>
        </p:nvSpPr>
        <p:spPr>
          <a:xfrm>
            <a:off x="1154113" y="4911725"/>
            <a:ext cx="465137"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b="0" dirty="0">
                <a:ea typeface="楷体_GB2312" pitchFamily="49" charset="-122"/>
              </a:rPr>
              <a:t>4</a:t>
            </a:r>
            <a:endParaRPr lang="en-US" altLang="zh-CN" b="0" dirty="0">
              <a:ea typeface="楷体_GB2312" pitchFamily="49" charset="-122"/>
            </a:endParaRPr>
          </a:p>
        </p:txBody>
      </p:sp>
      <p:sp>
        <p:nvSpPr>
          <p:cNvPr id="142354" name="Line 21"/>
          <p:cNvSpPr/>
          <p:nvPr/>
        </p:nvSpPr>
        <p:spPr>
          <a:xfrm>
            <a:off x="1808163" y="1895475"/>
            <a:ext cx="0" cy="450850"/>
          </a:xfrm>
          <a:prstGeom prst="line">
            <a:avLst/>
          </a:prstGeom>
          <a:ln w="9525" cap="flat" cmpd="sng">
            <a:solidFill>
              <a:schemeClr val="tx1"/>
            </a:solidFill>
            <a:prstDash val="solid"/>
            <a:headEnd type="triangle" w="med" len="med"/>
            <a:tailEnd type="triangle" w="med" len="med"/>
          </a:ln>
        </p:spPr>
      </p:sp>
      <p:sp>
        <p:nvSpPr>
          <p:cNvPr id="142355" name="Line 22"/>
          <p:cNvSpPr/>
          <p:nvPr/>
        </p:nvSpPr>
        <p:spPr>
          <a:xfrm>
            <a:off x="1808163" y="2549525"/>
            <a:ext cx="0" cy="1190625"/>
          </a:xfrm>
          <a:prstGeom prst="line">
            <a:avLst/>
          </a:prstGeom>
          <a:ln w="9525" cap="flat" cmpd="sng">
            <a:solidFill>
              <a:schemeClr val="tx1"/>
            </a:solidFill>
            <a:prstDash val="solid"/>
            <a:headEnd type="triangle" w="med" len="med"/>
            <a:tailEnd type="triangle" w="med" len="med"/>
          </a:ln>
        </p:spPr>
      </p:sp>
      <p:sp>
        <p:nvSpPr>
          <p:cNvPr id="142356" name="Line 23"/>
          <p:cNvSpPr/>
          <p:nvPr/>
        </p:nvSpPr>
        <p:spPr>
          <a:xfrm>
            <a:off x="1808163" y="4043363"/>
            <a:ext cx="0" cy="2105025"/>
          </a:xfrm>
          <a:prstGeom prst="line">
            <a:avLst/>
          </a:prstGeom>
          <a:ln w="9525" cap="flat" cmpd="sng">
            <a:solidFill>
              <a:schemeClr val="tx1"/>
            </a:solidFill>
            <a:prstDash val="solid"/>
            <a:headEnd type="triangle" w="med" len="med"/>
            <a:tailEnd type="triangle" w="med" len="med"/>
          </a:ln>
        </p:spPr>
      </p:sp>
      <p:sp>
        <p:nvSpPr>
          <p:cNvPr id="142357" name="Text Box 24"/>
          <p:cNvSpPr txBox="1"/>
          <p:nvPr/>
        </p:nvSpPr>
        <p:spPr>
          <a:xfrm>
            <a:off x="6400800" y="1881188"/>
            <a:ext cx="1814513" cy="366712"/>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整个项目</a:t>
            </a:r>
            <a:endParaRPr lang="zh-CN" altLang="en-US" sz="1800" b="0" dirty="0">
              <a:latin typeface="Times New Roman" panose="02020603050405020304" pitchFamily="18" charset="0"/>
              <a:ea typeface="楷体_GB2312" pitchFamily="49" charset="-122"/>
            </a:endParaRPr>
          </a:p>
        </p:txBody>
      </p:sp>
      <p:sp>
        <p:nvSpPr>
          <p:cNvPr id="142358" name="Text Box 25"/>
          <p:cNvSpPr txBox="1"/>
          <p:nvPr/>
        </p:nvSpPr>
        <p:spPr>
          <a:xfrm>
            <a:off x="6415088" y="2679700"/>
            <a:ext cx="1814512" cy="3667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主要可交付物</a:t>
            </a:r>
            <a:endParaRPr lang="zh-CN" altLang="en-US" sz="1800" b="0" dirty="0">
              <a:latin typeface="Times New Roman" panose="02020603050405020304" pitchFamily="18" charset="0"/>
              <a:ea typeface="楷体_GB2312" pitchFamily="49" charset="-122"/>
            </a:endParaRPr>
          </a:p>
        </p:txBody>
      </p:sp>
      <p:sp>
        <p:nvSpPr>
          <p:cNvPr id="142359" name="Text Box 26"/>
          <p:cNvSpPr txBox="1"/>
          <p:nvPr/>
        </p:nvSpPr>
        <p:spPr>
          <a:xfrm>
            <a:off x="6443663" y="3463925"/>
            <a:ext cx="1814512" cy="366713"/>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支持可交付物</a:t>
            </a:r>
            <a:endParaRPr lang="zh-CN" altLang="en-US" sz="1800" b="0" dirty="0">
              <a:latin typeface="Times New Roman" panose="02020603050405020304" pitchFamily="18" charset="0"/>
              <a:ea typeface="楷体_GB2312" pitchFamily="49" charset="-122"/>
            </a:endParaRPr>
          </a:p>
        </p:txBody>
      </p:sp>
      <p:sp>
        <p:nvSpPr>
          <p:cNvPr id="142360" name="Text Box 27"/>
          <p:cNvSpPr txBox="1"/>
          <p:nvPr/>
        </p:nvSpPr>
        <p:spPr>
          <a:xfrm>
            <a:off x="6472238" y="4146550"/>
            <a:ext cx="1814512" cy="6413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最低管理人员责任层次</a:t>
            </a:r>
            <a:endParaRPr lang="zh-CN" altLang="en-US" sz="1800" b="0" dirty="0">
              <a:latin typeface="Times New Roman" panose="02020603050405020304" pitchFamily="18" charset="0"/>
              <a:ea typeface="楷体_GB2312" pitchFamily="49" charset="-122"/>
            </a:endParaRPr>
          </a:p>
        </p:txBody>
      </p:sp>
      <p:sp>
        <p:nvSpPr>
          <p:cNvPr id="142361" name="Text Box 28"/>
          <p:cNvSpPr txBox="1"/>
          <p:nvPr/>
        </p:nvSpPr>
        <p:spPr>
          <a:xfrm>
            <a:off x="6456363" y="4987925"/>
            <a:ext cx="1814512" cy="6413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工作包分解以监控进度和责任</a:t>
            </a:r>
            <a:endParaRPr lang="zh-CN" altLang="en-US" sz="1800" b="0" dirty="0">
              <a:latin typeface="Times New Roman" panose="02020603050405020304" pitchFamily="18" charset="0"/>
              <a:ea typeface="楷体_GB2312" pitchFamily="49" charset="-122"/>
            </a:endParaRPr>
          </a:p>
        </p:txBody>
      </p:sp>
      <p:sp>
        <p:nvSpPr>
          <p:cNvPr id="142362" name="Text Box 29"/>
          <p:cNvSpPr txBox="1"/>
          <p:nvPr/>
        </p:nvSpPr>
        <p:spPr>
          <a:xfrm>
            <a:off x="6429375" y="5757863"/>
            <a:ext cx="2017713" cy="366712"/>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800" b="0" dirty="0">
                <a:latin typeface="Times New Roman" panose="02020603050405020304" pitchFamily="18" charset="0"/>
                <a:ea typeface="楷体_GB2312" pitchFamily="49" charset="-122"/>
              </a:rPr>
              <a:t>可识别的工作活动</a:t>
            </a:r>
            <a:endParaRPr lang="zh-CN" altLang="en-US" sz="1800" b="0" dirty="0">
              <a:latin typeface="Times New Roman" panose="02020603050405020304" pitchFamily="18" charset="0"/>
              <a:ea typeface="楷体_GB2312" pitchFamily="49" charset="-122"/>
            </a:endParaRPr>
          </a:p>
        </p:txBody>
      </p:sp>
      <p:grpSp>
        <p:nvGrpSpPr>
          <p:cNvPr id="142363" name="Group 32"/>
          <p:cNvGrpSpPr/>
          <p:nvPr/>
        </p:nvGrpSpPr>
        <p:grpSpPr>
          <a:xfrm>
            <a:off x="5508625" y="404813"/>
            <a:ext cx="2916238" cy="769937"/>
            <a:chOff x="3470" y="192"/>
            <a:chExt cx="1837" cy="485"/>
          </a:xfrm>
        </p:grpSpPr>
        <p:pic>
          <p:nvPicPr>
            <p:cNvPr id="142364" name="Picture 30"/>
            <p:cNvPicPr>
              <a:picLocks noChangeAspect="1"/>
            </p:cNvPicPr>
            <p:nvPr/>
          </p:nvPicPr>
          <p:blipFill>
            <a:blip r:embed="rId1"/>
            <a:stretch>
              <a:fillRect/>
            </a:stretch>
          </p:blipFill>
          <p:spPr>
            <a:xfrm>
              <a:off x="3470" y="210"/>
              <a:ext cx="1837" cy="467"/>
            </a:xfrm>
            <a:prstGeom prst="rect">
              <a:avLst/>
            </a:prstGeom>
            <a:solidFill>
              <a:srgbClr val="FFFFFF"/>
            </a:solidFill>
            <a:ln w="9525" cap="flat" cmpd="sng">
              <a:solidFill>
                <a:schemeClr val="tx1"/>
              </a:solidFill>
              <a:prstDash val="solid"/>
              <a:miter/>
              <a:headEnd type="none" w="med" len="med"/>
              <a:tailEnd type="none" w="med" len="med"/>
            </a:ln>
          </p:spPr>
        </p:pic>
        <p:sp>
          <p:nvSpPr>
            <p:cNvPr id="142365" name="Oval 31"/>
            <p:cNvSpPr/>
            <p:nvPr/>
          </p:nvSpPr>
          <p:spPr>
            <a:xfrm>
              <a:off x="3785" y="192"/>
              <a:ext cx="165" cy="375"/>
            </a:xfrm>
            <a:prstGeom prst="ellipse">
              <a:avLst/>
            </a:prstGeom>
            <a:no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a:spLocks noGrp="1"/>
          </p:cNvSpPr>
          <p:nvPr>
            <p:ph type="title"/>
          </p:nvPr>
        </p:nvSpPr>
        <p:spPr>
          <a:xfrm>
            <a:off x="107315" y="188595"/>
            <a:ext cx="7956550" cy="557213"/>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a:t>
            </a:r>
            <a:r>
              <a:rPr lang="en-US" altLang="zh-CN" sz="2800" dirty="0">
                <a:latin typeface="黑体" panose="02010609060101010101" pitchFamily="49" charset="-122"/>
              </a:rPr>
              <a:t>WBS</a:t>
            </a:r>
            <a:r>
              <a:rPr lang="zh-CN" altLang="en-US" sz="2800" dirty="0">
                <a:latin typeface="黑体" panose="02010609060101010101" pitchFamily="49" charset="-122"/>
              </a:rPr>
              <a:t>的分解方法</a:t>
            </a:r>
            <a:endParaRPr lang="zh-CN" altLang="en-US" sz="2800" dirty="0">
              <a:latin typeface="黑体" panose="02010609060101010101" pitchFamily="49" charset="-122"/>
            </a:endParaRPr>
          </a:p>
        </p:txBody>
      </p:sp>
      <p:sp>
        <p:nvSpPr>
          <p:cNvPr id="144387" name="Rectangle 3"/>
          <p:cNvSpPr>
            <a:spLocks noGrp="1"/>
          </p:cNvSpPr>
          <p:nvPr>
            <p:ph idx="1"/>
          </p:nvPr>
        </p:nvSpPr>
        <p:spPr>
          <a:xfrm>
            <a:off x="0" y="1079500"/>
            <a:ext cx="9144000" cy="6165850"/>
          </a:xfrm>
        </p:spPr>
        <p:txBody>
          <a:bodyPr vert="horz" wrap="square" lIns="91440" tIns="45720" rIns="91440" bIns="45720" anchor="t" anchorCtr="0"/>
          <a:p>
            <a:pPr eaLnBrk="1" hangingPunct="1"/>
            <a:r>
              <a:rPr lang="zh-CN" altLang="en-US" sz="3200" dirty="0">
                <a:latin typeface="宋体" panose="02010600030101010101" pitchFamily="2" charset="-122"/>
                <a:ea typeface="宋体" panose="02010600030101010101" pitchFamily="2" charset="-122"/>
              </a:rPr>
              <a:t>依据项目流程进行分解</a:t>
            </a:r>
            <a:endParaRPr lang="zh-CN" altLang="en-US" sz="3200" dirty="0">
              <a:latin typeface="宋体" panose="02010600030101010101" pitchFamily="2" charset="-122"/>
              <a:ea typeface="宋体" panose="02010600030101010101" pitchFamily="2" charset="-122"/>
            </a:endParaRPr>
          </a:p>
          <a:p>
            <a:pPr lvl="1" eaLnBrk="1" hangingPunct="1"/>
            <a:r>
              <a:rPr lang="zh-CN" altLang="en-US" sz="2800" dirty="0">
                <a:latin typeface="宋体" panose="02010600030101010101" pitchFamily="2" charset="-122"/>
                <a:ea typeface="宋体" panose="02010600030101010101" pitchFamily="2" charset="-122"/>
              </a:rPr>
              <a:t>按主流程阶段分解到第一层</a:t>
            </a:r>
            <a:endParaRPr lang="zh-CN" altLang="en-US" sz="2800" dirty="0">
              <a:latin typeface="宋体" panose="02010600030101010101" pitchFamily="2" charset="-122"/>
              <a:ea typeface="宋体" panose="02010600030101010101" pitchFamily="2" charset="-122"/>
            </a:endParaRPr>
          </a:p>
          <a:p>
            <a:pPr lvl="1" eaLnBrk="1" hangingPunct="1"/>
            <a:r>
              <a:rPr lang="zh-CN" altLang="en-US" sz="2800" dirty="0">
                <a:latin typeface="宋体" panose="02010600030101010101" pitchFamily="2" charset="-122"/>
                <a:ea typeface="宋体" panose="02010600030101010101" pitchFamily="2" charset="-122"/>
              </a:rPr>
              <a:t>按阶段流程分解到第二层</a:t>
            </a:r>
            <a:endParaRPr lang="zh-CN" altLang="en-US" sz="2800" dirty="0">
              <a:latin typeface="宋体" panose="02010600030101010101" pitchFamily="2" charset="-122"/>
              <a:ea typeface="宋体" panose="02010600030101010101" pitchFamily="2" charset="-122"/>
            </a:endParaRPr>
          </a:p>
          <a:p>
            <a:pPr lvl="1" eaLnBrk="1" hangingPunct="1"/>
            <a:r>
              <a:rPr lang="zh-CN" altLang="en-US" sz="2800" dirty="0">
                <a:latin typeface="宋体" panose="02010600030101010101" pitchFamily="2" charset="-122"/>
                <a:ea typeface="宋体" panose="02010600030101010101" pitchFamily="2" charset="-122"/>
              </a:rPr>
              <a:t>依照产品分解结构进行分解</a:t>
            </a:r>
            <a:endParaRPr lang="zh-CN" altLang="en-US" sz="2800" dirty="0">
              <a:latin typeface="宋体" panose="02010600030101010101" pitchFamily="2" charset="-122"/>
              <a:ea typeface="宋体" panose="02010600030101010101" pitchFamily="2" charset="-122"/>
            </a:endParaRPr>
          </a:p>
          <a:p>
            <a:pPr eaLnBrk="1" hangingPunct="1"/>
            <a:r>
              <a:rPr lang="zh-CN" altLang="en-US" sz="3200" dirty="0">
                <a:latin typeface="宋体" panose="02010600030101010101" pitchFamily="2" charset="-122"/>
                <a:ea typeface="宋体" panose="02010600030101010101" pitchFamily="2" charset="-122"/>
              </a:rPr>
              <a:t>利用</a:t>
            </a:r>
            <a:r>
              <a:rPr lang="en-US" altLang="zh-CN" sz="3200" dirty="0">
                <a:latin typeface="宋体" panose="02010600030101010101" pitchFamily="2" charset="-122"/>
                <a:ea typeface="宋体" panose="02010600030101010101" pitchFamily="2" charset="-122"/>
              </a:rPr>
              <a:t>WBS</a:t>
            </a:r>
            <a:r>
              <a:rPr lang="zh-CN" altLang="en-US" sz="3200" dirty="0">
                <a:latin typeface="宋体" panose="02010600030101010101" pitchFamily="2" charset="-122"/>
                <a:ea typeface="宋体" panose="02010600030101010101" pitchFamily="2" charset="-122"/>
              </a:rPr>
              <a:t>模板</a:t>
            </a:r>
            <a:endParaRPr lang="zh-CN" altLang="en-US" sz="3200" dirty="0">
              <a:latin typeface="宋体" panose="02010600030101010101" pitchFamily="2" charset="-122"/>
              <a:ea typeface="宋体" panose="02010600030101010101" pitchFamily="2" charset="-122"/>
            </a:endParaRPr>
          </a:p>
          <a:p>
            <a:pPr eaLnBrk="1" hangingPunct="1"/>
            <a:r>
              <a:rPr lang="zh-CN" altLang="en-US" sz="3200" dirty="0">
                <a:latin typeface="宋体" panose="02010600030101010101" pitchFamily="2" charset="-122"/>
                <a:ea typeface="宋体" panose="02010600030101010101" pitchFamily="2" charset="-122"/>
              </a:rPr>
              <a:t>头脑风暴法，列出活动清单</a:t>
            </a:r>
            <a:endParaRPr lang="zh-CN" altLang="en-US" sz="3200" dirty="0">
              <a:latin typeface="宋体" panose="02010600030101010101" pitchFamily="2" charset="-122"/>
              <a:ea typeface="宋体" panose="02010600030101010101" pitchFamily="2"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p:cNvSpPr>
          <p:nvPr>
            <p:ph type="title"/>
          </p:nvPr>
        </p:nvSpPr>
        <p:spPr>
          <a:xfrm>
            <a:off x="107315" y="116523"/>
            <a:ext cx="7740650" cy="554037"/>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a:t>
            </a:r>
            <a:r>
              <a:rPr lang="en-US" altLang="zh-CN" sz="2800" dirty="0">
                <a:latin typeface="黑体" panose="02010609060101010101" pitchFamily="49" charset="-122"/>
              </a:rPr>
              <a:t>WBS</a:t>
            </a:r>
            <a:r>
              <a:rPr lang="zh-CN" altLang="en-US" sz="2800" dirty="0">
                <a:latin typeface="黑体" panose="02010609060101010101" pitchFamily="49" charset="-122"/>
              </a:rPr>
              <a:t>示例一</a:t>
            </a:r>
            <a:endParaRPr lang="zh-CN" altLang="en-US" sz="2800" dirty="0">
              <a:latin typeface="黑体" panose="02010609060101010101" pitchFamily="49" charset="-122"/>
            </a:endParaRPr>
          </a:p>
        </p:txBody>
      </p:sp>
      <p:sp>
        <p:nvSpPr>
          <p:cNvPr id="146435" name="Rectangle 3"/>
          <p:cNvSpPr/>
          <p:nvPr/>
        </p:nvSpPr>
        <p:spPr>
          <a:xfrm>
            <a:off x="3421063" y="1320800"/>
            <a:ext cx="2303462" cy="3810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600" dirty="0">
                <a:ea typeface="楷体_GB2312" pitchFamily="49" charset="-122"/>
              </a:rPr>
              <a:t>XXX</a:t>
            </a:r>
            <a:r>
              <a:rPr lang="zh-CN" altLang="en-US" sz="1600" dirty="0">
                <a:ea typeface="楷体_GB2312" pitchFamily="49" charset="-122"/>
              </a:rPr>
              <a:t>系统产品开发项目</a:t>
            </a:r>
            <a:endParaRPr lang="zh-CN" altLang="en-US" sz="1600" dirty="0">
              <a:ea typeface="楷体_GB2312" pitchFamily="49" charset="-122"/>
            </a:endParaRPr>
          </a:p>
        </p:txBody>
      </p:sp>
      <p:sp>
        <p:nvSpPr>
          <p:cNvPr id="146436" name="Rectangle 4"/>
          <p:cNvSpPr/>
          <p:nvPr/>
        </p:nvSpPr>
        <p:spPr>
          <a:xfrm>
            <a:off x="11430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需求分析</a:t>
            </a:r>
            <a:endParaRPr lang="zh-CN" altLang="en-US" sz="1400" b="0" dirty="0">
              <a:ea typeface="楷体_GB2312" pitchFamily="49" charset="-122"/>
            </a:endParaRPr>
          </a:p>
        </p:txBody>
      </p:sp>
      <p:sp>
        <p:nvSpPr>
          <p:cNvPr id="146437" name="Rectangle 5"/>
          <p:cNvSpPr/>
          <p:nvPr/>
        </p:nvSpPr>
        <p:spPr>
          <a:xfrm>
            <a:off x="16764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总体设计</a:t>
            </a:r>
            <a:endParaRPr lang="zh-CN" altLang="en-US" sz="1400" b="0" dirty="0">
              <a:ea typeface="楷体_GB2312" pitchFamily="49" charset="-122"/>
            </a:endParaRPr>
          </a:p>
        </p:txBody>
      </p:sp>
      <p:sp>
        <p:nvSpPr>
          <p:cNvPr id="146438" name="Rectangle 6"/>
          <p:cNvSpPr/>
          <p:nvPr/>
        </p:nvSpPr>
        <p:spPr>
          <a:xfrm>
            <a:off x="22098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结构设计</a:t>
            </a:r>
            <a:endParaRPr lang="zh-CN" altLang="en-US" sz="1400" b="0" dirty="0">
              <a:ea typeface="楷体_GB2312" pitchFamily="49" charset="-122"/>
            </a:endParaRPr>
          </a:p>
        </p:txBody>
      </p:sp>
      <p:sp>
        <p:nvSpPr>
          <p:cNvPr id="146439" name="Rectangle 7"/>
          <p:cNvSpPr/>
          <p:nvPr/>
        </p:nvSpPr>
        <p:spPr>
          <a:xfrm>
            <a:off x="35814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硬件设计</a:t>
            </a:r>
            <a:endParaRPr lang="zh-CN" altLang="en-US" sz="1400" b="0" dirty="0">
              <a:ea typeface="楷体_GB2312" pitchFamily="49" charset="-122"/>
            </a:endParaRPr>
          </a:p>
        </p:txBody>
      </p:sp>
      <p:sp>
        <p:nvSpPr>
          <p:cNvPr id="146440" name="Rectangle 8"/>
          <p:cNvSpPr/>
          <p:nvPr/>
        </p:nvSpPr>
        <p:spPr>
          <a:xfrm>
            <a:off x="49530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软件设计</a:t>
            </a:r>
            <a:endParaRPr lang="zh-CN" altLang="en-US" sz="1400" b="0" dirty="0">
              <a:ea typeface="楷体_GB2312" pitchFamily="49" charset="-122"/>
            </a:endParaRPr>
          </a:p>
        </p:txBody>
      </p:sp>
      <p:sp>
        <p:nvSpPr>
          <p:cNvPr id="146441" name="Rectangle 9"/>
          <p:cNvSpPr/>
          <p:nvPr/>
        </p:nvSpPr>
        <p:spPr>
          <a:xfrm>
            <a:off x="63246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集成测试</a:t>
            </a:r>
            <a:endParaRPr lang="zh-CN" altLang="en-US" sz="1400" b="0" dirty="0">
              <a:ea typeface="楷体_GB2312" pitchFamily="49" charset="-122"/>
            </a:endParaRPr>
          </a:p>
        </p:txBody>
      </p:sp>
      <p:sp>
        <p:nvSpPr>
          <p:cNvPr id="146442" name="Rectangle 10"/>
          <p:cNvSpPr/>
          <p:nvPr/>
        </p:nvSpPr>
        <p:spPr>
          <a:xfrm>
            <a:off x="68580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系统验证</a:t>
            </a:r>
            <a:endParaRPr lang="zh-CN" altLang="en-US" sz="1400" b="0" dirty="0">
              <a:ea typeface="楷体_GB2312" pitchFamily="49" charset="-122"/>
            </a:endParaRPr>
          </a:p>
        </p:txBody>
      </p:sp>
      <p:sp>
        <p:nvSpPr>
          <p:cNvPr id="146443" name="Rectangle 11"/>
          <p:cNvSpPr/>
          <p:nvPr/>
        </p:nvSpPr>
        <p:spPr>
          <a:xfrm>
            <a:off x="73914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试生产</a:t>
            </a:r>
            <a:endParaRPr lang="zh-CN" altLang="en-US" sz="1400" b="0" dirty="0">
              <a:ea typeface="楷体_GB2312" pitchFamily="49" charset="-122"/>
            </a:endParaRPr>
          </a:p>
        </p:txBody>
      </p:sp>
      <p:sp>
        <p:nvSpPr>
          <p:cNvPr id="146444" name="Rectangle 12"/>
          <p:cNvSpPr/>
          <p:nvPr/>
        </p:nvSpPr>
        <p:spPr>
          <a:xfrm>
            <a:off x="7924800" y="2387600"/>
            <a:ext cx="457200" cy="1219200"/>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发布上市</a:t>
            </a:r>
            <a:endParaRPr lang="zh-CN" altLang="en-US" sz="1400" b="0" dirty="0">
              <a:ea typeface="楷体_GB2312" pitchFamily="49" charset="-122"/>
            </a:endParaRPr>
          </a:p>
        </p:txBody>
      </p:sp>
      <p:sp>
        <p:nvSpPr>
          <p:cNvPr id="146445" name="Rectangle 13"/>
          <p:cNvSpPr/>
          <p:nvPr/>
        </p:nvSpPr>
        <p:spPr>
          <a:xfrm>
            <a:off x="539750"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概要设计</a:t>
            </a:r>
            <a:endParaRPr lang="zh-CN" altLang="en-US" sz="1400" b="0" dirty="0">
              <a:ea typeface="楷体_GB2312" pitchFamily="49" charset="-122"/>
            </a:endParaRPr>
          </a:p>
        </p:txBody>
      </p:sp>
      <p:sp>
        <p:nvSpPr>
          <p:cNvPr id="146446" name="Rectangle 14"/>
          <p:cNvSpPr/>
          <p:nvPr/>
        </p:nvSpPr>
        <p:spPr>
          <a:xfrm>
            <a:off x="1071563"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详细设计</a:t>
            </a:r>
            <a:endParaRPr lang="zh-CN" altLang="en-US" sz="1400" b="0" dirty="0">
              <a:ea typeface="楷体_GB2312" pitchFamily="49" charset="-122"/>
            </a:endParaRPr>
          </a:p>
        </p:txBody>
      </p:sp>
      <p:sp>
        <p:nvSpPr>
          <p:cNvPr id="146447" name="Rectangle 15"/>
          <p:cNvSpPr/>
          <p:nvPr/>
        </p:nvSpPr>
        <p:spPr>
          <a:xfrm>
            <a:off x="2124075" y="4365625"/>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结构测试</a:t>
            </a:r>
            <a:endParaRPr lang="zh-CN" altLang="en-US" sz="1400" b="0" dirty="0">
              <a:ea typeface="楷体_GB2312" pitchFamily="49" charset="-122"/>
            </a:endParaRPr>
          </a:p>
        </p:txBody>
      </p:sp>
      <p:cxnSp>
        <p:nvCxnSpPr>
          <p:cNvPr id="146448" name="AutoShape 16"/>
          <p:cNvCxnSpPr>
            <a:stCxn id="146438" idx="2"/>
            <a:endCxn id="146445" idx="0"/>
          </p:cNvCxnSpPr>
          <p:nvPr/>
        </p:nvCxnSpPr>
        <p:spPr>
          <a:xfrm rot="5400000">
            <a:off x="1231900" y="3151188"/>
            <a:ext cx="741363" cy="1670050"/>
          </a:xfrm>
          <a:prstGeom prst="bentConnector3">
            <a:avLst>
              <a:gd name="adj1" fmla="val 49894"/>
            </a:avLst>
          </a:prstGeom>
          <a:ln w="28575" cap="flat" cmpd="sng">
            <a:solidFill>
              <a:schemeClr val="tx1"/>
            </a:solidFill>
            <a:prstDash val="solid"/>
            <a:miter/>
            <a:headEnd type="none" w="med" len="med"/>
            <a:tailEnd type="none" w="med" len="med"/>
          </a:ln>
        </p:spPr>
      </p:cxnSp>
      <p:cxnSp>
        <p:nvCxnSpPr>
          <p:cNvPr id="146449" name="AutoShape 17"/>
          <p:cNvCxnSpPr>
            <a:stCxn id="146438" idx="2"/>
            <a:endCxn id="146446" idx="0"/>
          </p:cNvCxnSpPr>
          <p:nvPr/>
        </p:nvCxnSpPr>
        <p:spPr>
          <a:xfrm rot="5400000">
            <a:off x="1498600" y="3417888"/>
            <a:ext cx="741363" cy="1138237"/>
          </a:xfrm>
          <a:prstGeom prst="bentConnector3">
            <a:avLst>
              <a:gd name="adj1" fmla="val 49894"/>
            </a:avLst>
          </a:prstGeom>
          <a:ln w="28575" cap="flat" cmpd="sng">
            <a:solidFill>
              <a:schemeClr val="tx1"/>
            </a:solidFill>
            <a:prstDash val="solid"/>
            <a:miter/>
            <a:headEnd type="none" w="med" len="med"/>
            <a:tailEnd type="none" w="med" len="med"/>
          </a:ln>
        </p:spPr>
      </p:cxnSp>
      <p:cxnSp>
        <p:nvCxnSpPr>
          <p:cNvPr id="146450" name="AutoShape 18"/>
          <p:cNvCxnSpPr>
            <a:stCxn id="146438" idx="2"/>
            <a:endCxn id="146447" idx="0"/>
          </p:cNvCxnSpPr>
          <p:nvPr/>
        </p:nvCxnSpPr>
        <p:spPr>
          <a:xfrm rot="5400000">
            <a:off x="2025650" y="3943350"/>
            <a:ext cx="739775" cy="85725"/>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1" name="AutoShape 19"/>
          <p:cNvCxnSpPr>
            <a:stCxn id="146435" idx="2"/>
            <a:endCxn id="146436" idx="0"/>
          </p:cNvCxnSpPr>
          <p:nvPr/>
        </p:nvCxnSpPr>
        <p:spPr>
          <a:xfrm rot="5400000">
            <a:off x="2638425" y="442913"/>
            <a:ext cx="666750" cy="320198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2" name="AutoShape 20"/>
          <p:cNvCxnSpPr>
            <a:stCxn id="146435" idx="2"/>
            <a:endCxn id="146437" idx="0"/>
          </p:cNvCxnSpPr>
          <p:nvPr/>
        </p:nvCxnSpPr>
        <p:spPr>
          <a:xfrm rot="5400000">
            <a:off x="2905125" y="709613"/>
            <a:ext cx="666750" cy="266858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3" name="AutoShape 21"/>
          <p:cNvCxnSpPr>
            <a:stCxn id="146435" idx="2"/>
            <a:endCxn id="146438" idx="0"/>
          </p:cNvCxnSpPr>
          <p:nvPr/>
        </p:nvCxnSpPr>
        <p:spPr>
          <a:xfrm rot="5400000">
            <a:off x="3171825" y="976313"/>
            <a:ext cx="666750" cy="213518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4" name="AutoShape 22"/>
          <p:cNvCxnSpPr>
            <a:stCxn id="146435" idx="2"/>
            <a:endCxn id="146439" idx="0"/>
          </p:cNvCxnSpPr>
          <p:nvPr/>
        </p:nvCxnSpPr>
        <p:spPr>
          <a:xfrm rot="5400000">
            <a:off x="3857625" y="1662113"/>
            <a:ext cx="666750" cy="76358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5" name="AutoShape 23"/>
          <p:cNvCxnSpPr>
            <a:stCxn id="146435" idx="2"/>
            <a:endCxn id="146440" idx="0"/>
          </p:cNvCxnSpPr>
          <p:nvPr/>
        </p:nvCxnSpPr>
        <p:spPr>
          <a:xfrm rot="-5400000" flipH="1">
            <a:off x="4543425" y="1739900"/>
            <a:ext cx="666750" cy="608013"/>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6" name="AutoShape 24"/>
          <p:cNvCxnSpPr>
            <a:stCxn id="146435" idx="2"/>
            <a:endCxn id="146441" idx="0"/>
          </p:cNvCxnSpPr>
          <p:nvPr/>
        </p:nvCxnSpPr>
        <p:spPr>
          <a:xfrm rot="-5400000" flipH="1">
            <a:off x="5229225" y="1054100"/>
            <a:ext cx="666750" cy="1979613"/>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7" name="AutoShape 25"/>
          <p:cNvCxnSpPr>
            <a:stCxn id="146435" idx="2"/>
            <a:endCxn id="146442" idx="0"/>
          </p:cNvCxnSpPr>
          <p:nvPr/>
        </p:nvCxnSpPr>
        <p:spPr>
          <a:xfrm rot="-5400000" flipH="1">
            <a:off x="5495925" y="787400"/>
            <a:ext cx="666750" cy="2513013"/>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8" name="AutoShape 26"/>
          <p:cNvCxnSpPr>
            <a:stCxn id="146435" idx="2"/>
            <a:endCxn id="146443" idx="0"/>
          </p:cNvCxnSpPr>
          <p:nvPr/>
        </p:nvCxnSpPr>
        <p:spPr>
          <a:xfrm rot="-5400000" flipH="1">
            <a:off x="5762625" y="520700"/>
            <a:ext cx="666750" cy="3046413"/>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59" name="AutoShape 27"/>
          <p:cNvCxnSpPr>
            <a:stCxn id="146435" idx="2"/>
            <a:endCxn id="146444" idx="0"/>
          </p:cNvCxnSpPr>
          <p:nvPr/>
        </p:nvCxnSpPr>
        <p:spPr>
          <a:xfrm rot="-5400000" flipH="1">
            <a:off x="6029325" y="254000"/>
            <a:ext cx="666750" cy="3579813"/>
          </a:xfrm>
          <a:prstGeom prst="bentConnector3">
            <a:avLst>
              <a:gd name="adj1" fmla="val 50000"/>
            </a:avLst>
          </a:prstGeom>
          <a:ln w="28575" cap="flat" cmpd="sng">
            <a:solidFill>
              <a:schemeClr val="tx1"/>
            </a:solidFill>
            <a:prstDash val="solid"/>
            <a:miter/>
            <a:headEnd type="none" w="med" len="med"/>
            <a:tailEnd type="none" w="med" len="med"/>
          </a:ln>
        </p:spPr>
      </p:cxnSp>
      <p:sp>
        <p:nvSpPr>
          <p:cNvPr id="146460" name="Rectangle 28"/>
          <p:cNvSpPr/>
          <p:nvPr/>
        </p:nvSpPr>
        <p:spPr>
          <a:xfrm>
            <a:off x="2603500"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概要设计</a:t>
            </a:r>
            <a:endParaRPr lang="zh-CN" altLang="en-US" sz="1400" b="0" dirty="0">
              <a:ea typeface="楷体_GB2312" pitchFamily="49" charset="-122"/>
            </a:endParaRPr>
          </a:p>
        </p:txBody>
      </p:sp>
      <p:sp>
        <p:nvSpPr>
          <p:cNvPr id="146461" name="Rectangle 29"/>
          <p:cNvSpPr/>
          <p:nvPr/>
        </p:nvSpPr>
        <p:spPr>
          <a:xfrm>
            <a:off x="3106738"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详细设计</a:t>
            </a:r>
            <a:endParaRPr lang="zh-CN" altLang="en-US" sz="1400" b="0" dirty="0">
              <a:ea typeface="楷体_GB2312" pitchFamily="49" charset="-122"/>
            </a:endParaRPr>
          </a:p>
        </p:txBody>
      </p:sp>
      <p:sp>
        <p:nvSpPr>
          <p:cNvPr id="146462" name="Rectangle 30"/>
          <p:cNvSpPr/>
          <p:nvPr/>
        </p:nvSpPr>
        <p:spPr>
          <a:xfrm>
            <a:off x="3609975"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en-US" altLang="zh-CN" sz="1400" b="0" dirty="0">
                <a:ea typeface="楷体_GB2312" pitchFamily="49" charset="-122"/>
              </a:rPr>
              <a:t>P</a:t>
            </a:r>
            <a:endParaRPr lang="en-US" altLang="zh-CN" sz="1400" b="0" dirty="0">
              <a:ea typeface="楷体_GB2312" pitchFamily="49" charset="-122"/>
            </a:endParaRPr>
          </a:p>
          <a:p>
            <a:pPr marL="0" lvl="0" indent="0" algn="ctr" eaLnBrk="1" hangingPunct="1">
              <a:lnSpc>
                <a:spcPct val="100000"/>
              </a:lnSpc>
              <a:spcBef>
                <a:spcPct val="0"/>
              </a:spcBef>
              <a:buClrTx/>
              <a:buFontTx/>
              <a:buNone/>
            </a:pPr>
            <a:r>
              <a:rPr lang="en-US" altLang="zh-CN" sz="1400" b="0" dirty="0">
                <a:ea typeface="楷体_GB2312" pitchFamily="49" charset="-122"/>
              </a:rPr>
              <a:t>C</a:t>
            </a:r>
            <a:endParaRPr lang="en-US" altLang="zh-CN" sz="1400" b="0" dirty="0">
              <a:ea typeface="楷体_GB2312" pitchFamily="49" charset="-122"/>
            </a:endParaRPr>
          </a:p>
          <a:p>
            <a:pPr marL="0" lvl="0" indent="0" algn="ctr" eaLnBrk="1" hangingPunct="1">
              <a:lnSpc>
                <a:spcPct val="100000"/>
              </a:lnSpc>
              <a:spcBef>
                <a:spcPct val="0"/>
              </a:spcBef>
              <a:buClrTx/>
              <a:buFontTx/>
              <a:buNone/>
            </a:pPr>
            <a:r>
              <a:rPr lang="en-US" altLang="zh-CN" sz="1400" b="0" dirty="0">
                <a:ea typeface="楷体_GB2312" pitchFamily="49" charset="-122"/>
              </a:rPr>
              <a:t>B</a:t>
            </a:r>
            <a:r>
              <a:rPr lang="zh-CN" altLang="en-US" sz="1400" b="0" dirty="0">
                <a:ea typeface="楷体_GB2312" pitchFamily="49" charset="-122"/>
              </a:rPr>
              <a:t>设计</a:t>
            </a:r>
            <a:endParaRPr lang="zh-CN" altLang="en-US" sz="1400" b="0" dirty="0">
              <a:ea typeface="楷体_GB2312" pitchFamily="49" charset="-122"/>
            </a:endParaRPr>
          </a:p>
        </p:txBody>
      </p:sp>
      <p:sp>
        <p:nvSpPr>
          <p:cNvPr id="146463" name="Rectangle 31"/>
          <p:cNvSpPr/>
          <p:nvPr/>
        </p:nvSpPr>
        <p:spPr>
          <a:xfrm>
            <a:off x="4114800" y="4367213"/>
            <a:ext cx="457200" cy="1220787"/>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硬件调试</a:t>
            </a:r>
            <a:endParaRPr lang="zh-CN" altLang="en-US" sz="1400" b="0" dirty="0">
              <a:ea typeface="楷体_GB2312" pitchFamily="49" charset="-122"/>
            </a:endParaRPr>
          </a:p>
        </p:txBody>
      </p:sp>
      <p:cxnSp>
        <p:nvCxnSpPr>
          <p:cNvPr id="146464" name="AutoShape 32"/>
          <p:cNvCxnSpPr>
            <a:stCxn id="146439" idx="2"/>
            <a:endCxn id="146460" idx="0"/>
          </p:cNvCxnSpPr>
          <p:nvPr/>
        </p:nvCxnSpPr>
        <p:spPr>
          <a:xfrm rot="5400000">
            <a:off x="2949575" y="3497263"/>
            <a:ext cx="741363" cy="977900"/>
          </a:xfrm>
          <a:prstGeom prst="bentConnector3">
            <a:avLst>
              <a:gd name="adj1" fmla="val 49894"/>
            </a:avLst>
          </a:prstGeom>
          <a:ln w="28575" cap="flat" cmpd="sng">
            <a:solidFill>
              <a:schemeClr val="tx1"/>
            </a:solidFill>
            <a:prstDash val="solid"/>
            <a:miter/>
            <a:headEnd type="none" w="med" len="med"/>
            <a:tailEnd type="none" w="med" len="med"/>
          </a:ln>
        </p:spPr>
      </p:cxnSp>
      <p:cxnSp>
        <p:nvCxnSpPr>
          <p:cNvPr id="146465" name="AutoShape 33"/>
          <p:cNvCxnSpPr>
            <a:stCxn id="146439" idx="2"/>
            <a:endCxn id="146461" idx="0"/>
          </p:cNvCxnSpPr>
          <p:nvPr/>
        </p:nvCxnSpPr>
        <p:spPr>
          <a:xfrm rot="5400000">
            <a:off x="3201988" y="3749675"/>
            <a:ext cx="741362" cy="474663"/>
          </a:xfrm>
          <a:prstGeom prst="bentConnector3">
            <a:avLst>
              <a:gd name="adj1" fmla="val 49894"/>
            </a:avLst>
          </a:prstGeom>
          <a:ln w="28575" cap="flat" cmpd="sng">
            <a:solidFill>
              <a:schemeClr val="tx1"/>
            </a:solidFill>
            <a:prstDash val="solid"/>
            <a:miter/>
            <a:headEnd type="none" w="med" len="med"/>
            <a:tailEnd type="none" w="med" len="med"/>
          </a:ln>
        </p:spPr>
      </p:cxnSp>
      <p:cxnSp>
        <p:nvCxnSpPr>
          <p:cNvPr id="146466" name="AutoShape 34"/>
          <p:cNvCxnSpPr>
            <a:stCxn id="146439" idx="2"/>
            <a:endCxn id="146462" idx="0"/>
          </p:cNvCxnSpPr>
          <p:nvPr/>
        </p:nvCxnSpPr>
        <p:spPr>
          <a:xfrm rot="-5400000" flipH="1">
            <a:off x="3452813" y="3971925"/>
            <a:ext cx="741362" cy="28575"/>
          </a:xfrm>
          <a:prstGeom prst="bentConnector3">
            <a:avLst>
              <a:gd name="adj1" fmla="val 49894"/>
            </a:avLst>
          </a:prstGeom>
          <a:ln w="28575" cap="flat" cmpd="sng">
            <a:solidFill>
              <a:schemeClr val="tx1"/>
            </a:solidFill>
            <a:prstDash val="solid"/>
            <a:miter/>
            <a:headEnd type="none" w="med" len="med"/>
            <a:tailEnd type="none" w="med" len="med"/>
          </a:ln>
        </p:spPr>
      </p:cxnSp>
      <p:cxnSp>
        <p:nvCxnSpPr>
          <p:cNvPr id="146467" name="AutoShape 35"/>
          <p:cNvCxnSpPr>
            <a:stCxn id="146439" idx="2"/>
            <a:endCxn id="146463" idx="0"/>
          </p:cNvCxnSpPr>
          <p:nvPr/>
        </p:nvCxnSpPr>
        <p:spPr>
          <a:xfrm rot="-5400000" flipH="1">
            <a:off x="3705225" y="3719513"/>
            <a:ext cx="741363" cy="533400"/>
          </a:xfrm>
          <a:prstGeom prst="bentConnector3">
            <a:avLst>
              <a:gd name="adj1" fmla="val 49894"/>
            </a:avLst>
          </a:prstGeom>
          <a:ln w="28575" cap="flat" cmpd="sng">
            <a:solidFill>
              <a:schemeClr val="tx1"/>
            </a:solidFill>
            <a:prstDash val="solid"/>
            <a:miter/>
            <a:headEnd type="none" w="med" len="med"/>
            <a:tailEnd type="none" w="med" len="med"/>
          </a:ln>
        </p:spPr>
      </p:cxnSp>
      <p:sp>
        <p:nvSpPr>
          <p:cNvPr id="146468" name="Rectangle 36"/>
          <p:cNvSpPr/>
          <p:nvPr/>
        </p:nvSpPr>
        <p:spPr>
          <a:xfrm>
            <a:off x="4660900"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概要设计</a:t>
            </a:r>
            <a:endParaRPr lang="zh-CN" altLang="en-US" sz="1400" b="0" dirty="0">
              <a:ea typeface="楷体_GB2312" pitchFamily="49" charset="-122"/>
            </a:endParaRPr>
          </a:p>
        </p:txBody>
      </p:sp>
      <p:sp>
        <p:nvSpPr>
          <p:cNvPr id="146469" name="Rectangle 37"/>
          <p:cNvSpPr/>
          <p:nvPr/>
        </p:nvSpPr>
        <p:spPr>
          <a:xfrm>
            <a:off x="5164138"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详细设计</a:t>
            </a:r>
            <a:endParaRPr lang="zh-CN" altLang="en-US" sz="1400" b="0" dirty="0">
              <a:ea typeface="楷体_GB2312" pitchFamily="49" charset="-122"/>
            </a:endParaRPr>
          </a:p>
        </p:txBody>
      </p:sp>
      <p:sp>
        <p:nvSpPr>
          <p:cNvPr id="146470" name="Rectangle 38"/>
          <p:cNvSpPr/>
          <p:nvPr/>
        </p:nvSpPr>
        <p:spPr>
          <a:xfrm>
            <a:off x="5667375"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编码</a:t>
            </a:r>
            <a:endParaRPr lang="zh-CN" altLang="en-US" sz="1400" b="0" dirty="0">
              <a:ea typeface="楷体_GB2312" pitchFamily="49" charset="-122"/>
            </a:endParaRPr>
          </a:p>
        </p:txBody>
      </p:sp>
      <p:sp>
        <p:nvSpPr>
          <p:cNvPr id="146471" name="Rectangle 39"/>
          <p:cNvSpPr/>
          <p:nvPr/>
        </p:nvSpPr>
        <p:spPr>
          <a:xfrm>
            <a:off x="6172200"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单元测试</a:t>
            </a:r>
            <a:endParaRPr lang="zh-CN" altLang="en-US" sz="1400" b="0" dirty="0">
              <a:ea typeface="楷体_GB2312" pitchFamily="49" charset="-122"/>
            </a:endParaRPr>
          </a:p>
        </p:txBody>
      </p:sp>
      <p:cxnSp>
        <p:nvCxnSpPr>
          <p:cNvPr id="146472" name="AutoShape 40"/>
          <p:cNvCxnSpPr>
            <a:stCxn id="146440" idx="2"/>
            <a:endCxn id="146468" idx="0"/>
          </p:cNvCxnSpPr>
          <p:nvPr/>
        </p:nvCxnSpPr>
        <p:spPr>
          <a:xfrm rot="5400000">
            <a:off x="4664075" y="3841750"/>
            <a:ext cx="742950" cy="292100"/>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73" name="AutoShape 41"/>
          <p:cNvCxnSpPr>
            <a:stCxn id="146440" idx="2"/>
            <a:endCxn id="146469" idx="0"/>
          </p:cNvCxnSpPr>
          <p:nvPr/>
        </p:nvCxnSpPr>
        <p:spPr>
          <a:xfrm rot="-5400000" flipH="1">
            <a:off x="4914900" y="3881438"/>
            <a:ext cx="742950" cy="21113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74" name="AutoShape 42"/>
          <p:cNvCxnSpPr>
            <a:stCxn id="146440" idx="2"/>
            <a:endCxn id="146470" idx="0"/>
          </p:cNvCxnSpPr>
          <p:nvPr/>
        </p:nvCxnSpPr>
        <p:spPr>
          <a:xfrm rot="-5400000" flipH="1">
            <a:off x="5167313" y="3630613"/>
            <a:ext cx="742950" cy="714375"/>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75" name="AutoShape 43"/>
          <p:cNvCxnSpPr>
            <a:stCxn id="146440" idx="2"/>
            <a:endCxn id="146471" idx="0"/>
          </p:cNvCxnSpPr>
          <p:nvPr/>
        </p:nvCxnSpPr>
        <p:spPr>
          <a:xfrm rot="-5400000" flipH="1">
            <a:off x="5419725" y="3378200"/>
            <a:ext cx="742950" cy="1219200"/>
          </a:xfrm>
          <a:prstGeom prst="bentConnector3">
            <a:avLst>
              <a:gd name="adj1" fmla="val 50000"/>
            </a:avLst>
          </a:prstGeom>
          <a:ln w="28575" cap="flat" cmpd="sng">
            <a:solidFill>
              <a:schemeClr val="tx1"/>
            </a:solidFill>
            <a:prstDash val="solid"/>
            <a:miter/>
            <a:headEnd type="none" w="med" len="med"/>
            <a:tailEnd type="none" w="med" len="med"/>
          </a:ln>
        </p:spPr>
      </p:cxnSp>
      <p:sp>
        <p:nvSpPr>
          <p:cNvPr id="146476" name="Rectangle 44"/>
          <p:cNvSpPr/>
          <p:nvPr/>
        </p:nvSpPr>
        <p:spPr>
          <a:xfrm>
            <a:off x="6718300"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测试计划</a:t>
            </a:r>
            <a:endParaRPr lang="zh-CN" altLang="en-US" sz="1400" b="0" dirty="0">
              <a:ea typeface="楷体_GB2312" pitchFamily="49" charset="-122"/>
            </a:endParaRPr>
          </a:p>
        </p:txBody>
      </p:sp>
      <p:sp>
        <p:nvSpPr>
          <p:cNvPr id="146477" name="Rectangle 45"/>
          <p:cNvSpPr/>
          <p:nvPr/>
        </p:nvSpPr>
        <p:spPr>
          <a:xfrm>
            <a:off x="7221538"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测试方案</a:t>
            </a:r>
            <a:endParaRPr lang="zh-CN" altLang="en-US" sz="1400" b="0" dirty="0">
              <a:ea typeface="楷体_GB2312" pitchFamily="49" charset="-122"/>
            </a:endParaRPr>
          </a:p>
        </p:txBody>
      </p:sp>
      <p:sp>
        <p:nvSpPr>
          <p:cNvPr id="146478" name="Rectangle 46"/>
          <p:cNvSpPr/>
          <p:nvPr/>
        </p:nvSpPr>
        <p:spPr>
          <a:xfrm>
            <a:off x="7724775"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测试实施</a:t>
            </a:r>
            <a:endParaRPr lang="zh-CN" altLang="en-US" sz="1400" b="0" dirty="0">
              <a:ea typeface="楷体_GB2312" pitchFamily="49" charset="-122"/>
            </a:endParaRPr>
          </a:p>
        </p:txBody>
      </p:sp>
      <p:sp>
        <p:nvSpPr>
          <p:cNvPr id="146479" name="Rectangle 47"/>
          <p:cNvSpPr/>
          <p:nvPr/>
        </p:nvSpPr>
        <p:spPr>
          <a:xfrm>
            <a:off x="8229600" y="4368800"/>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测试报告</a:t>
            </a:r>
            <a:endParaRPr lang="zh-CN" altLang="en-US" sz="1400" b="0" dirty="0">
              <a:ea typeface="楷体_GB2312" pitchFamily="49" charset="-122"/>
            </a:endParaRPr>
          </a:p>
        </p:txBody>
      </p:sp>
      <p:cxnSp>
        <p:nvCxnSpPr>
          <p:cNvPr id="146480" name="AutoShape 48"/>
          <p:cNvCxnSpPr>
            <a:stCxn id="146441" idx="2"/>
            <a:endCxn id="146476" idx="0"/>
          </p:cNvCxnSpPr>
          <p:nvPr/>
        </p:nvCxnSpPr>
        <p:spPr>
          <a:xfrm rot="-5400000" flipH="1">
            <a:off x="6378575" y="3790950"/>
            <a:ext cx="742950" cy="393700"/>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81" name="AutoShape 49"/>
          <p:cNvCxnSpPr>
            <a:stCxn id="146441" idx="2"/>
            <a:endCxn id="146477" idx="0"/>
          </p:cNvCxnSpPr>
          <p:nvPr/>
        </p:nvCxnSpPr>
        <p:spPr>
          <a:xfrm rot="-5400000" flipH="1">
            <a:off x="6629400" y="3538538"/>
            <a:ext cx="742950" cy="896937"/>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82" name="AutoShape 50"/>
          <p:cNvCxnSpPr>
            <a:stCxn id="146441" idx="2"/>
            <a:endCxn id="146478" idx="0"/>
          </p:cNvCxnSpPr>
          <p:nvPr/>
        </p:nvCxnSpPr>
        <p:spPr>
          <a:xfrm rot="-5400000" flipH="1">
            <a:off x="6881813" y="3287713"/>
            <a:ext cx="742950" cy="1400175"/>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146483" name="AutoShape 51"/>
          <p:cNvCxnSpPr>
            <a:stCxn id="146441" idx="2"/>
            <a:endCxn id="146479" idx="0"/>
          </p:cNvCxnSpPr>
          <p:nvPr/>
        </p:nvCxnSpPr>
        <p:spPr>
          <a:xfrm rot="-5400000" flipH="1">
            <a:off x="7134225" y="3035300"/>
            <a:ext cx="742950" cy="1905000"/>
          </a:xfrm>
          <a:prstGeom prst="bentConnector3">
            <a:avLst>
              <a:gd name="adj1" fmla="val 50000"/>
            </a:avLst>
          </a:prstGeom>
          <a:ln w="28575" cap="flat" cmpd="sng">
            <a:solidFill>
              <a:schemeClr val="tx1"/>
            </a:solidFill>
            <a:prstDash val="solid"/>
            <a:miter/>
            <a:headEnd type="none" w="med" len="med"/>
            <a:tailEnd type="none" w="med" len="med"/>
          </a:ln>
        </p:spPr>
      </p:cxnSp>
      <p:sp>
        <p:nvSpPr>
          <p:cNvPr id="146484" name="Text Box 52"/>
          <p:cNvSpPr txBox="1"/>
          <p:nvPr/>
        </p:nvSpPr>
        <p:spPr>
          <a:xfrm>
            <a:off x="0" y="4140200"/>
            <a:ext cx="6096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2</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46485" name="Text Box 53"/>
          <p:cNvSpPr txBox="1"/>
          <p:nvPr/>
        </p:nvSpPr>
        <p:spPr>
          <a:xfrm>
            <a:off x="304800" y="2235200"/>
            <a:ext cx="6096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1</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46486" name="Text Box 54"/>
          <p:cNvSpPr txBox="1"/>
          <p:nvPr/>
        </p:nvSpPr>
        <p:spPr>
          <a:xfrm>
            <a:off x="457200" y="1320800"/>
            <a:ext cx="609600" cy="30480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0</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46487" name="Rectangle 55"/>
          <p:cNvSpPr/>
          <p:nvPr/>
        </p:nvSpPr>
        <p:spPr>
          <a:xfrm>
            <a:off x="1593850" y="4365625"/>
            <a:ext cx="457200" cy="1220788"/>
          </a:xfrm>
          <a:prstGeom prst="rect">
            <a:avLst/>
          </a:prstGeom>
          <a:noFill/>
          <a:ln w="19050" cap="flat" cmpd="sng">
            <a:solidFill>
              <a:schemeClr val="tx1"/>
            </a:solidFill>
            <a:prstDash val="solid"/>
            <a:miter/>
            <a:headEnd type="none" w="med" len="med"/>
            <a:tailEnd type="none" w="med" len="med"/>
          </a:ln>
        </p:spPr>
        <p:txBody>
          <a:bodyPr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r>
              <a:rPr lang="zh-CN" altLang="en-US" sz="1400" b="0" dirty="0">
                <a:ea typeface="楷体_GB2312" pitchFamily="49" charset="-122"/>
              </a:rPr>
              <a:t>样件制作</a:t>
            </a:r>
            <a:endParaRPr lang="zh-CN" altLang="en-US" sz="1400" b="0" dirty="0">
              <a:ea typeface="楷体_GB2312" pitchFamily="49" charset="-122"/>
            </a:endParaRPr>
          </a:p>
        </p:txBody>
      </p:sp>
      <p:cxnSp>
        <p:nvCxnSpPr>
          <p:cNvPr id="146488" name="AutoShape 56"/>
          <p:cNvCxnSpPr>
            <a:stCxn id="146438" idx="2"/>
            <a:endCxn id="146487" idx="0"/>
          </p:cNvCxnSpPr>
          <p:nvPr/>
        </p:nvCxnSpPr>
        <p:spPr>
          <a:xfrm rot="5400000">
            <a:off x="1760538" y="3678238"/>
            <a:ext cx="739775" cy="615950"/>
          </a:xfrm>
          <a:prstGeom prst="bentConnector3">
            <a:avLst>
              <a:gd name="adj1" fmla="val 50000"/>
            </a:avLst>
          </a:prstGeom>
          <a:ln w="28575" cap="flat" cmpd="sng">
            <a:solidFill>
              <a:schemeClr val="tx1"/>
            </a:solidFill>
            <a:prstDash val="solid"/>
            <a:miter/>
            <a:headEnd type="none" w="med" len="med"/>
            <a:tailEnd type="none" w="med" len="med"/>
          </a:ln>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p:cNvSpPr>
          <p:nvPr>
            <p:ph type="title"/>
          </p:nvPr>
        </p:nvSpPr>
        <p:spPr>
          <a:xfrm>
            <a:off x="107315" y="116523"/>
            <a:ext cx="7380288" cy="554037"/>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a:t>
            </a:r>
            <a:r>
              <a:rPr lang="en-US" altLang="zh-CN" sz="2800" dirty="0">
                <a:latin typeface="黑体" panose="02010609060101010101" pitchFamily="49" charset="-122"/>
              </a:rPr>
              <a:t>WBS</a:t>
            </a:r>
            <a:r>
              <a:rPr lang="zh-CN" altLang="en-US" sz="2800" dirty="0">
                <a:latin typeface="黑体" panose="02010609060101010101" pitchFamily="49" charset="-122"/>
              </a:rPr>
              <a:t>的分解标准</a:t>
            </a:r>
            <a:endParaRPr lang="zh-CN" altLang="en-US" sz="2800" dirty="0">
              <a:latin typeface="黑体" panose="02010609060101010101" pitchFamily="49" charset="-122"/>
            </a:endParaRPr>
          </a:p>
        </p:txBody>
      </p:sp>
      <p:sp>
        <p:nvSpPr>
          <p:cNvPr id="148483" name="Rectangle 3"/>
          <p:cNvSpPr>
            <a:spLocks noGrp="1"/>
          </p:cNvSpPr>
          <p:nvPr>
            <p:ph idx="1"/>
          </p:nvPr>
        </p:nvSpPr>
        <p:spPr/>
        <p:txBody>
          <a:bodyPr vert="horz" wrap="square" lIns="91440" tIns="45720" rIns="91440" bIns="45720" anchor="t" anchorCtr="0"/>
          <a:p>
            <a:pPr eaLnBrk="1" hangingPunct="1"/>
            <a:r>
              <a:rPr lang="zh-CN" altLang="en-US" dirty="0">
                <a:latin typeface="宋体" panose="02010600030101010101" pitchFamily="2" charset="-122"/>
                <a:ea typeface="宋体" panose="02010600030101010101" pitchFamily="2" charset="-122"/>
              </a:rPr>
              <a:t>完整性。活动的总和完全定义了项目所有要完成的工作任务</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最底层工作包的历时估计</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不超过</a:t>
            </a:r>
            <a:r>
              <a:rPr lang="en-US" altLang="zh-CN" dirty="0">
                <a:latin typeface="宋体" panose="02010600030101010101" pitchFamily="2" charset="-122"/>
                <a:ea typeface="宋体" panose="02010600030101010101" pitchFamily="2" charset="-122"/>
              </a:rPr>
              <a:t>80h</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PMI</a:t>
            </a:r>
            <a:r>
              <a:rPr lang="zh-CN" altLang="en-US"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lvl="1" eaLnBrk="1" hangingPunct="1"/>
            <a:r>
              <a:rPr lang="zh-CN" altLang="en-US" dirty="0">
                <a:latin typeface="宋体" panose="02010600030101010101" pitchFamily="2" charset="-122"/>
                <a:ea typeface="宋体" panose="02010600030101010101" pitchFamily="2" charset="-122"/>
              </a:rPr>
              <a:t>不超过</a:t>
            </a:r>
            <a:r>
              <a:rPr lang="en-US" altLang="zh-CN" dirty="0">
                <a:latin typeface="宋体" panose="02010600030101010101" pitchFamily="2" charset="-122"/>
                <a:ea typeface="宋体" panose="02010600030101010101" pitchFamily="2" charset="-122"/>
              </a:rPr>
              <a:t>20h</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IPD</a:t>
            </a:r>
            <a:r>
              <a:rPr lang="zh-CN" altLang="en-US" dirty="0">
                <a:latin typeface="宋体" panose="02010600030101010101" pitchFamily="2" charset="-122"/>
                <a:ea typeface="宋体" panose="02010600030101010101" pitchFamily="2" charset="-122"/>
              </a:rPr>
              <a:t>）</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最底层工作包可分配给个人</a:t>
            </a:r>
            <a:endParaRPr lang="zh-CN" altLang="en-US" dirty="0">
              <a:latin typeface="宋体" panose="02010600030101010101" pitchFamily="2" charset="-122"/>
              <a:ea typeface="宋体" panose="02010600030101010101" pitchFamily="2" charset="-122"/>
            </a:endParaRPr>
          </a:p>
          <a:p>
            <a:pPr eaLnBrk="1" hangingPunct="1"/>
            <a:r>
              <a:rPr lang="zh-CN" altLang="en-US" dirty="0">
                <a:latin typeface="宋体" panose="02010600030101010101" pitchFamily="2" charset="-122"/>
                <a:ea typeface="宋体" panose="02010600030101010101" pitchFamily="2" charset="-122"/>
              </a:rPr>
              <a:t>分解后的活动结构清晰</a:t>
            </a:r>
            <a:endParaRPr lang="zh-CN" altLang="en-US" dirty="0">
              <a:latin typeface="宋体" panose="02010600030101010101" pitchFamily="2" charset="-122"/>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p:cNvSpPr>
          <p:nvPr>
            <p:ph type="title"/>
          </p:nvPr>
        </p:nvSpPr>
        <p:spPr/>
        <p:txBody>
          <a:bodyPr vert="horz" wrap="square" lIns="91440" tIns="45720" rIns="91440" bIns="45720" anchor="ctr" anchorCtr="0"/>
          <a:p>
            <a:pPr eaLnBrk="1" hangingPunct="1"/>
            <a:r>
              <a:rPr lang="zh-CN" altLang="en-US" sz="2800" dirty="0">
                <a:latin typeface="黑体" panose="02010609060101010101" pitchFamily="49" charset="-122"/>
              </a:rPr>
              <a:t>项目管理五大过程</a:t>
            </a:r>
            <a:endParaRPr lang="zh-CN" altLang="en-US" sz="2800" dirty="0">
              <a:latin typeface="黑体" panose="02010609060101010101" pitchFamily="49" charset="-122"/>
            </a:endParaRPr>
          </a:p>
        </p:txBody>
      </p:sp>
      <p:sp>
        <p:nvSpPr>
          <p:cNvPr id="21507" name="Rectangle 3"/>
          <p:cNvSpPr>
            <a:spLocks noGrp="1"/>
          </p:cNvSpPr>
          <p:nvPr>
            <p:ph idx="1"/>
          </p:nvPr>
        </p:nvSpPr>
        <p:spPr>
          <a:xfrm>
            <a:off x="0" y="3627438"/>
            <a:ext cx="9144000" cy="3073400"/>
          </a:xfrm>
        </p:spPr>
        <p:txBody>
          <a:bodyPr vert="horz" wrap="square" lIns="91440" tIns="45720" rIns="91440" bIns="45720" anchor="t" anchorCtr="0"/>
          <a:p>
            <a:pPr marL="285750" indent="-285750" eaLnBrk="1" hangingPunct="1">
              <a:lnSpc>
                <a:spcPct val="120000"/>
              </a:lnSpc>
            </a:pPr>
            <a:r>
              <a:rPr lang="zh-CN" altLang="en-US" sz="2000" dirty="0">
                <a:latin typeface="宋体" panose="02010600030101010101" pitchFamily="2" charset="-122"/>
                <a:ea typeface="宋体" panose="02010600030101010101" pitchFamily="2" charset="-122"/>
              </a:rPr>
              <a:t>启动过程（</a:t>
            </a:r>
            <a:r>
              <a:rPr lang="en-US" altLang="zh-CN" sz="2000" dirty="0">
                <a:latin typeface="宋体" panose="02010600030101010101" pitchFamily="2" charset="-122"/>
                <a:ea typeface="宋体" panose="02010600030101010101" pitchFamily="2" charset="-122"/>
              </a:rPr>
              <a:t>Initiating</a:t>
            </a:r>
            <a:r>
              <a:rPr lang="zh-CN" altLang="en-US" sz="2000" dirty="0">
                <a:latin typeface="宋体" panose="02010600030101010101" pitchFamily="2" charset="-122"/>
                <a:ea typeface="宋体" panose="02010600030101010101" pitchFamily="2" charset="-122"/>
              </a:rPr>
              <a:t>）：授权批准一个项目或阶段。</a:t>
            </a:r>
            <a:endParaRPr lang="zh-CN" altLang="en-US" sz="2000" dirty="0">
              <a:latin typeface="宋体" panose="02010600030101010101" pitchFamily="2" charset="-122"/>
              <a:ea typeface="宋体" panose="02010600030101010101" pitchFamily="2" charset="-122"/>
            </a:endParaRPr>
          </a:p>
          <a:p>
            <a:pPr marL="285750" indent="-285750" eaLnBrk="1" hangingPunct="1">
              <a:lnSpc>
                <a:spcPct val="120000"/>
              </a:lnSpc>
            </a:pPr>
            <a:r>
              <a:rPr lang="zh-CN" altLang="en-US" sz="2000" dirty="0">
                <a:latin typeface="宋体" panose="02010600030101010101" pitchFamily="2" charset="-122"/>
                <a:ea typeface="宋体" panose="02010600030101010101" pitchFamily="2" charset="-122"/>
              </a:rPr>
              <a:t>计划过程（</a:t>
            </a:r>
            <a:r>
              <a:rPr lang="en-US" altLang="zh-CN" sz="2000" dirty="0">
                <a:latin typeface="宋体" panose="02010600030101010101" pitchFamily="2" charset="-122"/>
                <a:ea typeface="宋体" panose="02010600030101010101" pitchFamily="2" charset="-122"/>
              </a:rPr>
              <a:t>Planning</a:t>
            </a:r>
            <a:r>
              <a:rPr lang="zh-CN" altLang="en-US" sz="2000" dirty="0">
                <a:latin typeface="宋体" panose="02010600030101010101" pitchFamily="2" charset="-122"/>
                <a:ea typeface="宋体" panose="02010600030101010101" pitchFamily="2" charset="-122"/>
              </a:rPr>
              <a:t>）：界定和改进项目目标，从各种备选的行动方案中选择最好的方案，制定项目计划。</a:t>
            </a:r>
            <a:endParaRPr lang="zh-CN" altLang="en-US" sz="2000" dirty="0">
              <a:latin typeface="宋体" panose="02010600030101010101" pitchFamily="2" charset="-122"/>
              <a:ea typeface="宋体" panose="02010600030101010101" pitchFamily="2" charset="-122"/>
            </a:endParaRPr>
          </a:p>
          <a:p>
            <a:pPr marL="285750" indent="-285750" eaLnBrk="1" hangingPunct="1">
              <a:lnSpc>
                <a:spcPct val="120000"/>
              </a:lnSpc>
            </a:pPr>
            <a:r>
              <a:rPr lang="zh-CN" altLang="en-US" sz="2000" dirty="0">
                <a:latin typeface="宋体" panose="02010600030101010101" pitchFamily="2" charset="-122"/>
                <a:ea typeface="宋体" panose="02010600030101010101" pitchFamily="2" charset="-122"/>
              </a:rPr>
              <a:t>实施过程（</a:t>
            </a:r>
            <a:r>
              <a:rPr lang="en-US" altLang="zh-CN" sz="2000" dirty="0">
                <a:latin typeface="宋体" panose="02010600030101010101" pitchFamily="2" charset="-122"/>
                <a:ea typeface="宋体" panose="02010600030101010101" pitchFamily="2" charset="-122"/>
              </a:rPr>
              <a:t>Executing</a:t>
            </a:r>
            <a:r>
              <a:rPr lang="zh-CN" altLang="en-US" sz="2000" dirty="0">
                <a:latin typeface="宋体" panose="02010600030101010101" pitchFamily="2" charset="-122"/>
                <a:ea typeface="宋体" panose="02010600030101010101" pitchFamily="2" charset="-122"/>
              </a:rPr>
              <a:t>）：协调人员或其他资源以执行计划。</a:t>
            </a:r>
            <a:endParaRPr lang="zh-CN" altLang="en-US" sz="2000" dirty="0">
              <a:latin typeface="宋体" panose="02010600030101010101" pitchFamily="2" charset="-122"/>
              <a:ea typeface="宋体" panose="02010600030101010101" pitchFamily="2" charset="-122"/>
            </a:endParaRPr>
          </a:p>
          <a:p>
            <a:pPr marL="285750" indent="-285750" eaLnBrk="1" hangingPunct="1">
              <a:lnSpc>
                <a:spcPct val="120000"/>
              </a:lnSpc>
            </a:pPr>
            <a:r>
              <a:rPr lang="zh-CN" altLang="en-US" sz="2000" dirty="0">
                <a:latin typeface="宋体" panose="02010600030101010101" pitchFamily="2" charset="-122"/>
                <a:ea typeface="宋体" panose="02010600030101010101" pitchFamily="2" charset="-122"/>
              </a:rPr>
              <a:t>控制过程（</a:t>
            </a:r>
            <a:r>
              <a:rPr lang="en-US" altLang="zh-CN" sz="2000" dirty="0">
                <a:latin typeface="宋体" panose="02010600030101010101" pitchFamily="2" charset="-122"/>
                <a:ea typeface="宋体" panose="02010600030101010101" pitchFamily="2" charset="-122"/>
              </a:rPr>
              <a:t>Controlling</a:t>
            </a:r>
            <a:r>
              <a:rPr lang="zh-CN" altLang="en-US" sz="2000" dirty="0">
                <a:latin typeface="宋体" panose="02010600030101010101" pitchFamily="2" charset="-122"/>
                <a:ea typeface="宋体" panose="02010600030101010101" pitchFamily="2" charset="-122"/>
              </a:rPr>
              <a:t>）：通过定期监控和测量进展，确定与计划存在的偏差，以便在必要的时候采取纠正措施，从而确保项目目标的实现。</a:t>
            </a:r>
            <a:endParaRPr lang="zh-CN" altLang="en-US" sz="2000" dirty="0">
              <a:latin typeface="宋体" panose="02010600030101010101" pitchFamily="2" charset="-122"/>
              <a:ea typeface="宋体" panose="02010600030101010101" pitchFamily="2" charset="-122"/>
            </a:endParaRPr>
          </a:p>
          <a:p>
            <a:pPr marL="285750" indent="-285750" eaLnBrk="1" hangingPunct="1">
              <a:lnSpc>
                <a:spcPct val="120000"/>
              </a:lnSpc>
            </a:pPr>
            <a:r>
              <a:rPr lang="zh-CN" altLang="en-US" sz="2000" dirty="0">
                <a:latin typeface="宋体" panose="02010600030101010101" pitchFamily="2" charset="-122"/>
                <a:ea typeface="宋体" panose="02010600030101010101" pitchFamily="2" charset="-122"/>
              </a:rPr>
              <a:t>收尾过程（</a:t>
            </a:r>
            <a:r>
              <a:rPr lang="en-US" altLang="zh-CN" sz="2000" dirty="0">
                <a:latin typeface="宋体" panose="02010600030101010101" pitchFamily="2" charset="-122"/>
                <a:ea typeface="宋体" panose="02010600030101010101" pitchFamily="2" charset="-122"/>
              </a:rPr>
              <a:t>Closing</a:t>
            </a:r>
            <a:r>
              <a:rPr lang="zh-CN" altLang="en-US" sz="2000" dirty="0">
                <a:latin typeface="宋体" panose="02010600030101010101" pitchFamily="2" charset="-122"/>
                <a:ea typeface="宋体" panose="02010600030101010101" pitchFamily="2" charset="-122"/>
              </a:rPr>
              <a:t>）：项目或阶段的正式接收并达到有序的结果。</a:t>
            </a:r>
            <a:endParaRPr lang="zh-CN" altLang="en-US" sz="2000" dirty="0">
              <a:latin typeface="宋体" panose="02010600030101010101" pitchFamily="2" charset="-122"/>
              <a:ea typeface="宋体" panose="02010600030101010101" pitchFamily="2" charset="-122"/>
            </a:endParaRPr>
          </a:p>
        </p:txBody>
      </p:sp>
      <p:grpSp>
        <p:nvGrpSpPr>
          <p:cNvPr id="21508" name="Group 38"/>
          <p:cNvGrpSpPr/>
          <p:nvPr/>
        </p:nvGrpSpPr>
        <p:grpSpPr>
          <a:xfrm>
            <a:off x="1470025" y="1227138"/>
            <a:ext cx="5334000" cy="2057400"/>
            <a:chOff x="576" y="624"/>
            <a:chExt cx="3360" cy="1296"/>
          </a:xfrm>
        </p:grpSpPr>
        <p:sp>
          <p:nvSpPr>
            <p:cNvPr id="21509" name="Oval 5"/>
            <p:cNvSpPr/>
            <p:nvPr/>
          </p:nvSpPr>
          <p:spPr>
            <a:xfrm>
              <a:off x="576" y="652"/>
              <a:ext cx="1152" cy="260"/>
            </a:xfrm>
            <a:prstGeom prst="ellipse">
              <a:avLst/>
            </a:prstGeom>
            <a:solidFill>
              <a:srgbClr val="0099CC"/>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0" name="Oval 6"/>
            <p:cNvSpPr/>
            <p:nvPr/>
          </p:nvSpPr>
          <p:spPr>
            <a:xfrm>
              <a:off x="576" y="624"/>
              <a:ext cx="1152" cy="260"/>
            </a:xfrm>
            <a:prstGeom prst="ellipse">
              <a:avLst/>
            </a:prstGeom>
            <a:gradFill rotWithShape="0">
              <a:gsLst>
                <a:gs pos="0">
                  <a:srgbClr val="0099CC"/>
                </a:gs>
                <a:gs pos="100000">
                  <a:srgbClr val="00374A"/>
                </a:gs>
              </a:gsLst>
              <a:lin ang="2700000" scaled="1"/>
              <a:tileRect/>
            </a:gra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1" name="Text Box 19"/>
            <p:cNvSpPr txBox="1"/>
            <p:nvPr/>
          </p:nvSpPr>
          <p:spPr>
            <a:xfrm>
              <a:off x="864" y="652"/>
              <a:ext cx="576" cy="2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dirty="0">
                  <a:solidFill>
                    <a:schemeClr val="bg1"/>
                  </a:solidFill>
                  <a:ea typeface="宋体" panose="02010600030101010101" pitchFamily="2" charset="-122"/>
                </a:rPr>
                <a:t>启动</a:t>
              </a:r>
              <a:endParaRPr lang="zh-CN" altLang="en-US" sz="1600" dirty="0">
                <a:solidFill>
                  <a:schemeClr val="bg1"/>
                </a:solidFill>
                <a:ea typeface="宋体" panose="02010600030101010101" pitchFamily="2" charset="-122"/>
              </a:endParaRPr>
            </a:p>
          </p:txBody>
        </p:sp>
        <p:sp>
          <p:nvSpPr>
            <p:cNvPr id="21512" name="Oval 8"/>
            <p:cNvSpPr/>
            <p:nvPr/>
          </p:nvSpPr>
          <p:spPr>
            <a:xfrm>
              <a:off x="2544" y="652"/>
              <a:ext cx="1152" cy="260"/>
            </a:xfrm>
            <a:prstGeom prst="ellipse">
              <a:avLst/>
            </a:prstGeom>
            <a:solidFill>
              <a:srgbClr val="0099CC"/>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3" name="Oval 9"/>
            <p:cNvSpPr/>
            <p:nvPr/>
          </p:nvSpPr>
          <p:spPr>
            <a:xfrm>
              <a:off x="2544" y="624"/>
              <a:ext cx="1152" cy="260"/>
            </a:xfrm>
            <a:prstGeom prst="ellipse">
              <a:avLst/>
            </a:prstGeom>
            <a:gradFill rotWithShape="0">
              <a:gsLst>
                <a:gs pos="0">
                  <a:srgbClr val="0099CC"/>
                </a:gs>
                <a:gs pos="100000">
                  <a:srgbClr val="00374A"/>
                </a:gs>
              </a:gsLst>
              <a:lin ang="2700000" scaled="1"/>
              <a:tileRect/>
            </a:gra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4" name="Text Box 20"/>
            <p:cNvSpPr txBox="1"/>
            <p:nvPr/>
          </p:nvSpPr>
          <p:spPr>
            <a:xfrm>
              <a:off x="2832" y="654"/>
              <a:ext cx="576" cy="2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dirty="0">
                  <a:solidFill>
                    <a:schemeClr val="bg1"/>
                  </a:solidFill>
                  <a:ea typeface="宋体" panose="02010600030101010101" pitchFamily="2" charset="-122"/>
                </a:rPr>
                <a:t>计划</a:t>
              </a:r>
              <a:endParaRPr lang="zh-CN" altLang="en-US" sz="1600" dirty="0">
                <a:solidFill>
                  <a:schemeClr val="bg1"/>
                </a:solidFill>
                <a:ea typeface="宋体" panose="02010600030101010101" pitchFamily="2" charset="-122"/>
              </a:endParaRPr>
            </a:p>
          </p:txBody>
        </p:sp>
        <p:sp>
          <p:nvSpPr>
            <p:cNvPr id="21515" name="Oval 11"/>
            <p:cNvSpPr/>
            <p:nvPr/>
          </p:nvSpPr>
          <p:spPr>
            <a:xfrm>
              <a:off x="960" y="1180"/>
              <a:ext cx="1152" cy="260"/>
            </a:xfrm>
            <a:prstGeom prst="ellipse">
              <a:avLst/>
            </a:prstGeom>
            <a:solidFill>
              <a:srgbClr val="0099CC"/>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6" name="Oval 12"/>
            <p:cNvSpPr/>
            <p:nvPr/>
          </p:nvSpPr>
          <p:spPr>
            <a:xfrm>
              <a:off x="960" y="1152"/>
              <a:ext cx="1152" cy="260"/>
            </a:xfrm>
            <a:prstGeom prst="ellipse">
              <a:avLst/>
            </a:prstGeom>
            <a:gradFill rotWithShape="0">
              <a:gsLst>
                <a:gs pos="0">
                  <a:srgbClr val="0099CC"/>
                </a:gs>
                <a:gs pos="100000">
                  <a:srgbClr val="00374A"/>
                </a:gs>
              </a:gsLst>
              <a:lin ang="2700000" scaled="1"/>
              <a:tileRect/>
            </a:gra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7" name="Text Box 21"/>
            <p:cNvSpPr txBox="1"/>
            <p:nvPr/>
          </p:nvSpPr>
          <p:spPr>
            <a:xfrm>
              <a:off x="1281" y="1182"/>
              <a:ext cx="576" cy="2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dirty="0">
                  <a:solidFill>
                    <a:schemeClr val="bg1"/>
                  </a:solidFill>
                  <a:ea typeface="宋体" panose="02010600030101010101" pitchFamily="2" charset="-122"/>
                </a:rPr>
                <a:t>控制</a:t>
              </a:r>
              <a:endParaRPr lang="zh-CN" altLang="en-US" sz="1600" dirty="0">
                <a:solidFill>
                  <a:schemeClr val="bg1"/>
                </a:solidFill>
                <a:ea typeface="宋体" panose="02010600030101010101" pitchFamily="2" charset="-122"/>
              </a:endParaRPr>
            </a:p>
          </p:txBody>
        </p:sp>
        <p:sp>
          <p:nvSpPr>
            <p:cNvPr id="21518" name="Oval 14"/>
            <p:cNvSpPr/>
            <p:nvPr/>
          </p:nvSpPr>
          <p:spPr>
            <a:xfrm>
              <a:off x="2784" y="1180"/>
              <a:ext cx="1152" cy="260"/>
            </a:xfrm>
            <a:prstGeom prst="ellipse">
              <a:avLst/>
            </a:prstGeom>
            <a:solidFill>
              <a:srgbClr val="0099CC"/>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19" name="Oval 15"/>
            <p:cNvSpPr/>
            <p:nvPr/>
          </p:nvSpPr>
          <p:spPr>
            <a:xfrm>
              <a:off x="2784" y="1152"/>
              <a:ext cx="1152" cy="260"/>
            </a:xfrm>
            <a:prstGeom prst="ellipse">
              <a:avLst/>
            </a:prstGeom>
            <a:gradFill rotWithShape="0">
              <a:gsLst>
                <a:gs pos="0">
                  <a:srgbClr val="0099CC"/>
                </a:gs>
                <a:gs pos="100000">
                  <a:srgbClr val="00374A"/>
                </a:gs>
              </a:gsLst>
              <a:lin ang="2700000" scaled="1"/>
              <a:tileRect/>
            </a:gra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20" name="Text Box 22"/>
            <p:cNvSpPr txBox="1"/>
            <p:nvPr/>
          </p:nvSpPr>
          <p:spPr>
            <a:xfrm>
              <a:off x="3078" y="1182"/>
              <a:ext cx="576" cy="2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dirty="0">
                  <a:solidFill>
                    <a:schemeClr val="bg1"/>
                  </a:solidFill>
                  <a:ea typeface="宋体" panose="02010600030101010101" pitchFamily="2" charset="-122"/>
                </a:rPr>
                <a:t>实施</a:t>
              </a:r>
              <a:endParaRPr lang="zh-CN" altLang="en-US" sz="1600" dirty="0">
                <a:solidFill>
                  <a:schemeClr val="bg1"/>
                </a:solidFill>
                <a:ea typeface="宋体" panose="02010600030101010101" pitchFamily="2" charset="-122"/>
              </a:endParaRPr>
            </a:p>
          </p:txBody>
        </p:sp>
        <p:sp>
          <p:nvSpPr>
            <p:cNvPr id="21521" name="Oval 17"/>
            <p:cNvSpPr/>
            <p:nvPr/>
          </p:nvSpPr>
          <p:spPr>
            <a:xfrm>
              <a:off x="1872" y="1660"/>
              <a:ext cx="1152" cy="260"/>
            </a:xfrm>
            <a:prstGeom prst="ellipse">
              <a:avLst/>
            </a:prstGeom>
            <a:solidFill>
              <a:srgbClr val="0099CC"/>
            </a:soli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22" name="Oval 18"/>
            <p:cNvSpPr/>
            <p:nvPr/>
          </p:nvSpPr>
          <p:spPr>
            <a:xfrm>
              <a:off x="1872" y="1632"/>
              <a:ext cx="1152" cy="260"/>
            </a:xfrm>
            <a:prstGeom prst="ellipse">
              <a:avLst/>
            </a:prstGeom>
            <a:gradFill rotWithShape="0">
              <a:gsLst>
                <a:gs pos="0">
                  <a:srgbClr val="0099CC"/>
                </a:gs>
                <a:gs pos="100000">
                  <a:srgbClr val="00374A"/>
                </a:gs>
              </a:gsLst>
              <a:lin ang="2700000" scaled="1"/>
              <a:tileRect/>
            </a:gradFill>
            <a:ln w="9525">
              <a:noFill/>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21523" name="Text Box 23"/>
            <p:cNvSpPr txBox="1"/>
            <p:nvPr/>
          </p:nvSpPr>
          <p:spPr>
            <a:xfrm>
              <a:off x="2199" y="1662"/>
              <a:ext cx="576" cy="212"/>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zh-CN" altLang="en-US" sz="1600" dirty="0">
                  <a:solidFill>
                    <a:schemeClr val="bg1"/>
                  </a:solidFill>
                  <a:ea typeface="宋体" panose="02010600030101010101" pitchFamily="2" charset="-122"/>
                </a:rPr>
                <a:t>收尾</a:t>
              </a:r>
              <a:endParaRPr lang="zh-CN" altLang="en-US" sz="1600" dirty="0">
                <a:solidFill>
                  <a:schemeClr val="bg1"/>
                </a:solidFill>
                <a:ea typeface="宋体" panose="02010600030101010101" pitchFamily="2" charset="-122"/>
              </a:endParaRPr>
            </a:p>
          </p:txBody>
        </p:sp>
        <p:sp>
          <p:nvSpPr>
            <p:cNvPr id="21524" name="Line 30"/>
            <p:cNvSpPr/>
            <p:nvPr/>
          </p:nvSpPr>
          <p:spPr>
            <a:xfrm>
              <a:off x="1728" y="768"/>
              <a:ext cx="816" cy="0"/>
            </a:xfrm>
            <a:prstGeom prst="line">
              <a:avLst/>
            </a:prstGeom>
            <a:ln w="19050" cap="flat" cmpd="sng">
              <a:solidFill>
                <a:srgbClr val="FF9900"/>
              </a:solidFill>
              <a:prstDash val="solid"/>
              <a:headEnd type="none" w="med" len="med"/>
              <a:tailEnd type="triangle" w="med" len="lg"/>
            </a:ln>
          </p:spPr>
        </p:sp>
        <p:sp>
          <p:nvSpPr>
            <p:cNvPr id="21525" name="Line 31"/>
            <p:cNvSpPr/>
            <p:nvPr/>
          </p:nvSpPr>
          <p:spPr>
            <a:xfrm>
              <a:off x="2112" y="1248"/>
              <a:ext cx="690" cy="0"/>
            </a:xfrm>
            <a:prstGeom prst="line">
              <a:avLst/>
            </a:prstGeom>
            <a:ln w="19050" cap="flat" cmpd="sng">
              <a:solidFill>
                <a:srgbClr val="FF9900"/>
              </a:solidFill>
              <a:prstDash val="solid"/>
              <a:headEnd type="none" w="med" len="med"/>
              <a:tailEnd type="triangle" w="med" len="lg"/>
            </a:ln>
          </p:spPr>
        </p:sp>
        <p:sp>
          <p:nvSpPr>
            <p:cNvPr id="21526" name="Line 32"/>
            <p:cNvSpPr/>
            <p:nvPr/>
          </p:nvSpPr>
          <p:spPr>
            <a:xfrm>
              <a:off x="2082" y="1344"/>
              <a:ext cx="702" cy="0"/>
            </a:xfrm>
            <a:prstGeom prst="line">
              <a:avLst/>
            </a:prstGeom>
            <a:ln w="19050" cap="flat" cmpd="sng">
              <a:solidFill>
                <a:srgbClr val="FF9900"/>
              </a:solidFill>
              <a:prstDash val="solid"/>
              <a:headEnd type="triangle" w="med" len="lg"/>
              <a:tailEnd type="none" w="med" len="lg"/>
            </a:ln>
          </p:spPr>
        </p:sp>
        <p:sp>
          <p:nvSpPr>
            <p:cNvPr id="21527" name="Line 33"/>
            <p:cNvSpPr/>
            <p:nvPr/>
          </p:nvSpPr>
          <p:spPr>
            <a:xfrm flipV="1">
              <a:off x="1776" y="864"/>
              <a:ext cx="864" cy="288"/>
            </a:xfrm>
            <a:prstGeom prst="line">
              <a:avLst/>
            </a:prstGeom>
            <a:ln w="19050" cap="flat" cmpd="sng">
              <a:solidFill>
                <a:srgbClr val="FF9900"/>
              </a:solidFill>
              <a:prstDash val="solid"/>
              <a:headEnd type="none" w="med" len="med"/>
              <a:tailEnd type="triangle" w="med" len="lg"/>
            </a:ln>
          </p:spPr>
        </p:sp>
        <p:sp>
          <p:nvSpPr>
            <p:cNvPr id="21528" name="Line 35"/>
            <p:cNvSpPr/>
            <p:nvPr/>
          </p:nvSpPr>
          <p:spPr>
            <a:xfrm>
              <a:off x="3168" y="912"/>
              <a:ext cx="240" cy="240"/>
            </a:xfrm>
            <a:prstGeom prst="line">
              <a:avLst/>
            </a:prstGeom>
            <a:ln w="19050" cap="flat" cmpd="sng">
              <a:solidFill>
                <a:srgbClr val="FF9900"/>
              </a:solidFill>
              <a:prstDash val="solid"/>
              <a:headEnd type="none" w="med" len="med"/>
              <a:tailEnd type="triangle" w="med" len="lg"/>
            </a:ln>
          </p:spPr>
        </p:sp>
        <p:sp>
          <p:nvSpPr>
            <p:cNvPr id="21529" name="Line 36"/>
            <p:cNvSpPr/>
            <p:nvPr/>
          </p:nvSpPr>
          <p:spPr>
            <a:xfrm>
              <a:off x="1728" y="1440"/>
              <a:ext cx="480" cy="192"/>
            </a:xfrm>
            <a:prstGeom prst="line">
              <a:avLst/>
            </a:prstGeom>
            <a:ln w="19050" cap="flat" cmpd="sng">
              <a:solidFill>
                <a:srgbClr val="FF9900"/>
              </a:solidFill>
              <a:prstDash val="solid"/>
              <a:headEnd type="none" w="med" len="med"/>
              <a:tailEnd type="triangle" w="med" len="lg"/>
            </a:ln>
          </p:spPr>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3"/>
          <p:cNvSpPr/>
          <p:nvPr/>
        </p:nvSpPr>
        <p:spPr>
          <a:xfrm>
            <a:off x="123825" y="5130800"/>
            <a:ext cx="8964613" cy="1154113"/>
          </a:xfrm>
          <a:prstGeom prst="rect">
            <a:avLst/>
          </a:prstGeom>
          <a:solidFill>
            <a:schemeClr val="accent1"/>
          </a:solidFill>
          <a:ln w="9525" cap="rnd"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31" name="Rectangle 4"/>
          <p:cNvSpPr/>
          <p:nvPr/>
        </p:nvSpPr>
        <p:spPr>
          <a:xfrm>
            <a:off x="107950" y="1568450"/>
            <a:ext cx="8964613" cy="865188"/>
          </a:xfrm>
          <a:prstGeom prst="rect">
            <a:avLst/>
          </a:prstGeom>
          <a:solidFill>
            <a:schemeClr val="accent1"/>
          </a:solidFill>
          <a:ln w="9525" cap="rnd" cmpd="sng">
            <a:solidFill>
              <a:schemeClr val="tx1"/>
            </a:solidFill>
            <a:prstDash val="sysDot"/>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32" name="Rectangle 6"/>
          <p:cNvSpPr/>
          <p:nvPr/>
        </p:nvSpPr>
        <p:spPr>
          <a:xfrm>
            <a:off x="3852863" y="1027113"/>
            <a:ext cx="1163637"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33" name="Text Box 7"/>
          <p:cNvSpPr txBox="1"/>
          <p:nvPr/>
        </p:nvSpPr>
        <p:spPr>
          <a:xfrm>
            <a:off x="3852863" y="1050925"/>
            <a:ext cx="1223962"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销售信息系统</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Beth</a:t>
            </a:r>
            <a:endParaRPr lang="en-US" altLang="zh-CN" sz="1200" b="0" dirty="0">
              <a:ea typeface="宋体" panose="02010600030101010101" pitchFamily="2" charset="-122"/>
            </a:endParaRPr>
          </a:p>
        </p:txBody>
      </p:sp>
      <p:sp>
        <p:nvSpPr>
          <p:cNvPr id="150534" name="Line 8"/>
          <p:cNvSpPr/>
          <p:nvPr/>
        </p:nvSpPr>
        <p:spPr>
          <a:xfrm>
            <a:off x="3852863" y="1260475"/>
            <a:ext cx="1163637" cy="0"/>
          </a:xfrm>
          <a:prstGeom prst="line">
            <a:avLst/>
          </a:prstGeom>
          <a:ln w="9525" cap="flat" cmpd="sng">
            <a:solidFill>
              <a:schemeClr val="tx1"/>
            </a:solidFill>
            <a:prstDash val="solid"/>
            <a:headEnd type="none" w="med" len="med"/>
            <a:tailEnd type="none" w="med" len="med"/>
          </a:ln>
        </p:spPr>
      </p:sp>
      <p:sp>
        <p:nvSpPr>
          <p:cNvPr id="150535" name="Rectangle 10"/>
          <p:cNvSpPr/>
          <p:nvPr/>
        </p:nvSpPr>
        <p:spPr>
          <a:xfrm>
            <a:off x="541338" y="1819275"/>
            <a:ext cx="1163637"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36" name="Text Box 11"/>
          <p:cNvSpPr txBox="1"/>
          <p:nvPr/>
        </p:nvSpPr>
        <p:spPr>
          <a:xfrm>
            <a:off x="541338" y="1843088"/>
            <a:ext cx="1223962"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问题界定</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Beth</a:t>
            </a:r>
            <a:endParaRPr lang="en-US" altLang="zh-CN" sz="1200" b="0" dirty="0">
              <a:ea typeface="宋体" panose="02010600030101010101" pitchFamily="2" charset="-122"/>
            </a:endParaRPr>
          </a:p>
        </p:txBody>
      </p:sp>
      <p:sp>
        <p:nvSpPr>
          <p:cNvPr id="150537" name="Line 12"/>
          <p:cNvSpPr/>
          <p:nvPr/>
        </p:nvSpPr>
        <p:spPr>
          <a:xfrm>
            <a:off x="541338" y="2052638"/>
            <a:ext cx="1163637" cy="0"/>
          </a:xfrm>
          <a:prstGeom prst="line">
            <a:avLst/>
          </a:prstGeom>
          <a:ln w="9525" cap="flat" cmpd="sng">
            <a:solidFill>
              <a:schemeClr val="tx1"/>
            </a:solidFill>
            <a:prstDash val="solid"/>
            <a:headEnd type="none" w="med" len="med"/>
            <a:tailEnd type="none" w="med" len="med"/>
          </a:ln>
        </p:spPr>
      </p:sp>
      <p:sp>
        <p:nvSpPr>
          <p:cNvPr id="150538" name="Rectangle 14"/>
          <p:cNvSpPr/>
          <p:nvPr/>
        </p:nvSpPr>
        <p:spPr>
          <a:xfrm>
            <a:off x="1909763" y="1819275"/>
            <a:ext cx="1163637"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39" name="Text Box 15"/>
          <p:cNvSpPr txBox="1"/>
          <p:nvPr/>
        </p:nvSpPr>
        <p:spPr>
          <a:xfrm>
            <a:off x="1909763" y="1843088"/>
            <a:ext cx="1223962"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系统分析</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Jim</a:t>
            </a:r>
            <a:endParaRPr lang="en-US" altLang="zh-CN" sz="1200" b="0" dirty="0">
              <a:ea typeface="宋体" panose="02010600030101010101" pitchFamily="2" charset="-122"/>
            </a:endParaRPr>
          </a:p>
        </p:txBody>
      </p:sp>
      <p:sp>
        <p:nvSpPr>
          <p:cNvPr id="150540" name="Line 16"/>
          <p:cNvSpPr/>
          <p:nvPr/>
        </p:nvSpPr>
        <p:spPr>
          <a:xfrm>
            <a:off x="1909763" y="2052638"/>
            <a:ext cx="1163637" cy="0"/>
          </a:xfrm>
          <a:prstGeom prst="line">
            <a:avLst/>
          </a:prstGeom>
          <a:ln w="9525" cap="flat" cmpd="sng">
            <a:solidFill>
              <a:schemeClr val="tx1"/>
            </a:solidFill>
            <a:prstDash val="solid"/>
            <a:headEnd type="none" w="med" len="med"/>
            <a:tailEnd type="none" w="med" len="med"/>
          </a:ln>
        </p:spPr>
      </p:sp>
      <p:sp>
        <p:nvSpPr>
          <p:cNvPr id="150541" name="Rectangle 18"/>
          <p:cNvSpPr/>
          <p:nvPr/>
        </p:nvSpPr>
        <p:spPr>
          <a:xfrm>
            <a:off x="3349625" y="1819275"/>
            <a:ext cx="1163638"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42" name="Text Box 19"/>
          <p:cNvSpPr txBox="1"/>
          <p:nvPr/>
        </p:nvSpPr>
        <p:spPr>
          <a:xfrm>
            <a:off x="3349625" y="1843088"/>
            <a:ext cx="1223963"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系统设计</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Tyler</a:t>
            </a:r>
            <a:endParaRPr lang="en-US" altLang="zh-CN" sz="1200" b="0" dirty="0">
              <a:ea typeface="宋体" panose="02010600030101010101" pitchFamily="2" charset="-122"/>
            </a:endParaRPr>
          </a:p>
        </p:txBody>
      </p:sp>
      <p:sp>
        <p:nvSpPr>
          <p:cNvPr id="150543" name="Line 20"/>
          <p:cNvSpPr/>
          <p:nvPr/>
        </p:nvSpPr>
        <p:spPr>
          <a:xfrm>
            <a:off x="3349625" y="2052638"/>
            <a:ext cx="1163638" cy="0"/>
          </a:xfrm>
          <a:prstGeom prst="line">
            <a:avLst/>
          </a:prstGeom>
          <a:ln w="9525" cap="flat" cmpd="sng">
            <a:solidFill>
              <a:schemeClr val="tx1"/>
            </a:solidFill>
            <a:prstDash val="solid"/>
            <a:headEnd type="none" w="med" len="med"/>
            <a:tailEnd type="none" w="med" len="med"/>
          </a:ln>
        </p:spPr>
      </p:sp>
      <p:sp>
        <p:nvSpPr>
          <p:cNvPr id="150544" name="Rectangle 22"/>
          <p:cNvSpPr/>
          <p:nvPr/>
        </p:nvSpPr>
        <p:spPr>
          <a:xfrm>
            <a:off x="4789488" y="1819275"/>
            <a:ext cx="1163637"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45" name="Text Box 23"/>
          <p:cNvSpPr txBox="1"/>
          <p:nvPr/>
        </p:nvSpPr>
        <p:spPr>
          <a:xfrm>
            <a:off x="4789488" y="1843088"/>
            <a:ext cx="1223962"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系统开发</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Hannah</a:t>
            </a:r>
            <a:endParaRPr lang="en-US" altLang="zh-CN" sz="1200" b="0" dirty="0">
              <a:ea typeface="宋体" panose="02010600030101010101" pitchFamily="2" charset="-122"/>
            </a:endParaRPr>
          </a:p>
        </p:txBody>
      </p:sp>
      <p:sp>
        <p:nvSpPr>
          <p:cNvPr id="150546" name="Line 24"/>
          <p:cNvSpPr/>
          <p:nvPr/>
        </p:nvSpPr>
        <p:spPr>
          <a:xfrm>
            <a:off x="4789488" y="2052638"/>
            <a:ext cx="1163637" cy="0"/>
          </a:xfrm>
          <a:prstGeom prst="line">
            <a:avLst/>
          </a:prstGeom>
          <a:ln w="9525" cap="flat" cmpd="sng">
            <a:solidFill>
              <a:schemeClr val="tx1"/>
            </a:solidFill>
            <a:prstDash val="solid"/>
            <a:headEnd type="none" w="med" len="med"/>
            <a:tailEnd type="none" w="med" len="med"/>
          </a:ln>
        </p:spPr>
      </p:sp>
      <p:sp>
        <p:nvSpPr>
          <p:cNvPr id="150547" name="Rectangle 26"/>
          <p:cNvSpPr/>
          <p:nvPr/>
        </p:nvSpPr>
        <p:spPr>
          <a:xfrm>
            <a:off x="6084888" y="1819275"/>
            <a:ext cx="1163637"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48" name="Text Box 27"/>
          <p:cNvSpPr txBox="1"/>
          <p:nvPr/>
        </p:nvSpPr>
        <p:spPr>
          <a:xfrm>
            <a:off x="6084888" y="1843088"/>
            <a:ext cx="1223962"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测试</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Maggie</a:t>
            </a:r>
            <a:endParaRPr lang="en-US" altLang="zh-CN" sz="1200" b="0" dirty="0">
              <a:ea typeface="宋体" panose="02010600030101010101" pitchFamily="2" charset="-122"/>
            </a:endParaRPr>
          </a:p>
        </p:txBody>
      </p:sp>
      <p:sp>
        <p:nvSpPr>
          <p:cNvPr id="150549" name="Line 28"/>
          <p:cNvSpPr/>
          <p:nvPr/>
        </p:nvSpPr>
        <p:spPr>
          <a:xfrm>
            <a:off x="6084888" y="2052638"/>
            <a:ext cx="1163637" cy="0"/>
          </a:xfrm>
          <a:prstGeom prst="line">
            <a:avLst/>
          </a:prstGeom>
          <a:ln w="9525" cap="flat" cmpd="sng">
            <a:solidFill>
              <a:schemeClr val="tx1"/>
            </a:solidFill>
            <a:prstDash val="solid"/>
            <a:headEnd type="none" w="med" len="med"/>
            <a:tailEnd type="none" w="med" len="med"/>
          </a:ln>
        </p:spPr>
      </p:sp>
      <p:sp>
        <p:nvSpPr>
          <p:cNvPr id="150550" name="Rectangle 30"/>
          <p:cNvSpPr/>
          <p:nvPr/>
        </p:nvSpPr>
        <p:spPr>
          <a:xfrm>
            <a:off x="7597775" y="1819275"/>
            <a:ext cx="1163638" cy="4318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51" name="Text Box 31"/>
          <p:cNvSpPr txBox="1"/>
          <p:nvPr/>
        </p:nvSpPr>
        <p:spPr>
          <a:xfrm>
            <a:off x="7597775" y="1843088"/>
            <a:ext cx="1223963" cy="4413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实施</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Beth</a:t>
            </a:r>
            <a:endParaRPr lang="en-US" altLang="zh-CN" sz="1200" b="0" dirty="0">
              <a:ea typeface="宋体" panose="02010600030101010101" pitchFamily="2" charset="-122"/>
            </a:endParaRPr>
          </a:p>
        </p:txBody>
      </p:sp>
      <p:sp>
        <p:nvSpPr>
          <p:cNvPr id="150552" name="Line 32"/>
          <p:cNvSpPr/>
          <p:nvPr/>
        </p:nvSpPr>
        <p:spPr>
          <a:xfrm>
            <a:off x="7597775" y="2052638"/>
            <a:ext cx="1163638" cy="0"/>
          </a:xfrm>
          <a:prstGeom prst="line">
            <a:avLst/>
          </a:prstGeom>
          <a:ln w="9525" cap="flat" cmpd="sng">
            <a:solidFill>
              <a:schemeClr val="tx1"/>
            </a:solidFill>
            <a:prstDash val="solid"/>
            <a:headEnd type="none" w="med" len="med"/>
            <a:tailEnd type="none" w="med" len="med"/>
          </a:ln>
        </p:spPr>
      </p:sp>
      <p:sp>
        <p:nvSpPr>
          <p:cNvPr id="150553" name="Rectangle 34"/>
          <p:cNvSpPr/>
          <p:nvPr/>
        </p:nvSpPr>
        <p:spPr>
          <a:xfrm>
            <a:off x="371475"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54" name="Text Box 35"/>
          <p:cNvSpPr txBox="1"/>
          <p:nvPr/>
        </p:nvSpPr>
        <p:spPr>
          <a:xfrm>
            <a:off x="371475"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收集</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数据</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Beth</a:t>
            </a:r>
            <a:endParaRPr lang="en-US" altLang="zh-CN" sz="1200" b="0" dirty="0">
              <a:ea typeface="宋体" panose="02010600030101010101" pitchFamily="2" charset="-122"/>
            </a:endParaRPr>
          </a:p>
        </p:txBody>
      </p:sp>
      <p:sp>
        <p:nvSpPr>
          <p:cNvPr id="150555" name="Line 36"/>
          <p:cNvSpPr/>
          <p:nvPr/>
        </p:nvSpPr>
        <p:spPr>
          <a:xfrm>
            <a:off x="371475" y="3513138"/>
            <a:ext cx="615950" cy="0"/>
          </a:xfrm>
          <a:prstGeom prst="line">
            <a:avLst/>
          </a:prstGeom>
          <a:ln w="9525" cap="flat" cmpd="sng">
            <a:solidFill>
              <a:schemeClr val="tx1"/>
            </a:solidFill>
            <a:prstDash val="solid"/>
            <a:headEnd type="none" w="med" len="med"/>
            <a:tailEnd type="none" w="med" len="med"/>
          </a:ln>
        </p:spPr>
      </p:sp>
      <p:sp>
        <p:nvSpPr>
          <p:cNvPr id="150556" name="Rectangle 38"/>
          <p:cNvSpPr/>
          <p:nvPr/>
        </p:nvSpPr>
        <p:spPr>
          <a:xfrm>
            <a:off x="1019175"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57" name="Text Box 39"/>
          <p:cNvSpPr txBox="1"/>
          <p:nvPr/>
        </p:nvSpPr>
        <p:spPr>
          <a:xfrm>
            <a:off x="1019175"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可行性</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研究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Jack</a:t>
            </a:r>
            <a:endParaRPr lang="en-US" altLang="zh-CN" sz="1200" b="0" dirty="0">
              <a:ea typeface="宋体" panose="02010600030101010101" pitchFamily="2" charset="-122"/>
            </a:endParaRPr>
          </a:p>
        </p:txBody>
      </p:sp>
      <p:sp>
        <p:nvSpPr>
          <p:cNvPr id="150558" name="Line 40"/>
          <p:cNvSpPr/>
          <p:nvPr/>
        </p:nvSpPr>
        <p:spPr>
          <a:xfrm>
            <a:off x="1019175" y="3513138"/>
            <a:ext cx="615950" cy="0"/>
          </a:xfrm>
          <a:prstGeom prst="line">
            <a:avLst/>
          </a:prstGeom>
          <a:ln w="9525" cap="flat" cmpd="sng">
            <a:solidFill>
              <a:schemeClr val="tx1"/>
            </a:solidFill>
            <a:prstDash val="solid"/>
            <a:headEnd type="none" w="med" len="med"/>
            <a:tailEnd type="none" w="med" len="med"/>
          </a:ln>
        </p:spPr>
      </p:sp>
      <p:sp>
        <p:nvSpPr>
          <p:cNvPr id="150559" name="Rectangle 42"/>
          <p:cNvSpPr/>
          <p:nvPr/>
        </p:nvSpPr>
        <p:spPr>
          <a:xfrm>
            <a:off x="1689100"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60" name="Text Box 43"/>
          <p:cNvSpPr txBox="1"/>
          <p:nvPr/>
        </p:nvSpPr>
        <p:spPr>
          <a:xfrm>
            <a:off x="1689100"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准备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Rose</a:t>
            </a:r>
            <a:endParaRPr lang="en-US" altLang="zh-CN" sz="1200" b="0" dirty="0">
              <a:ea typeface="宋体" panose="02010600030101010101" pitchFamily="2" charset="-122"/>
            </a:endParaRPr>
          </a:p>
        </p:txBody>
      </p:sp>
      <p:sp>
        <p:nvSpPr>
          <p:cNvPr id="150561" name="Line 44"/>
          <p:cNvSpPr/>
          <p:nvPr/>
        </p:nvSpPr>
        <p:spPr>
          <a:xfrm>
            <a:off x="1689100" y="3513138"/>
            <a:ext cx="615950" cy="0"/>
          </a:xfrm>
          <a:prstGeom prst="line">
            <a:avLst/>
          </a:prstGeom>
          <a:ln w="9525" cap="flat" cmpd="sng">
            <a:solidFill>
              <a:schemeClr val="tx1"/>
            </a:solidFill>
            <a:prstDash val="solid"/>
            <a:headEnd type="none" w="med" len="med"/>
            <a:tailEnd type="none" w="med" len="med"/>
          </a:ln>
        </p:spPr>
      </p:sp>
      <p:sp>
        <p:nvSpPr>
          <p:cNvPr id="150562" name="Rectangle 46"/>
          <p:cNvSpPr/>
          <p:nvPr/>
        </p:nvSpPr>
        <p:spPr>
          <a:xfrm>
            <a:off x="250825" y="4267200"/>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63" name="Text Box 47"/>
          <p:cNvSpPr txBox="1"/>
          <p:nvPr/>
        </p:nvSpPr>
        <p:spPr>
          <a:xfrm>
            <a:off x="250825" y="4291013"/>
            <a:ext cx="647700" cy="6619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会晤</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用户</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Jim</a:t>
            </a:r>
            <a:endParaRPr lang="en-US" altLang="zh-CN" sz="1200" b="0" dirty="0">
              <a:ea typeface="宋体" panose="02010600030101010101" pitchFamily="2" charset="-122"/>
            </a:endParaRPr>
          </a:p>
        </p:txBody>
      </p:sp>
      <p:sp>
        <p:nvSpPr>
          <p:cNvPr id="150564" name="Line 48"/>
          <p:cNvSpPr/>
          <p:nvPr/>
        </p:nvSpPr>
        <p:spPr>
          <a:xfrm>
            <a:off x="250825" y="4737100"/>
            <a:ext cx="615950" cy="0"/>
          </a:xfrm>
          <a:prstGeom prst="line">
            <a:avLst/>
          </a:prstGeom>
          <a:ln w="9525" cap="flat" cmpd="sng">
            <a:solidFill>
              <a:schemeClr val="tx1"/>
            </a:solidFill>
            <a:prstDash val="solid"/>
            <a:headEnd type="none" w="med" len="med"/>
            <a:tailEnd type="none" w="med" len="med"/>
          </a:ln>
        </p:spPr>
      </p:sp>
      <p:sp>
        <p:nvSpPr>
          <p:cNvPr id="150565" name="Rectangle 50"/>
          <p:cNvSpPr/>
          <p:nvPr/>
        </p:nvSpPr>
        <p:spPr>
          <a:xfrm>
            <a:off x="898525" y="4267200"/>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66" name="Text Box 51"/>
          <p:cNvSpPr txBox="1"/>
          <p:nvPr/>
        </p:nvSpPr>
        <p:spPr>
          <a:xfrm>
            <a:off x="898525" y="4291013"/>
            <a:ext cx="647700" cy="6619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研究现</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有系统</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Steve</a:t>
            </a:r>
            <a:endParaRPr lang="en-US" altLang="zh-CN" sz="1200" b="0" dirty="0">
              <a:ea typeface="宋体" panose="02010600030101010101" pitchFamily="2" charset="-122"/>
            </a:endParaRPr>
          </a:p>
        </p:txBody>
      </p:sp>
      <p:sp>
        <p:nvSpPr>
          <p:cNvPr id="150567" name="Line 52"/>
          <p:cNvSpPr/>
          <p:nvPr/>
        </p:nvSpPr>
        <p:spPr>
          <a:xfrm>
            <a:off x="898525" y="4737100"/>
            <a:ext cx="615950" cy="0"/>
          </a:xfrm>
          <a:prstGeom prst="line">
            <a:avLst/>
          </a:prstGeom>
          <a:ln w="9525" cap="flat" cmpd="sng">
            <a:solidFill>
              <a:schemeClr val="tx1"/>
            </a:solidFill>
            <a:prstDash val="solid"/>
            <a:headEnd type="none" w="med" len="med"/>
            <a:tailEnd type="none" w="med" len="med"/>
          </a:ln>
        </p:spPr>
      </p:sp>
      <p:sp>
        <p:nvSpPr>
          <p:cNvPr id="150568" name="Rectangle 54"/>
          <p:cNvSpPr/>
          <p:nvPr/>
        </p:nvSpPr>
        <p:spPr>
          <a:xfrm>
            <a:off x="1547813" y="4267200"/>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69" name="Text Box 55"/>
          <p:cNvSpPr txBox="1"/>
          <p:nvPr/>
        </p:nvSpPr>
        <p:spPr>
          <a:xfrm>
            <a:off x="1547813" y="4291013"/>
            <a:ext cx="647700" cy="6619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明确用</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户需求</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Jeff</a:t>
            </a:r>
            <a:endParaRPr lang="en-US" altLang="zh-CN" sz="1200" b="0" dirty="0">
              <a:ea typeface="宋体" panose="02010600030101010101" pitchFamily="2" charset="-122"/>
            </a:endParaRPr>
          </a:p>
        </p:txBody>
      </p:sp>
      <p:sp>
        <p:nvSpPr>
          <p:cNvPr id="150570" name="Line 56"/>
          <p:cNvSpPr/>
          <p:nvPr/>
        </p:nvSpPr>
        <p:spPr>
          <a:xfrm>
            <a:off x="1547813" y="4737100"/>
            <a:ext cx="615950" cy="0"/>
          </a:xfrm>
          <a:prstGeom prst="line">
            <a:avLst/>
          </a:prstGeom>
          <a:ln w="9525" cap="flat" cmpd="sng">
            <a:solidFill>
              <a:schemeClr val="tx1"/>
            </a:solidFill>
            <a:prstDash val="solid"/>
            <a:headEnd type="none" w="med" len="med"/>
            <a:tailEnd type="none" w="med" len="med"/>
          </a:ln>
        </p:spPr>
      </p:sp>
      <p:sp>
        <p:nvSpPr>
          <p:cNvPr id="150571" name="Rectangle 58"/>
          <p:cNvSpPr/>
          <p:nvPr/>
        </p:nvSpPr>
        <p:spPr>
          <a:xfrm>
            <a:off x="2195513" y="4267200"/>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72" name="Text Box 59"/>
          <p:cNvSpPr txBox="1"/>
          <p:nvPr/>
        </p:nvSpPr>
        <p:spPr>
          <a:xfrm>
            <a:off x="2195513" y="4291013"/>
            <a:ext cx="647700" cy="66198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准备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Jim</a:t>
            </a:r>
            <a:endParaRPr lang="en-US" altLang="zh-CN" sz="1200" b="0" dirty="0">
              <a:ea typeface="宋体" panose="02010600030101010101" pitchFamily="2" charset="-122"/>
            </a:endParaRPr>
          </a:p>
        </p:txBody>
      </p:sp>
      <p:sp>
        <p:nvSpPr>
          <p:cNvPr id="150573" name="Line 60"/>
          <p:cNvSpPr/>
          <p:nvPr/>
        </p:nvSpPr>
        <p:spPr>
          <a:xfrm>
            <a:off x="2195513" y="4737100"/>
            <a:ext cx="615950" cy="0"/>
          </a:xfrm>
          <a:prstGeom prst="line">
            <a:avLst/>
          </a:prstGeom>
          <a:ln w="9525" cap="flat" cmpd="sng">
            <a:solidFill>
              <a:schemeClr val="tx1"/>
            </a:solidFill>
            <a:prstDash val="solid"/>
            <a:headEnd type="none" w="med" len="med"/>
            <a:tailEnd type="none" w="med" len="med"/>
          </a:ln>
        </p:spPr>
      </p:sp>
      <p:sp>
        <p:nvSpPr>
          <p:cNvPr id="150574" name="Rectangle 62"/>
          <p:cNvSpPr/>
          <p:nvPr/>
        </p:nvSpPr>
        <p:spPr>
          <a:xfrm>
            <a:off x="2570163"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75" name="Text Box 63"/>
          <p:cNvSpPr txBox="1"/>
          <p:nvPr/>
        </p:nvSpPr>
        <p:spPr>
          <a:xfrm>
            <a:off x="2570163"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数据输</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入输出</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Tyler</a:t>
            </a:r>
            <a:endParaRPr lang="en-US" altLang="zh-CN" sz="1200" b="0" dirty="0">
              <a:ea typeface="宋体" panose="02010600030101010101" pitchFamily="2" charset="-122"/>
            </a:endParaRPr>
          </a:p>
        </p:txBody>
      </p:sp>
      <p:sp>
        <p:nvSpPr>
          <p:cNvPr id="150576" name="Line 64"/>
          <p:cNvSpPr/>
          <p:nvPr/>
        </p:nvSpPr>
        <p:spPr>
          <a:xfrm>
            <a:off x="2570163" y="3513138"/>
            <a:ext cx="615950" cy="0"/>
          </a:xfrm>
          <a:prstGeom prst="line">
            <a:avLst/>
          </a:prstGeom>
          <a:ln w="9525" cap="flat" cmpd="sng">
            <a:solidFill>
              <a:schemeClr val="tx1"/>
            </a:solidFill>
            <a:prstDash val="solid"/>
            <a:headEnd type="none" w="med" len="med"/>
            <a:tailEnd type="none" w="med" len="med"/>
          </a:ln>
        </p:spPr>
      </p:sp>
      <p:sp>
        <p:nvSpPr>
          <p:cNvPr id="150577" name="Rectangle 66"/>
          <p:cNvSpPr/>
          <p:nvPr/>
        </p:nvSpPr>
        <p:spPr>
          <a:xfrm>
            <a:off x="3290888"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78" name="Text Box 67"/>
          <p:cNvSpPr txBox="1"/>
          <p:nvPr/>
        </p:nvSpPr>
        <p:spPr>
          <a:xfrm>
            <a:off x="3290888"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处理数</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据建库</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Joe</a:t>
            </a:r>
            <a:endParaRPr lang="en-US" altLang="zh-CN" sz="1200" b="0" dirty="0">
              <a:ea typeface="宋体" panose="02010600030101010101" pitchFamily="2" charset="-122"/>
            </a:endParaRPr>
          </a:p>
        </p:txBody>
      </p:sp>
      <p:sp>
        <p:nvSpPr>
          <p:cNvPr id="150579" name="Line 68"/>
          <p:cNvSpPr/>
          <p:nvPr/>
        </p:nvSpPr>
        <p:spPr>
          <a:xfrm>
            <a:off x="3290888" y="3513138"/>
            <a:ext cx="615950" cy="0"/>
          </a:xfrm>
          <a:prstGeom prst="line">
            <a:avLst/>
          </a:prstGeom>
          <a:ln w="9525" cap="flat" cmpd="sng">
            <a:solidFill>
              <a:schemeClr val="tx1"/>
            </a:solidFill>
            <a:prstDash val="solid"/>
            <a:headEnd type="none" w="med" len="med"/>
            <a:tailEnd type="none" w="med" len="med"/>
          </a:ln>
        </p:spPr>
      </p:sp>
      <p:sp>
        <p:nvSpPr>
          <p:cNvPr id="150580" name="Rectangle 70"/>
          <p:cNvSpPr/>
          <p:nvPr/>
        </p:nvSpPr>
        <p:spPr>
          <a:xfrm>
            <a:off x="4011613"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81" name="Text Box 71"/>
          <p:cNvSpPr txBox="1"/>
          <p:nvPr/>
        </p:nvSpPr>
        <p:spPr>
          <a:xfrm>
            <a:off x="4011613"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评估</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Cathy</a:t>
            </a:r>
            <a:endParaRPr lang="en-US" altLang="zh-CN" sz="1200" b="0" dirty="0">
              <a:ea typeface="宋体" panose="02010600030101010101" pitchFamily="2" charset="-122"/>
            </a:endParaRPr>
          </a:p>
        </p:txBody>
      </p:sp>
      <p:sp>
        <p:nvSpPr>
          <p:cNvPr id="150582" name="Line 72"/>
          <p:cNvSpPr/>
          <p:nvPr/>
        </p:nvSpPr>
        <p:spPr>
          <a:xfrm>
            <a:off x="4011613" y="3513138"/>
            <a:ext cx="615950" cy="0"/>
          </a:xfrm>
          <a:prstGeom prst="line">
            <a:avLst/>
          </a:prstGeom>
          <a:ln w="9525" cap="flat" cmpd="sng">
            <a:solidFill>
              <a:schemeClr val="tx1"/>
            </a:solidFill>
            <a:prstDash val="solid"/>
            <a:headEnd type="none" w="med" len="med"/>
            <a:tailEnd type="none" w="med" len="med"/>
          </a:ln>
        </p:spPr>
      </p:sp>
      <p:sp>
        <p:nvSpPr>
          <p:cNvPr id="150583" name="Rectangle 74"/>
          <p:cNvSpPr/>
          <p:nvPr/>
        </p:nvSpPr>
        <p:spPr>
          <a:xfrm>
            <a:off x="4730750"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84" name="Text Box 75"/>
          <p:cNvSpPr txBox="1"/>
          <p:nvPr/>
        </p:nvSpPr>
        <p:spPr>
          <a:xfrm>
            <a:off x="4730750" y="3067050"/>
            <a:ext cx="647700" cy="623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准备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000" b="0" dirty="0">
                <a:ea typeface="宋体" panose="02010600030101010101" pitchFamily="2" charset="-122"/>
              </a:rPr>
              <a:t>Sharon</a:t>
            </a:r>
            <a:endParaRPr lang="en-US" altLang="zh-CN" sz="1000" b="0" dirty="0">
              <a:ea typeface="宋体" panose="02010600030101010101" pitchFamily="2" charset="-122"/>
            </a:endParaRPr>
          </a:p>
        </p:txBody>
      </p:sp>
      <p:sp>
        <p:nvSpPr>
          <p:cNvPr id="150585" name="Line 76"/>
          <p:cNvSpPr/>
          <p:nvPr/>
        </p:nvSpPr>
        <p:spPr>
          <a:xfrm>
            <a:off x="4730750" y="3513138"/>
            <a:ext cx="615950" cy="0"/>
          </a:xfrm>
          <a:prstGeom prst="line">
            <a:avLst/>
          </a:prstGeom>
          <a:ln w="9525" cap="flat" cmpd="sng">
            <a:solidFill>
              <a:schemeClr val="tx1"/>
            </a:solidFill>
            <a:prstDash val="solid"/>
            <a:headEnd type="none" w="med" len="med"/>
            <a:tailEnd type="none" w="med" len="med"/>
          </a:ln>
        </p:spPr>
      </p:sp>
      <p:sp>
        <p:nvSpPr>
          <p:cNvPr id="150586" name="Rectangle 78"/>
          <p:cNvSpPr/>
          <p:nvPr/>
        </p:nvSpPr>
        <p:spPr>
          <a:xfrm>
            <a:off x="2125663"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87" name="Text Box 79"/>
          <p:cNvSpPr txBox="1"/>
          <p:nvPr/>
        </p:nvSpPr>
        <p:spPr>
          <a:xfrm>
            <a:off x="2125663" y="558800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菜单</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Tyler</a:t>
            </a:r>
            <a:endParaRPr lang="en-US" altLang="zh-CN" sz="1200" b="0" dirty="0">
              <a:ea typeface="宋体" panose="02010600030101010101" pitchFamily="2" charset="-122"/>
            </a:endParaRPr>
          </a:p>
        </p:txBody>
      </p:sp>
      <p:sp>
        <p:nvSpPr>
          <p:cNvPr id="150588" name="Line 80"/>
          <p:cNvSpPr/>
          <p:nvPr/>
        </p:nvSpPr>
        <p:spPr>
          <a:xfrm>
            <a:off x="2125663" y="6034088"/>
            <a:ext cx="615950" cy="0"/>
          </a:xfrm>
          <a:prstGeom prst="line">
            <a:avLst/>
          </a:prstGeom>
          <a:ln w="9525" cap="flat" cmpd="sng">
            <a:solidFill>
              <a:schemeClr val="tx1"/>
            </a:solidFill>
            <a:prstDash val="solid"/>
            <a:headEnd type="none" w="med" len="med"/>
            <a:tailEnd type="none" w="med" len="med"/>
          </a:ln>
        </p:spPr>
      </p:sp>
      <p:sp>
        <p:nvSpPr>
          <p:cNvPr id="150589" name="Rectangle 82"/>
          <p:cNvSpPr/>
          <p:nvPr/>
        </p:nvSpPr>
        <p:spPr>
          <a:xfrm>
            <a:off x="2846388"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90" name="Text Box 83"/>
          <p:cNvSpPr txBox="1"/>
          <p:nvPr/>
        </p:nvSpPr>
        <p:spPr>
          <a:xfrm>
            <a:off x="2846388" y="558800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数据输</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入屏幕</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Tyler</a:t>
            </a:r>
            <a:endParaRPr lang="en-US" altLang="zh-CN" sz="1200" b="0" dirty="0">
              <a:ea typeface="宋体" panose="02010600030101010101" pitchFamily="2" charset="-122"/>
            </a:endParaRPr>
          </a:p>
        </p:txBody>
      </p:sp>
      <p:sp>
        <p:nvSpPr>
          <p:cNvPr id="150591" name="Line 84"/>
          <p:cNvSpPr/>
          <p:nvPr/>
        </p:nvSpPr>
        <p:spPr>
          <a:xfrm>
            <a:off x="2846388" y="6034088"/>
            <a:ext cx="615950" cy="0"/>
          </a:xfrm>
          <a:prstGeom prst="line">
            <a:avLst/>
          </a:prstGeom>
          <a:ln w="9525" cap="flat" cmpd="sng">
            <a:solidFill>
              <a:schemeClr val="tx1"/>
            </a:solidFill>
            <a:prstDash val="solid"/>
            <a:headEnd type="none" w="med" len="med"/>
            <a:tailEnd type="none" w="med" len="med"/>
          </a:ln>
        </p:spPr>
      </p:sp>
      <p:sp>
        <p:nvSpPr>
          <p:cNvPr id="150592" name="Rectangle 86"/>
          <p:cNvSpPr/>
          <p:nvPr/>
        </p:nvSpPr>
        <p:spPr>
          <a:xfrm>
            <a:off x="3565525"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93" name="Text Box 87"/>
          <p:cNvSpPr txBox="1"/>
          <p:nvPr/>
        </p:nvSpPr>
        <p:spPr>
          <a:xfrm>
            <a:off x="3565525" y="558800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定期</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Steve</a:t>
            </a:r>
            <a:endParaRPr lang="en-US" altLang="zh-CN" sz="1200" b="0" dirty="0">
              <a:ea typeface="宋体" panose="02010600030101010101" pitchFamily="2" charset="-122"/>
            </a:endParaRPr>
          </a:p>
        </p:txBody>
      </p:sp>
      <p:sp>
        <p:nvSpPr>
          <p:cNvPr id="150594" name="Line 88"/>
          <p:cNvSpPr/>
          <p:nvPr/>
        </p:nvSpPr>
        <p:spPr>
          <a:xfrm>
            <a:off x="3565525" y="6034088"/>
            <a:ext cx="615950" cy="0"/>
          </a:xfrm>
          <a:prstGeom prst="line">
            <a:avLst/>
          </a:prstGeom>
          <a:ln w="9525" cap="flat" cmpd="sng">
            <a:solidFill>
              <a:schemeClr val="tx1"/>
            </a:solidFill>
            <a:prstDash val="solid"/>
            <a:headEnd type="none" w="med" len="med"/>
            <a:tailEnd type="none" w="med" len="med"/>
          </a:ln>
        </p:spPr>
      </p:sp>
      <p:sp>
        <p:nvSpPr>
          <p:cNvPr id="150595" name="Rectangle 90"/>
          <p:cNvSpPr/>
          <p:nvPr/>
        </p:nvSpPr>
        <p:spPr>
          <a:xfrm>
            <a:off x="4286250"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96" name="Text Box 91"/>
          <p:cNvSpPr txBox="1"/>
          <p:nvPr/>
        </p:nvSpPr>
        <p:spPr>
          <a:xfrm>
            <a:off x="4286250" y="558800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特殊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问题</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Jeff</a:t>
            </a:r>
            <a:endParaRPr lang="en-US" altLang="zh-CN" sz="1200" b="0" dirty="0">
              <a:ea typeface="宋体" panose="02010600030101010101" pitchFamily="2" charset="-122"/>
            </a:endParaRPr>
          </a:p>
        </p:txBody>
      </p:sp>
      <p:sp>
        <p:nvSpPr>
          <p:cNvPr id="150597" name="Line 92"/>
          <p:cNvSpPr/>
          <p:nvPr/>
        </p:nvSpPr>
        <p:spPr>
          <a:xfrm>
            <a:off x="4286250" y="6034088"/>
            <a:ext cx="615950" cy="0"/>
          </a:xfrm>
          <a:prstGeom prst="line">
            <a:avLst/>
          </a:prstGeom>
          <a:ln w="9525" cap="flat" cmpd="sng">
            <a:solidFill>
              <a:schemeClr val="tx1"/>
            </a:solidFill>
            <a:prstDash val="solid"/>
            <a:headEnd type="none" w="med" len="med"/>
            <a:tailEnd type="none" w="med" len="med"/>
          </a:ln>
        </p:spPr>
      </p:sp>
      <p:sp>
        <p:nvSpPr>
          <p:cNvPr id="150598" name="Rectangle 94"/>
          <p:cNvSpPr/>
          <p:nvPr/>
        </p:nvSpPr>
        <p:spPr>
          <a:xfrm>
            <a:off x="5076825"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599" name="Text Box 95"/>
          <p:cNvSpPr txBox="1"/>
          <p:nvPr/>
        </p:nvSpPr>
        <p:spPr>
          <a:xfrm>
            <a:off x="5076825"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硬件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Joe</a:t>
            </a:r>
            <a:endParaRPr lang="en-US" altLang="zh-CN" sz="1200" b="0" dirty="0">
              <a:ea typeface="宋体" panose="02010600030101010101" pitchFamily="2" charset="-122"/>
            </a:endParaRPr>
          </a:p>
        </p:txBody>
      </p:sp>
      <p:sp>
        <p:nvSpPr>
          <p:cNvPr id="150600" name="Line 96"/>
          <p:cNvSpPr/>
          <p:nvPr/>
        </p:nvSpPr>
        <p:spPr>
          <a:xfrm>
            <a:off x="5076825" y="4592638"/>
            <a:ext cx="615950" cy="0"/>
          </a:xfrm>
          <a:prstGeom prst="line">
            <a:avLst/>
          </a:prstGeom>
          <a:ln w="9525" cap="flat" cmpd="sng">
            <a:solidFill>
              <a:schemeClr val="tx1"/>
            </a:solidFill>
            <a:prstDash val="solid"/>
            <a:headEnd type="none" w="med" len="med"/>
            <a:tailEnd type="none" w="med" len="med"/>
          </a:ln>
        </p:spPr>
      </p:sp>
      <p:sp>
        <p:nvSpPr>
          <p:cNvPr id="150601" name="Rectangle 98"/>
          <p:cNvSpPr/>
          <p:nvPr/>
        </p:nvSpPr>
        <p:spPr>
          <a:xfrm>
            <a:off x="4403725"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02" name="Text Box 99"/>
          <p:cNvSpPr txBox="1"/>
          <p:nvPr/>
        </p:nvSpPr>
        <p:spPr>
          <a:xfrm>
            <a:off x="4403725" y="4146550"/>
            <a:ext cx="647700" cy="623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软件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000" b="0" dirty="0">
                <a:ea typeface="宋体" panose="02010600030101010101" pitchFamily="2" charset="-122"/>
              </a:rPr>
              <a:t>Hannah</a:t>
            </a:r>
            <a:endParaRPr lang="en-US" altLang="zh-CN" sz="1000" b="0" dirty="0">
              <a:ea typeface="宋体" panose="02010600030101010101" pitchFamily="2" charset="-122"/>
            </a:endParaRPr>
          </a:p>
        </p:txBody>
      </p:sp>
      <p:sp>
        <p:nvSpPr>
          <p:cNvPr id="150603" name="Line 100"/>
          <p:cNvSpPr/>
          <p:nvPr/>
        </p:nvSpPr>
        <p:spPr>
          <a:xfrm>
            <a:off x="4403725" y="4592638"/>
            <a:ext cx="615950" cy="0"/>
          </a:xfrm>
          <a:prstGeom prst="line">
            <a:avLst/>
          </a:prstGeom>
          <a:ln w="9525" cap="flat" cmpd="sng">
            <a:solidFill>
              <a:schemeClr val="tx1"/>
            </a:solidFill>
            <a:prstDash val="solid"/>
            <a:headEnd type="none" w="med" len="med"/>
            <a:tailEnd type="none" w="med" len="med"/>
          </a:ln>
        </p:spPr>
      </p:sp>
      <p:sp>
        <p:nvSpPr>
          <p:cNvPr id="150604" name="Rectangle 102"/>
          <p:cNvSpPr/>
          <p:nvPr/>
        </p:nvSpPr>
        <p:spPr>
          <a:xfrm>
            <a:off x="5726113"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05" name="Text Box 103"/>
          <p:cNvSpPr txBox="1"/>
          <p:nvPr/>
        </p:nvSpPr>
        <p:spPr>
          <a:xfrm>
            <a:off x="5726113"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网络</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Gerri</a:t>
            </a:r>
            <a:endParaRPr lang="en-US" altLang="zh-CN" sz="1200" b="0" dirty="0">
              <a:ea typeface="宋体" panose="02010600030101010101" pitchFamily="2" charset="-122"/>
            </a:endParaRPr>
          </a:p>
        </p:txBody>
      </p:sp>
      <p:sp>
        <p:nvSpPr>
          <p:cNvPr id="150606" name="Line 104"/>
          <p:cNvSpPr/>
          <p:nvPr/>
        </p:nvSpPr>
        <p:spPr>
          <a:xfrm>
            <a:off x="5726113" y="4592638"/>
            <a:ext cx="615950" cy="0"/>
          </a:xfrm>
          <a:prstGeom prst="line">
            <a:avLst/>
          </a:prstGeom>
          <a:ln w="9525" cap="flat" cmpd="sng">
            <a:solidFill>
              <a:schemeClr val="tx1"/>
            </a:solidFill>
            <a:prstDash val="solid"/>
            <a:headEnd type="none" w="med" len="med"/>
            <a:tailEnd type="none" w="med" len="med"/>
          </a:ln>
        </p:spPr>
      </p:sp>
      <p:sp>
        <p:nvSpPr>
          <p:cNvPr id="150607" name="Rectangle 106"/>
          <p:cNvSpPr/>
          <p:nvPr/>
        </p:nvSpPr>
        <p:spPr>
          <a:xfrm>
            <a:off x="6373813"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08" name="Text Box 107"/>
          <p:cNvSpPr txBox="1"/>
          <p:nvPr/>
        </p:nvSpPr>
        <p:spPr>
          <a:xfrm>
            <a:off x="6373813"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准备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Jack</a:t>
            </a:r>
            <a:endParaRPr lang="en-US" altLang="zh-CN" sz="1200" b="0" dirty="0">
              <a:ea typeface="宋体" panose="02010600030101010101" pitchFamily="2" charset="-122"/>
            </a:endParaRPr>
          </a:p>
        </p:txBody>
      </p:sp>
      <p:sp>
        <p:nvSpPr>
          <p:cNvPr id="150609" name="Line 108"/>
          <p:cNvSpPr/>
          <p:nvPr/>
        </p:nvSpPr>
        <p:spPr>
          <a:xfrm>
            <a:off x="6373813" y="4592638"/>
            <a:ext cx="615950" cy="0"/>
          </a:xfrm>
          <a:prstGeom prst="line">
            <a:avLst/>
          </a:prstGeom>
          <a:ln w="9525" cap="flat" cmpd="sng">
            <a:solidFill>
              <a:schemeClr val="tx1"/>
            </a:solidFill>
            <a:prstDash val="solid"/>
            <a:headEnd type="none" w="med" len="med"/>
            <a:tailEnd type="none" w="med" len="med"/>
          </a:ln>
        </p:spPr>
      </p:sp>
      <p:sp>
        <p:nvSpPr>
          <p:cNvPr id="150610" name="Rectangle 110"/>
          <p:cNvSpPr/>
          <p:nvPr/>
        </p:nvSpPr>
        <p:spPr>
          <a:xfrm>
            <a:off x="5294313"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11" name="Text Box 111"/>
          <p:cNvSpPr txBox="1"/>
          <p:nvPr/>
        </p:nvSpPr>
        <p:spPr>
          <a:xfrm>
            <a:off x="5294313" y="5588000"/>
            <a:ext cx="647700" cy="623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包装</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软件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000" b="0" dirty="0">
                <a:ea typeface="宋体" panose="02010600030101010101" pitchFamily="2" charset="-122"/>
              </a:rPr>
              <a:t>Hannah</a:t>
            </a:r>
            <a:endParaRPr lang="en-US" altLang="zh-CN" sz="1000" b="0" dirty="0">
              <a:ea typeface="宋体" panose="02010600030101010101" pitchFamily="2" charset="-122"/>
            </a:endParaRPr>
          </a:p>
        </p:txBody>
      </p:sp>
      <p:sp>
        <p:nvSpPr>
          <p:cNvPr id="150612" name="Line 112"/>
          <p:cNvSpPr/>
          <p:nvPr/>
        </p:nvSpPr>
        <p:spPr>
          <a:xfrm>
            <a:off x="5294313" y="6034088"/>
            <a:ext cx="615950" cy="0"/>
          </a:xfrm>
          <a:prstGeom prst="line">
            <a:avLst/>
          </a:prstGeom>
          <a:ln w="9525" cap="flat" cmpd="sng">
            <a:solidFill>
              <a:schemeClr val="tx1"/>
            </a:solidFill>
            <a:prstDash val="solid"/>
            <a:headEnd type="none" w="med" len="med"/>
            <a:tailEnd type="none" w="med" len="med"/>
          </a:ln>
        </p:spPr>
      </p:sp>
      <p:sp>
        <p:nvSpPr>
          <p:cNvPr id="150613" name="Rectangle 114"/>
          <p:cNvSpPr/>
          <p:nvPr/>
        </p:nvSpPr>
        <p:spPr>
          <a:xfrm>
            <a:off x="5942013" y="556418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14" name="Text Box 115"/>
          <p:cNvSpPr txBox="1"/>
          <p:nvPr/>
        </p:nvSpPr>
        <p:spPr>
          <a:xfrm>
            <a:off x="5942013" y="5588000"/>
            <a:ext cx="647700" cy="623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定制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软件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000" b="0" dirty="0">
                <a:ea typeface="宋体" panose="02010600030101010101" pitchFamily="2" charset="-122"/>
              </a:rPr>
              <a:t>Maggoe</a:t>
            </a:r>
            <a:endParaRPr lang="en-US" altLang="zh-CN" sz="1000" b="0" dirty="0">
              <a:ea typeface="宋体" panose="02010600030101010101" pitchFamily="2" charset="-122"/>
            </a:endParaRPr>
          </a:p>
        </p:txBody>
      </p:sp>
      <p:sp>
        <p:nvSpPr>
          <p:cNvPr id="150615" name="Line 116"/>
          <p:cNvSpPr/>
          <p:nvPr/>
        </p:nvSpPr>
        <p:spPr>
          <a:xfrm>
            <a:off x="5942013" y="6034088"/>
            <a:ext cx="615950" cy="0"/>
          </a:xfrm>
          <a:prstGeom prst="line">
            <a:avLst/>
          </a:prstGeom>
          <a:ln w="9525" cap="flat" cmpd="sng">
            <a:solidFill>
              <a:schemeClr val="tx1"/>
            </a:solidFill>
            <a:prstDash val="solid"/>
            <a:headEnd type="none" w="med" len="med"/>
            <a:tailEnd type="none" w="med" len="med"/>
          </a:ln>
        </p:spPr>
      </p:sp>
      <p:sp>
        <p:nvSpPr>
          <p:cNvPr id="150616" name="Rectangle 118"/>
          <p:cNvSpPr/>
          <p:nvPr/>
        </p:nvSpPr>
        <p:spPr>
          <a:xfrm>
            <a:off x="6183313"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17" name="Text Box 119"/>
          <p:cNvSpPr txBox="1"/>
          <p:nvPr/>
        </p:nvSpPr>
        <p:spPr>
          <a:xfrm>
            <a:off x="6183313"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硬件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Gene</a:t>
            </a:r>
            <a:endParaRPr lang="en-US" altLang="zh-CN" sz="1200" b="0" dirty="0">
              <a:ea typeface="宋体" panose="02010600030101010101" pitchFamily="2" charset="-122"/>
            </a:endParaRPr>
          </a:p>
        </p:txBody>
      </p:sp>
      <p:sp>
        <p:nvSpPr>
          <p:cNvPr id="150618" name="Line 120"/>
          <p:cNvSpPr/>
          <p:nvPr/>
        </p:nvSpPr>
        <p:spPr>
          <a:xfrm>
            <a:off x="6183313" y="3513138"/>
            <a:ext cx="615950" cy="0"/>
          </a:xfrm>
          <a:prstGeom prst="line">
            <a:avLst/>
          </a:prstGeom>
          <a:ln w="9525" cap="flat" cmpd="sng">
            <a:solidFill>
              <a:schemeClr val="tx1"/>
            </a:solidFill>
            <a:prstDash val="solid"/>
            <a:headEnd type="none" w="med" len="med"/>
            <a:tailEnd type="none" w="med" len="med"/>
          </a:ln>
        </p:spPr>
      </p:sp>
      <p:sp>
        <p:nvSpPr>
          <p:cNvPr id="150619" name="Rectangle 122"/>
          <p:cNvSpPr/>
          <p:nvPr/>
        </p:nvSpPr>
        <p:spPr>
          <a:xfrm>
            <a:off x="5510213"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20" name="Text Box 123"/>
          <p:cNvSpPr txBox="1"/>
          <p:nvPr/>
        </p:nvSpPr>
        <p:spPr>
          <a:xfrm>
            <a:off x="5510213" y="3067050"/>
            <a:ext cx="647700" cy="6238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软件</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000" b="0" dirty="0">
                <a:ea typeface="宋体" panose="02010600030101010101" pitchFamily="2" charset="-122"/>
              </a:rPr>
              <a:t>Maggie</a:t>
            </a:r>
            <a:endParaRPr lang="en-US" altLang="zh-CN" sz="1000" b="0" dirty="0">
              <a:ea typeface="宋体" panose="02010600030101010101" pitchFamily="2" charset="-122"/>
            </a:endParaRPr>
          </a:p>
        </p:txBody>
      </p:sp>
      <p:sp>
        <p:nvSpPr>
          <p:cNvPr id="150621" name="Line 124"/>
          <p:cNvSpPr/>
          <p:nvPr/>
        </p:nvSpPr>
        <p:spPr>
          <a:xfrm>
            <a:off x="5510213" y="3513138"/>
            <a:ext cx="615950" cy="0"/>
          </a:xfrm>
          <a:prstGeom prst="line">
            <a:avLst/>
          </a:prstGeom>
          <a:ln w="9525" cap="flat" cmpd="sng">
            <a:solidFill>
              <a:schemeClr val="tx1"/>
            </a:solidFill>
            <a:prstDash val="solid"/>
            <a:headEnd type="none" w="med" len="med"/>
            <a:tailEnd type="none" w="med" len="med"/>
          </a:ln>
        </p:spPr>
      </p:sp>
      <p:sp>
        <p:nvSpPr>
          <p:cNvPr id="150622" name="Rectangle 126"/>
          <p:cNvSpPr/>
          <p:nvPr/>
        </p:nvSpPr>
        <p:spPr>
          <a:xfrm>
            <a:off x="6832600"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23" name="Text Box 127"/>
          <p:cNvSpPr txBox="1"/>
          <p:nvPr/>
        </p:nvSpPr>
        <p:spPr>
          <a:xfrm>
            <a:off x="6832600"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网络</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Greg</a:t>
            </a:r>
            <a:endParaRPr lang="en-US" altLang="zh-CN" sz="1200" b="0" dirty="0">
              <a:ea typeface="宋体" panose="02010600030101010101" pitchFamily="2" charset="-122"/>
            </a:endParaRPr>
          </a:p>
        </p:txBody>
      </p:sp>
      <p:sp>
        <p:nvSpPr>
          <p:cNvPr id="150624" name="Line 128"/>
          <p:cNvSpPr/>
          <p:nvPr/>
        </p:nvSpPr>
        <p:spPr>
          <a:xfrm>
            <a:off x="6832600" y="3513138"/>
            <a:ext cx="615950" cy="0"/>
          </a:xfrm>
          <a:prstGeom prst="line">
            <a:avLst/>
          </a:prstGeom>
          <a:ln w="9525" cap="flat" cmpd="sng">
            <a:solidFill>
              <a:schemeClr val="tx1"/>
            </a:solidFill>
            <a:prstDash val="solid"/>
            <a:headEnd type="none" w="med" len="med"/>
            <a:tailEnd type="none" w="med" len="med"/>
          </a:ln>
        </p:spPr>
      </p:sp>
      <p:sp>
        <p:nvSpPr>
          <p:cNvPr id="150625" name="Rectangle 130"/>
          <p:cNvSpPr/>
          <p:nvPr/>
        </p:nvSpPr>
        <p:spPr>
          <a:xfrm>
            <a:off x="7480300" y="30432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26" name="Text Box 131"/>
          <p:cNvSpPr txBox="1"/>
          <p:nvPr/>
        </p:nvSpPr>
        <p:spPr>
          <a:xfrm>
            <a:off x="7480300" y="30670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装备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rose</a:t>
            </a:r>
            <a:endParaRPr lang="en-US" altLang="zh-CN" sz="1200" b="0" dirty="0">
              <a:ea typeface="宋体" panose="02010600030101010101" pitchFamily="2" charset="-122"/>
            </a:endParaRPr>
          </a:p>
        </p:txBody>
      </p:sp>
      <p:sp>
        <p:nvSpPr>
          <p:cNvPr id="150627" name="Line 132"/>
          <p:cNvSpPr/>
          <p:nvPr/>
        </p:nvSpPr>
        <p:spPr>
          <a:xfrm>
            <a:off x="7480300" y="3513138"/>
            <a:ext cx="615950" cy="0"/>
          </a:xfrm>
          <a:prstGeom prst="line">
            <a:avLst/>
          </a:prstGeom>
          <a:ln w="9525" cap="flat" cmpd="sng">
            <a:solidFill>
              <a:schemeClr val="tx1"/>
            </a:solidFill>
            <a:prstDash val="solid"/>
            <a:headEnd type="none" w="med" len="med"/>
            <a:tailEnd type="none" w="med" len="med"/>
          </a:ln>
        </p:spPr>
      </p:sp>
      <p:sp>
        <p:nvSpPr>
          <p:cNvPr id="150628" name="Rectangle 134"/>
          <p:cNvSpPr/>
          <p:nvPr/>
        </p:nvSpPr>
        <p:spPr>
          <a:xfrm>
            <a:off x="7164388"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29" name="Text Box 135"/>
          <p:cNvSpPr txBox="1"/>
          <p:nvPr/>
        </p:nvSpPr>
        <p:spPr>
          <a:xfrm>
            <a:off x="7164388"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培训</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Jim</a:t>
            </a:r>
            <a:endParaRPr lang="en-US" altLang="zh-CN" sz="1200" b="0" dirty="0">
              <a:ea typeface="宋体" panose="02010600030101010101" pitchFamily="2" charset="-122"/>
            </a:endParaRPr>
          </a:p>
        </p:txBody>
      </p:sp>
      <p:sp>
        <p:nvSpPr>
          <p:cNvPr id="150630" name="Line 136"/>
          <p:cNvSpPr/>
          <p:nvPr/>
        </p:nvSpPr>
        <p:spPr>
          <a:xfrm>
            <a:off x="7164388" y="4592638"/>
            <a:ext cx="615950" cy="0"/>
          </a:xfrm>
          <a:prstGeom prst="line">
            <a:avLst/>
          </a:prstGeom>
          <a:ln w="9525" cap="flat" cmpd="sng">
            <a:solidFill>
              <a:schemeClr val="tx1"/>
            </a:solidFill>
            <a:prstDash val="solid"/>
            <a:headEnd type="none" w="med" len="med"/>
            <a:tailEnd type="none" w="med" len="med"/>
          </a:ln>
        </p:spPr>
      </p:sp>
      <p:sp>
        <p:nvSpPr>
          <p:cNvPr id="150631" name="Rectangle 138"/>
          <p:cNvSpPr/>
          <p:nvPr/>
        </p:nvSpPr>
        <p:spPr>
          <a:xfrm>
            <a:off x="7813675"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32" name="Text Box 139"/>
          <p:cNvSpPr txBox="1"/>
          <p:nvPr/>
        </p:nvSpPr>
        <p:spPr>
          <a:xfrm>
            <a:off x="7813675"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系统</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转换</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Beth</a:t>
            </a:r>
            <a:endParaRPr lang="en-US" altLang="zh-CN" sz="1200" b="0" dirty="0">
              <a:ea typeface="宋体" panose="02010600030101010101" pitchFamily="2" charset="-122"/>
            </a:endParaRPr>
          </a:p>
        </p:txBody>
      </p:sp>
      <p:sp>
        <p:nvSpPr>
          <p:cNvPr id="150633" name="Line 140"/>
          <p:cNvSpPr/>
          <p:nvPr/>
        </p:nvSpPr>
        <p:spPr>
          <a:xfrm>
            <a:off x="7813675" y="4592638"/>
            <a:ext cx="615950" cy="0"/>
          </a:xfrm>
          <a:prstGeom prst="line">
            <a:avLst/>
          </a:prstGeom>
          <a:ln w="9525" cap="flat" cmpd="sng">
            <a:solidFill>
              <a:schemeClr val="tx1"/>
            </a:solidFill>
            <a:prstDash val="solid"/>
            <a:headEnd type="none" w="med" len="med"/>
            <a:tailEnd type="none" w="med" len="med"/>
          </a:ln>
        </p:spPr>
      </p:sp>
      <p:sp>
        <p:nvSpPr>
          <p:cNvPr id="150634" name="Rectangle 142"/>
          <p:cNvSpPr/>
          <p:nvPr/>
        </p:nvSpPr>
        <p:spPr>
          <a:xfrm>
            <a:off x="8461375" y="4122738"/>
            <a:ext cx="615950" cy="647700"/>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0635" name="Text Box 143"/>
          <p:cNvSpPr txBox="1"/>
          <p:nvPr/>
        </p:nvSpPr>
        <p:spPr>
          <a:xfrm>
            <a:off x="8461375" y="4146550"/>
            <a:ext cx="647700" cy="66198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70000"/>
              </a:lnSpc>
              <a:spcBef>
                <a:spcPct val="50000"/>
              </a:spcBef>
              <a:buClrTx/>
              <a:buFontTx/>
              <a:buNone/>
            </a:pPr>
            <a:r>
              <a:rPr lang="zh-CN" altLang="en-US" sz="1200" b="0" dirty="0">
                <a:ea typeface="宋体" panose="02010600030101010101" pitchFamily="2" charset="-122"/>
              </a:rPr>
              <a:t>装备</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zh-CN" altLang="en-US" sz="1200" b="0" dirty="0">
                <a:ea typeface="宋体" panose="02010600030101010101" pitchFamily="2" charset="-122"/>
              </a:rPr>
              <a:t>报告</a:t>
            </a:r>
            <a:endParaRPr lang="zh-CN" altLang="en-US" sz="1200" b="0" dirty="0">
              <a:ea typeface="宋体" panose="02010600030101010101" pitchFamily="2" charset="-122"/>
            </a:endParaRPr>
          </a:p>
          <a:p>
            <a:pPr marL="0" lvl="0" indent="0" algn="ctr" eaLnBrk="1" hangingPunct="1">
              <a:lnSpc>
                <a:spcPct val="70000"/>
              </a:lnSpc>
              <a:spcBef>
                <a:spcPct val="50000"/>
              </a:spcBef>
              <a:buClrTx/>
              <a:buFontTx/>
              <a:buNone/>
            </a:pPr>
            <a:r>
              <a:rPr lang="en-US" altLang="zh-CN" sz="1200" b="0" dirty="0">
                <a:ea typeface="宋体" panose="02010600030101010101" pitchFamily="2" charset="-122"/>
              </a:rPr>
              <a:t>Jack</a:t>
            </a:r>
            <a:endParaRPr lang="en-US" altLang="zh-CN" sz="1200" b="0" dirty="0">
              <a:ea typeface="宋体" panose="02010600030101010101" pitchFamily="2" charset="-122"/>
            </a:endParaRPr>
          </a:p>
        </p:txBody>
      </p:sp>
      <p:sp>
        <p:nvSpPr>
          <p:cNvPr id="150636" name="Line 144"/>
          <p:cNvSpPr/>
          <p:nvPr/>
        </p:nvSpPr>
        <p:spPr>
          <a:xfrm>
            <a:off x="8461375" y="4592638"/>
            <a:ext cx="615950" cy="0"/>
          </a:xfrm>
          <a:prstGeom prst="line">
            <a:avLst/>
          </a:prstGeom>
          <a:ln w="9525" cap="flat" cmpd="sng">
            <a:solidFill>
              <a:schemeClr val="tx1"/>
            </a:solidFill>
            <a:prstDash val="solid"/>
            <a:headEnd type="none" w="med" len="med"/>
            <a:tailEnd type="none" w="med" len="med"/>
          </a:ln>
        </p:spPr>
      </p:sp>
      <p:cxnSp>
        <p:nvCxnSpPr>
          <p:cNvPr id="150637" name="AutoShape 145"/>
          <p:cNvCxnSpPr/>
          <p:nvPr/>
        </p:nvCxnSpPr>
        <p:spPr>
          <a:xfrm rot="5400000">
            <a:off x="2633663" y="-20637"/>
            <a:ext cx="350837" cy="3311525"/>
          </a:xfrm>
          <a:prstGeom prst="bentConnector3">
            <a:avLst>
              <a:gd name="adj1" fmla="val 49773"/>
            </a:avLst>
          </a:prstGeom>
          <a:ln w="9525" cap="flat" cmpd="sng">
            <a:solidFill>
              <a:schemeClr val="tx1"/>
            </a:solidFill>
            <a:prstDash val="solid"/>
            <a:miter/>
            <a:headEnd type="none" w="med" len="med"/>
            <a:tailEnd type="none" w="med" len="med"/>
          </a:ln>
        </p:spPr>
      </p:cxnSp>
      <p:cxnSp>
        <p:nvCxnSpPr>
          <p:cNvPr id="150638" name="AutoShape 146"/>
          <p:cNvCxnSpPr>
            <a:stCxn id="150533" idx="2"/>
            <a:endCxn id="150550" idx="0"/>
          </p:cNvCxnSpPr>
          <p:nvPr/>
        </p:nvCxnSpPr>
        <p:spPr>
          <a:xfrm rot="-5400000" flipH="1">
            <a:off x="6159500" y="-201612"/>
            <a:ext cx="327025" cy="3714750"/>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150639" name="AutoShape 147"/>
          <p:cNvCxnSpPr>
            <a:stCxn id="150533" idx="2"/>
            <a:endCxn id="150538" idx="0"/>
          </p:cNvCxnSpPr>
          <p:nvPr/>
        </p:nvCxnSpPr>
        <p:spPr>
          <a:xfrm rot="5400000">
            <a:off x="3314700" y="668338"/>
            <a:ext cx="327025" cy="1973262"/>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150640" name="AutoShape 148"/>
          <p:cNvCxnSpPr>
            <a:stCxn id="150533" idx="2"/>
            <a:endCxn id="150542" idx="0"/>
          </p:cNvCxnSpPr>
          <p:nvPr/>
        </p:nvCxnSpPr>
        <p:spPr>
          <a:xfrm rot="5400000">
            <a:off x="4038600" y="1416050"/>
            <a:ext cx="350838" cy="503238"/>
          </a:xfrm>
          <a:prstGeom prst="bentConnector3">
            <a:avLst>
              <a:gd name="adj1" fmla="val 49773"/>
            </a:avLst>
          </a:prstGeom>
          <a:ln w="9525" cap="flat" cmpd="sng">
            <a:solidFill>
              <a:schemeClr val="tx1"/>
            </a:solidFill>
            <a:prstDash val="solid"/>
            <a:miter/>
            <a:headEnd type="none" w="med" len="med"/>
            <a:tailEnd type="none" w="med" len="med"/>
          </a:ln>
        </p:spPr>
      </p:cxnSp>
      <p:cxnSp>
        <p:nvCxnSpPr>
          <p:cNvPr id="150641" name="AutoShape 149"/>
          <p:cNvCxnSpPr/>
          <p:nvPr/>
        </p:nvCxnSpPr>
        <p:spPr>
          <a:xfrm rot="-5400000" flipH="1">
            <a:off x="4757738" y="1185863"/>
            <a:ext cx="350837" cy="936625"/>
          </a:xfrm>
          <a:prstGeom prst="bentConnector3">
            <a:avLst>
              <a:gd name="adj1" fmla="val 49773"/>
            </a:avLst>
          </a:prstGeom>
          <a:ln w="9525" cap="flat" cmpd="sng">
            <a:solidFill>
              <a:schemeClr val="tx1"/>
            </a:solidFill>
            <a:prstDash val="solid"/>
            <a:miter/>
            <a:headEnd type="none" w="med" len="med"/>
            <a:tailEnd type="none" w="med" len="med"/>
          </a:ln>
        </p:spPr>
      </p:cxnSp>
      <p:cxnSp>
        <p:nvCxnSpPr>
          <p:cNvPr id="150642" name="AutoShape 150"/>
          <p:cNvCxnSpPr/>
          <p:nvPr/>
        </p:nvCxnSpPr>
        <p:spPr>
          <a:xfrm rot="-5400000" flipH="1">
            <a:off x="5405438" y="538163"/>
            <a:ext cx="350837" cy="2232025"/>
          </a:xfrm>
          <a:prstGeom prst="bentConnector3">
            <a:avLst>
              <a:gd name="adj1" fmla="val 49773"/>
            </a:avLst>
          </a:prstGeom>
          <a:ln w="9525" cap="flat" cmpd="sng">
            <a:solidFill>
              <a:schemeClr val="tx1"/>
            </a:solidFill>
            <a:prstDash val="solid"/>
            <a:miter/>
            <a:headEnd type="none" w="med" len="med"/>
            <a:tailEnd type="none" w="med" len="med"/>
          </a:ln>
        </p:spPr>
      </p:cxnSp>
      <p:cxnSp>
        <p:nvCxnSpPr>
          <p:cNvPr id="150643" name="AutoShape 151"/>
          <p:cNvCxnSpPr>
            <a:stCxn id="150536" idx="2"/>
            <a:endCxn id="150554" idx="0"/>
          </p:cNvCxnSpPr>
          <p:nvPr/>
        </p:nvCxnSpPr>
        <p:spPr>
          <a:xfrm rot="5400000">
            <a:off x="533400" y="2446338"/>
            <a:ext cx="782638" cy="458787"/>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44" name="AutoShape 152"/>
          <p:cNvCxnSpPr>
            <a:stCxn id="150536" idx="2"/>
            <a:endCxn id="150557" idx="0"/>
          </p:cNvCxnSpPr>
          <p:nvPr/>
        </p:nvCxnSpPr>
        <p:spPr>
          <a:xfrm rot="-5400000" flipH="1">
            <a:off x="857250" y="2581275"/>
            <a:ext cx="782638" cy="188913"/>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45" name="AutoShape 153"/>
          <p:cNvCxnSpPr/>
          <p:nvPr/>
        </p:nvCxnSpPr>
        <p:spPr>
          <a:xfrm rot="-5400000" flipH="1">
            <a:off x="1208088" y="2241550"/>
            <a:ext cx="758825" cy="868363"/>
          </a:xfrm>
          <a:prstGeom prst="bentConnector3">
            <a:avLst>
              <a:gd name="adj1" fmla="val 48532"/>
            </a:avLst>
          </a:prstGeom>
          <a:ln w="9525" cap="flat" cmpd="sng">
            <a:solidFill>
              <a:schemeClr val="tx1"/>
            </a:solidFill>
            <a:prstDash val="solid"/>
            <a:miter/>
            <a:headEnd type="none" w="med" len="med"/>
            <a:tailEnd type="none" w="med" len="med"/>
          </a:ln>
        </p:spPr>
      </p:cxnSp>
      <p:cxnSp>
        <p:nvCxnSpPr>
          <p:cNvPr id="150646" name="AutoShape 154"/>
          <p:cNvCxnSpPr>
            <a:stCxn id="150539" idx="2"/>
            <a:endCxn id="150562" idx="0"/>
          </p:cNvCxnSpPr>
          <p:nvPr/>
        </p:nvCxnSpPr>
        <p:spPr>
          <a:xfrm rot="5400000">
            <a:off x="549275" y="2293938"/>
            <a:ext cx="1982788" cy="1963737"/>
          </a:xfrm>
          <a:prstGeom prst="bentConnector3">
            <a:avLst>
              <a:gd name="adj1" fmla="val 84546"/>
            </a:avLst>
          </a:prstGeom>
          <a:ln w="9525" cap="flat" cmpd="sng">
            <a:solidFill>
              <a:schemeClr val="tx1"/>
            </a:solidFill>
            <a:prstDash val="solid"/>
            <a:miter/>
            <a:headEnd type="none" w="med" len="med"/>
            <a:tailEnd type="none" w="med" len="med"/>
          </a:ln>
        </p:spPr>
      </p:cxnSp>
      <p:cxnSp>
        <p:nvCxnSpPr>
          <p:cNvPr id="150647" name="AutoShape 155"/>
          <p:cNvCxnSpPr>
            <a:stCxn id="150566" idx="0"/>
          </p:cNvCxnSpPr>
          <p:nvPr/>
        </p:nvCxnSpPr>
        <p:spPr>
          <a:xfrm flipV="1">
            <a:off x="1222375" y="3979863"/>
            <a:ext cx="0" cy="311150"/>
          </a:xfrm>
          <a:prstGeom prst="straightConnector1">
            <a:avLst/>
          </a:prstGeom>
          <a:ln w="9525" cap="flat" cmpd="sng">
            <a:solidFill>
              <a:schemeClr val="tx1"/>
            </a:solidFill>
            <a:prstDash val="solid"/>
            <a:headEnd type="none" w="med" len="med"/>
            <a:tailEnd type="none" w="med" len="med"/>
          </a:ln>
        </p:spPr>
      </p:cxnSp>
      <p:cxnSp>
        <p:nvCxnSpPr>
          <p:cNvPr id="150648" name="AutoShape 156"/>
          <p:cNvCxnSpPr>
            <a:stCxn id="150569" idx="0"/>
          </p:cNvCxnSpPr>
          <p:nvPr/>
        </p:nvCxnSpPr>
        <p:spPr>
          <a:xfrm flipV="1">
            <a:off x="1871663" y="3979863"/>
            <a:ext cx="0" cy="311150"/>
          </a:xfrm>
          <a:prstGeom prst="straightConnector1">
            <a:avLst/>
          </a:prstGeom>
          <a:ln w="9525" cap="flat" cmpd="sng">
            <a:solidFill>
              <a:schemeClr val="tx1"/>
            </a:solidFill>
            <a:prstDash val="solid"/>
            <a:headEnd type="none" w="med" len="med"/>
            <a:tailEnd type="none" w="med" len="med"/>
          </a:ln>
        </p:spPr>
      </p:cxnSp>
      <p:sp>
        <p:nvSpPr>
          <p:cNvPr id="150649" name="Line 157"/>
          <p:cNvSpPr/>
          <p:nvPr/>
        </p:nvSpPr>
        <p:spPr>
          <a:xfrm flipV="1">
            <a:off x="2484438" y="3957638"/>
            <a:ext cx="0" cy="287337"/>
          </a:xfrm>
          <a:prstGeom prst="line">
            <a:avLst/>
          </a:prstGeom>
          <a:ln w="9525" cap="flat" cmpd="sng">
            <a:solidFill>
              <a:schemeClr val="tx1"/>
            </a:solidFill>
            <a:prstDash val="solid"/>
            <a:headEnd type="none" w="med" len="med"/>
            <a:tailEnd type="none" w="med" len="med"/>
          </a:ln>
        </p:spPr>
      </p:sp>
      <p:cxnSp>
        <p:nvCxnSpPr>
          <p:cNvPr id="150650" name="AutoShape 158"/>
          <p:cNvCxnSpPr>
            <a:stCxn id="150542" idx="2"/>
            <a:endCxn id="150575" idx="0"/>
          </p:cNvCxnSpPr>
          <p:nvPr/>
        </p:nvCxnSpPr>
        <p:spPr>
          <a:xfrm rot="5400000">
            <a:off x="3036888" y="2141538"/>
            <a:ext cx="782637" cy="1068387"/>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51" name="AutoShape 159"/>
          <p:cNvCxnSpPr>
            <a:stCxn id="150542" idx="2"/>
            <a:endCxn id="150581" idx="0"/>
          </p:cNvCxnSpPr>
          <p:nvPr/>
        </p:nvCxnSpPr>
        <p:spPr>
          <a:xfrm rot="-5400000" flipH="1">
            <a:off x="3757613" y="2489200"/>
            <a:ext cx="782637" cy="373063"/>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52" name="AutoShape 160"/>
          <p:cNvCxnSpPr>
            <a:stCxn id="150542" idx="2"/>
            <a:endCxn id="150578" idx="0"/>
          </p:cNvCxnSpPr>
          <p:nvPr/>
        </p:nvCxnSpPr>
        <p:spPr>
          <a:xfrm rot="5400000">
            <a:off x="3397250" y="2501900"/>
            <a:ext cx="782638" cy="347663"/>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53" name="AutoShape 161"/>
          <p:cNvCxnSpPr>
            <a:stCxn id="150542" idx="2"/>
            <a:endCxn id="150584" idx="0"/>
          </p:cNvCxnSpPr>
          <p:nvPr/>
        </p:nvCxnSpPr>
        <p:spPr>
          <a:xfrm rot="-5400000" flipH="1">
            <a:off x="4116388" y="2128838"/>
            <a:ext cx="782637" cy="1092200"/>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54" name="AutoShape 162"/>
          <p:cNvCxnSpPr>
            <a:stCxn id="150575" idx="2"/>
            <a:endCxn id="150587" idx="0"/>
          </p:cNvCxnSpPr>
          <p:nvPr/>
        </p:nvCxnSpPr>
        <p:spPr>
          <a:xfrm rot="5400000">
            <a:off x="1741488" y="4435475"/>
            <a:ext cx="1858962" cy="444500"/>
          </a:xfrm>
          <a:prstGeom prst="bentConnector3">
            <a:avLst>
              <a:gd name="adj1" fmla="val 78648"/>
            </a:avLst>
          </a:prstGeom>
          <a:ln w="9525" cap="flat" cmpd="sng">
            <a:solidFill>
              <a:schemeClr val="tx1"/>
            </a:solidFill>
            <a:prstDash val="solid"/>
            <a:miter/>
            <a:headEnd type="none" w="med" len="med"/>
            <a:tailEnd type="none" w="med" len="med"/>
          </a:ln>
        </p:spPr>
      </p:cxnSp>
      <p:cxnSp>
        <p:nvCxnSpPr>
          <p:cNvPr id="150655" name="AutoShape 163"/>
          <p:cNvCxnSpPr>
            <a:stCxn id="150575" idx="2"/>
            <a:endCxn id="150596" idx="0"/>
          </p:cNvCxnSpPr>
          <p:nvPr/>
        </p:nvCxnSpPr>
        <p:spPr>
          <a:xfrm rot="-5400000" flipH="1">
            <a:off x="2822575" y="3800475"/>
            <a:ext cx="1858963" cy="1716088"/>
          </a:xfrm>
          <a:prstGeom prst="bentConnector3">
            <a:avLst>
              <a:gd name="adj1" fmla="val 78736"/>
            </a:avLst>
          </a:prstGeom>
          <a:ln w="9525" cap="flat" cmpd="sng">
            <a:solidFill>
              <a:schemeClr val="tx1"/>
            </a:solidFill>
            <a:prstDash val="solid"/>
            <a:miter/>
            <a:headEnd type="none" w="med" len="med"/>
            <a:tailEnd type="none" w="med" len="med"/>
          </a:ln>
        </p:spPr>
      </p:cxnSp>
      <p:sp>
        <p:nvSpPr>
          <p:cNvPr id="150656" name="Line 164"/>
          <p:cNvSpPr/>
          <p:nvPr/>
        </p:nvSpPr>
        <p:spPr>
          <a:xfrm>
            <a:off x="3205163" y="5203825"/>
            <a:ext cx="0" cy="360363"/>
          </a:xfrm>
          <a:prstGeom prst="line">
            <a:avLst/>
          </a:prstGeom>
          <a:ln w="9525" cap="flat" cmpd="sng">
            <a:solidFill>
              <a:schemeClr val="tx1"/>
            </a:solidFill>
            <a:prstDash val="solid"/>
            <a:headEnd type="none" w="med" len="med"/>
            <a:tailEnd type="none" w="med" len="med"/>
          </a:ln>
        </p:spPr>
      </p:sp>
      <p:sp>
        <p:nvSpPr>
          <p:cNvPr id="150657" name="Line 165"/>
          <p:cNvSpPr/>
          <p:nvPr/>
        </p:nvSpPr>
        <p:spPr>
          <a:xfrm>
            <a:off x="3900488" y="5203825"/>
            <a:ext cx="0" cy="360363"/>
          </a:xfrm>
          <a:prstGeom prst="line">
            <a:avLst/>
          </a:prstGeom>
          <a:ln w="9525" cap="flat" cmpd="sng">
            <a:solidFill>
              <a:schemeClr val="tx1"/>
            </a:solidFill>
            <a:prstDash val="solid"/>
            <a:headEnd type="none" w="med" len="med"/>
            <a:tailEnd type="none" w="med" len="med"/>
          </a:ln>
        </p:spPr>
      </p:sp>
      <p:cxnSp>
        <p:nvCxnSpPr>
          <p:cNvPr id="150658" name="AutoShape 166"/>
          <p:cNvCxnSpPr>
            <a:stCxn id="150545" idx="2"/>
            <a:endCxn id="150602" idx="0"/>
          </p:cNvCxnSpPr>
          <p:nvPr/>
        </p:nvCxnSpPr>
        <p:spPr>
          <a:xfrm rot="5400000">
            <a:off x="4133850" y="2878138"/>
            <a:ext cx="1862138" cy="674687"/>
          </a:xfrm>
          <a:prstGeom prst="bentConnector3">
            <a:avLst>
              <a:gd name="adj1" fmla="val 86019"/>
            </a:avLst>
          </a:prstGeom>
          <a:ln w="9525" cap="flat" cmpd="sng">
            <a:solidFill>
              <a:schemeClr val="tx1"/>
            </a:solidFill>
            <a:prstDash val="solid"/>
            <a:miter/>
            <a:headEnd type="none" w="med" len="med"/>
            <a:tailEnd type="none" w="med" len="med"/>
          </a:ln>
        </p:spPr>
      </p:cxnSp>
      <p:cxnSp>
        <p:nvCxnSpPr>
          <p:cNvPr id="150659" name="AutoShape 167"/>
          <p:cNvCxnSpPr>
            <a:stCxn id="150545" idx="2"/>
            <a:endCxn id="150608" idx="0"/>
          </p:cNvCxnSpPr>
          <p:nvPr/>
        </p:nvCxnSpPr>
        <p:spPr>
          <a:xfrm rot="-5400000" flipH="1">
            <a:off x="5118100" y="2566988"/>
            <a:ext cx="1862138" cy="1295400"/>
          </a:xfrm>
          <a:prstGeom prst="bentConnector3">
            <a:avLst>
              <a:gd name="adj1" fmla="val 86782"/>
            </a:avLst>
          </a:prstGeom>
          <a:ln w="9525" cap="flat" cmpd="sng">
            <a:solidFill>
              <a:schemeClr val="tx1"/>
            </a:solidFill>
            <a:prstDash val="solid"/>
            <a:miter/>
            <a:headEnd type="none" w="med" len="med"/>
            <a:tailEnd type="none" w="med" len="med"/>
          </a:ln>
        </p:spPr>
      </p:cxnSp>
      <p:sp>
        <p:nvSpPr>
          <p:cNvPr id="150660" name="Line 168"/>
          <p:cNvSpPr/>
          <p:nvPr/>
        </p:nvSpPr>
        <p:spPr>
          <a:xfrm flipV="1">
            <a:off x="5399088" y="3906838"/>
            <a:ext cx="0" cy="215900"/>
          </a:xfrm>
          <a:prstGeom prst="line">
            <a:avLst/>
          </a:prstGeom>
          <a:ln w="9525" cap="flat" cmpd="sng">
            <a:solidFill>
              <a:schemeClr val="tx1"/>
            </a:solidFill>
            <a:prstDash val="solid"/>
            <a:headEnd type="none" w="med" len="med"/>
            <a:tailEnd type="none" w="med" len="med"/>
          </a:ln>
        </p:spPr>
      </p:sp>
      <p:sp>
        <p:nvSpPr>
          <p:cNvPr id="150661" name="Line 169"/>
          <p:cNvSpPr/>
          <p:nvPr/>
        </p:nvSpPr>
        <p:spPr>
          <a:xfrm flipV="1">
            <a:off x="6013450" y="3906838"/>
            <a:ext cx="0" cy="215900"/>
          </a:xfrm>
          <a:prstGeom prst="line">
            <a:avLst/>
          </a:prstGeom>
          <a:ln w="9525" cap="flat" cmpd="sng">
            <a:solidFill>
              <a:schemeClr val="tx1"/>
            </a:solidFill>
            <a:prstDash val="solid"/>
            <a:headEnd type="none" w="med" len="med"/>
            <a:tailEnd type="none" w="med" len="med"/>
          </a:ln>
        </p:spPr>
      </p:sp>
      <p:cxnSp>
        <p:nvCxnSpPr>
          <p:cNvPr id="150662" name="AutoShape 170"/>
          <p:cNvCxnSpPr>
            <a:stCxn id="150602" idx="2"/>
            <a:endCxn id="150610" idx="0"/>
          </p:cNvCxnSpPr>
          <p:nvPr/>
        </p:nvCxnSpPr>
        <p:spPr>
          <a:xfrm rot="-5400000" flipH="1">
            <a:off x="4767263" y="4729163"/>
            <a:ext cx="793750" cy="874712"/>
          </a:xfrm>
          <a:prstGeom prst="bentConnector3">
            <a:avLst>
              <a:gd name="adj1" fmla="val 50000"/>
            </a:avLst>
          </a:prstGeom>
          <a:ln w="9525" cap="flat" cmpd="sng">
            <a:solidFill>
              <a:schemeClr val="tx1"/>
            </a:solidFill>
            <a:prstDash val="solid"/>
            <a:miter/>
            <a:headEnd type="none" w="med" len="med"/>
            <a:tailEnd type="none" w="med" len="med"/>
          </a:ln>
        </p:spPr>
      </p:cxnSp>
      <p:cxnSp>
        <p:nvCxnSpPr>
          <p:cNvPr id="150663" name="AutoShape 171"/>
          <p:cNvCxnSpPr/>
          <p:nvPr/>
        </p:nvCxnSpPr>
        <p:spPr>
          <a:xfrm rot="-5400000" flipH="1">
            <a:off x="5106988" y="4416425"/>
            <a:ext cx="779462" cy="1538288"/>
          </a:xfrm>
          <a:prstGeom prst="bentConnector3">
            <a:avLst>
              <a:gd name="adj1" fmla="val 48269"/>
            </a:avLst>
          </a:prstGeom>
          <a:ln w="9525" cap="flat" cmpd="sng">
            <a:solidFill>
              <a:schemeClr val="tx1"/>
            </a:solidFill>
            <a:prstDash val="solid"/>
            <a:miter/>
            <a:headEnd type="none" w="med" len="med"/>
            <a:tailEnd type="none" w="med" len="med"/>
          </a:ln>
        </p:spPr>
      </p:cxnSp>
      <p:cxnSp>
        <p:nvCxnSpPr>
          <p:cNvPr id="150664" name="AutoShape 172"/>
          <p:cNvCxnSpPr>
            <a:stCxn id="150548" idx="2"/>
            <a:endCxn id="150620" idx="0"/>
          </p:cNvCxnSpPr>
          <p:nvPr/>
        </p:nvCxnSpPr>
        <p:spPr>
          <a:xfrm rot="5400000">
            <a:off x="5873750" y="2243138"/>
            <a:ext cx="782638" cy="863600"/>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65" name="AutoShape 173"/>
          <p:cNvCxnSpPr>
            <a:stCxn id="150548" idx="2"/>
            <a:endCxn id="150617" idx="0"/>
          </p:cNvCxnSpPr>
          <p:nvPr/>
        </p:nvCxnSpPr>
        <p:spPr>
          <a:xfrm rot="5400000">
            <a:off x="6210300" y="2579688"/>
            <a:ext cx="782638" cy="190500"/>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66" name="AutoShape 174"/>
          <p:cNvCxnSpPr>
            <a:stCxn id="150548" idx="2"/>
            <a:endCxn id="150623" idx="0"/>
          </p:cNvCxnSpPr>
          <p:nvPr/>
        </p:nvCxnSpPr>
        <p:spPr>
          <a:xfrm rot="-5400000" flipH="1">
            <a:off x="6535738" y="2446338"/>
            <a:ext cx="782637" cy="458787"/>
          </a:xfrm>
          <a:prstGeom prst="bentConnector3">
            <a:avLst>
              <a:gd name="adj1" fmla="val 49898"/>
            </a:avLst>
          </a:prstGeom>
          <a:ln w="9525" cap="flat" cmpd="sng">
            <a:solidFill>
              <a:schemeClr val="tx1"/>
            </a:solidFill>
            <a:prstDash val="solid"/>
            <a:miter/>
            <a:headEnd type="none" w="med" len="med"/>
            <a:tailEnd type="none" w="med" len="med"/>
          </a:ln>
        </p:spPr>
      </p:cxnSp>
      <p:cxnSp>
        <p:nvCxnSpPr>
          <p:cNvPr id="150667" name="AutoShape 175"/>
          <p:cNvCxnSpPr>
            <a:stCxn id="150551" idx="2"/>
            <a:endCxn id="150635" idx="0"/>
          </p:cNvCxnSpPr>
          <p:nvPr/>
        </p:nvCxnSpPr>
        <p:spPr>
          <a:xfrm rot="-5400000" flipH="1">
            <a:off x="7566025" y="2927350"/>
            <a:ext cx="1862138" cy="574675"/>
          </a:xfrm>
          <a:prstGeom prst="bentConnector3">
            <a:avLst>
              <a:gd name="adj1" fmla="val 85931"/>
            </a:avLst>
          </a:prstGeom>
          <a:ln w="9525" cap="flat" cmpd="sng">
            <a:solidFill>
              <a:schemeClr val="tx1"/>
            </a:solidFill>
            <a:prstDash val="solid"/>
            <a:miter/>
            <a:headEnd type="none" w="med" len="med"/>
            <a:tailEnd type="none" w="med" len="med"/>
          </a:ln>
        </p:spPr>
      </p:cxnSp>
      <p:cxnSp>
        <p:nvCxnSpPr>
          <p:cNvPr id="150668" name="AutoShape 176"/>
          <p:cNvCxnSpPr>
            <a:stCxn id="150548" idx="2"/>
            <a:endCxn id="150626" idx="0"/>
          </p:cNvCxnSpPr>
          <p:nvPr/>
        </p:nvCxnSpPr>
        <p:spPr>
          <a:xfrm rot="-5400000" flipH="1">
            <a:off x="6859588" y="2122488"/>
            <a:ext cx="782637" cy="1106487"/>
          </a:xfrm>
          <a:prstGeom prst="bentConnector3">
            <a:avLst>
              <a:gd name="adj1" fmla="val 49898"/>
            </a:avLst>
          </a:prstGeom>
          <a:ln w="9525" cap="flat" cmpd="sng">
            <a:solidFill>
              <a:schemeClr val="tx1"/>
            </a:solidFill>
            <a:prstDash val="solid"/>
            <a:miter/>
            <a:headEnd type="none" w="med" len="med"/>
            <a:tailEnd type="none" w="med" len="med"/>
          </a:ln>
        </p:spPr>
      </p:cxnSp>
      <p:sp>
        <p:nvSpPr>
          <p:cNvPr id="150669" name="Line 177"/>
          <p:cNvSpPr/>
          <p:nvPr/>
        </p:nvSpPr>
        <p:spPr>
          <a:xfrm flipV="1">
            <a:off x="8128000" y="3894138"/>
            <a:ext cx="0" cy="215900"/>
          </a:xfrm>
          <a:prstGeom prst="line">
            <a:avLst/>
          </a:prstGeom>
          <a:ln w="9525" cap="flat" cmpd="sng">
            <a:solidFill>
              <a:schemeClr val="tx1"/>
            </a:solidFill>
            <a:prstDash val="solid"/>
            <a:headEnd type="none" w="med" len="med"/>
            <a:tailEnd type="none" w="med" len="med"/>
          </a:ln>
        </p:spPr>
      </p:sp>
      <p:sp>
        <p:nvSpPr>
          <p:cNvPr id="150670" name="Text Box 178"/>
          <p:cNvSpPr txBox="1"/>
          <p:nvPr/>
        </p:nvSpPr>
        <p:spPr>
          <a:xfrm>
            <a:off x="107950" y="982663"/>
            <a:ext cx="576263" cy="3048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400" b="0" dirty="0">
                <a:ea typeface="宋体" panose="02010600030101010101" pitchFamily="2" charset="-122"/>
              </a:rPr>
              <a:t>O</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50671" name="Text Box 179"/>
          <p:cNvSpPr txBox="1"/>
          <p:nvPr/>
        </p:nvSpPr>
        <p:spPr>
          <a:xfrm>
            <a:off x="107950" y="1552575"/>
            <a:ext cx="576263" cy="3048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400" b="0" dirty="0">
                <a:ea typeface="宋体" panose="02010600030101010101" pitchFamily="2" charset="-122"/>
              </a:rPr>
              <a:t>1</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50672" name="Text Box 180"/>
          <p:cNvSpPr txBox="1"/>
          <p:nvPr/>
        </p:nvSpPr>
        <p:spPr>
          <a:xfrm>
            <a:off x="107950" y="2576513"/>
            <a:ext cx="576263" cy="3048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400" b="0" dirty="0">
                <a:ea typeface="宋体" panose="02010600030101010101" pitchFamily="2" charset="-122"/>
              </a:rPr>
              <a:t>2</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50673" name="Text Box 181"/>
          <p:cNvSpPr txBox="1"/>
          <p:nvPr/>
        </p:nvSpPr>
        <p:spPr>
          <a:xfrm>
            <a:off x="179388" y="5168900"/>
            <a:ext cx="576262" cy="3048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400" b="0" dirty="0">
                <a:ea typeface="宋体" panose="02010600030101010101" pitchFamily="2" charset="-122"/>
              </a:rPr>
              <a:t>3</a:t>
            </a:r>
            <a:r>
              <a:rPr lang="zh-CN" altLang="en-US" sz="1400" b="0" dirty="0">
                <a:ea typeface="宋体" panose="02010600030101010101" pitchFamily="2" charset="-122"/>
              </a:rPr>
              <a:t>级</a:t>
            </a:r>
            <a:endParaRPr lang="zh-CN" altLang="en-US" sz="1400" b="0" dirty="0">
              <a:ea typeface="宋体" panose="02010600030101010101" pitchFamily="2" charset="-122"/>
            </a:endParaRPr>
          </a:p>
        </p:txBody>
      </p:sp>
      <p:sp>
        <p:nvSpPr>
          <p:cNvPr id="150674" name="Text Box 182"/>
          <p:cNvSpPr txBox="1"/>
          <p:nvPr/>
        </p:nvSpPr>
        <p:spPr>
          <a:xfrm>
            <a:off x="1476375" y="1568450"/>
            <a:ext cx="360363"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1</a:t>
            </a:r>
            <a:endParaRPr lang="en-US" altLang="zh-CN" sz="1200" b="0" dirty="0">
              <a:ea typeface="宋体" panose="02010600030101010101" pitchFamily="2" charset="-122"/>
            </a:endParaRPr>
          </a:p>
        </p:txBody>
      </p:sp>
      <p:sp>
        <p:nvSpPr>
          <p:cNvPr id="150675" name="Text Box 183"/>
          <p:cNvSpPr txBox="1"/>
          <p:nvPr/>
        </p:nvSpPr>
        <p:spPr>
          <a:xfrm>
            <a:off x="2700338" y="1565275"/>
            <a:ext cx="360362"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2</a:t>
            </a:r>
            <a:endParaRPr lang="en-US" altLang="zh-CN" sz="1200" b="0" dirty="0">
              <a:ea typeface="宋体" panose="02010600030101010101" pitchFamily="2" charset="-122"/>
            </a:endParaRPr>
          </a:p>
        </p:txBody>
      </p:sp>
      <p:sp>
        <p:nvSpPr>
          <p:cNvPr id="150676" name="Text Box 184"/>
          <p:cNvSpPr txBox="1"/>
          <p:nvPr/>
        </p:nvSpPr>
        <p:spPr>
          <a:xfrm>
            <a:off x="4211638" y="1568450"/>
            <a:ext cx="360362"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a:t>
            </a:r>
            <a:endParaRPr lang="en-US" altLang="zh-CN" sz="1200" b="0" dirty="0">
              <a:ea typeface="宋体" panose="02010600030101010101" pitchFamily="2" charset="-122"/>
            </a:endParaRPr>
          </a:p>
        </p:txBody>
      </p:sp>
      <p:sp>
        <p:nvSpPr>
          <p:cNvPr id="150677" name="Text Box 185"/>
          <p:cNvSpPr txBox="1"/>
          <p:nvPr/>
        </p:nvSpPr>
        <p:spPr>
          <a:xfrm>
            <a:off x="5795963" y="1590675"/>
            <a:ext cx="360362"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a:t>
            </a:r>
            <a:endParaRPr lang="en-US" altLang="zh-CN" sz="1200" b="0" dirty="0">
              <a:ea typeface="宋体" panose="02010600030101010101" pitchFamily="2" charset="-122"/>
            </a:endParaRPr>
          </a:p>
        </p:txBody>
      </p:sp>
      <p:sp>
        <p:nvSpPr>
          <p:cNvPr id="150678" name="Text Box 186"/>
          <p:cNvSpPr txBox="1"/>
          <p:nvPr/>
        </p:nvSpPr>
        <p:spPr>
          <a:xfrm>
            <a:off x="7019925" y="1606550"/>
            <a:ext cx="360363"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5 </a:t>
            </a:r>
            <a:endParaRPr lang="en-US" altLang="zh-CN" sz="1200" b="0" dirty="0">
              <a:ea typeface="宋体" panose="02010600030101010101" pitchFamily="2" charset="-122"/>
            </a:endParaRPr>
          </a:p>
        </p:txBody>
      </p:sp>
      <p:sp>
        <p:nvSpPr>
          <p:cNvPr id="150679" name="Text Box 187"/>
          <p:cNvSpPr txBox="1"/>
          <p:nvPr/>
        </p:nvSpPr>
        <p:spPr>
          <a:xfrm>
            <a:off x="8388350" y="1568450"/>
            <a:ext cx="360363"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6</a:t>
            </a:r>
            <a:endParaRPr lang="en-US" altLang="zh-CN" sz="1200" b="0" dirty="0">
              <a:ea typeface="宋体" panose="02010600030101010101" pitchFamily="2" charset="-122"/>
            </a:endParaRPr>
          </a:p>
        </p:txBody>
      </p:sp>
      <p:sp>
        <p:nvSpPr>
          <p:cNvPr id="150680" name="Text Box 188"/>
          <p:cNvSpPr txBox="1"/>
          <p:nvPr/>
        </p:nvSpPr>
        <p:spPr>
          <a:xfrm>
            <a:off x="684213" y="2792413"/>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1.1</a:t>
            </a:r>
            <a:endParaRPr lang="en-US" altLang="zh-CN" sz="1200" b="0" dirty="0">
              <a:ea typeface="宋体" panose="02010600030101010101" pitchFamily="2" charset="-122"/>
            </a:endParaRPr>
          </a:p>
        </p:txBody>
      </p:sp>
      <p:sp>
        <p:nvSpPr>
          <p:cNvPr id="150681" name="Text Box 189"/>
          <p:cNvSpPr txBox="1"/>
          <p:nvPr/>
        </p:nvSpPr>
        <p:spPr>
          <a:xfrm>
            <a:off x="1331913" y="2792413"/>
            <a:ext cx="576262"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1.2</a:t>
            </a:r>
            <a:endParaRPr lang="en-US" altLang="zh-CN" sz="1200" b="0" dirty="0">
              <a:ea typeface="宋体" panose="02010600030101010101" pitchFamily="2" charset="-122"/>
            </a:endParaRPr>
          </a:p>
        </p:txBody>
      </p:sp>
      <p:sp>
        <p:nvSpPr>
          <p:cNvPr id="150682" name="Text Box 190"/>
          <p:cNvSpPr txBox="1"/>
          <p:nvPr/>
        </p:nvSpPr>
        <p:spPr>
          <a:xfrm>
            <a:off x="2030413" y="2779713"/>
            <a:ext cx="525462"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1.3</a:t>
            </a:r>
            <a:endParaRPr lang="en-US" altLang="zh-CN" sz="1200" b="0" dirty="0">
              <a:ea typeface="宋体" panose="02010600030101010101" pitchFamily="2" charset="-122"/>
            </a:endParaRPr>
          </a:p>
        </p:txBody>
      </p:sp>
      <p:sp>
        <p:nvSpPr>
          <p:cNvPr id="150683" name="Text Box 191"/>
          <p:cNvSpPr txBox="1"/>
          <p:nvPr/>
        </p:nvSpPr>
        <p:spPr>
          <a:xfrm>
            <a:off x="611188" y="40465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2.1</a:t>
            </a:r>
            <a:endParaRPr lang="en-US" altLang="zh-CN" sz="1200" b="0" dirty="0">
              <a:ea typeface="宋体" panose="02010600030101010101" pitchFamily="2" charset="-122"/>
            </a:endParaRPr>
          </a:p>
        </p:txBody>
      </p:sp>
      <p:sp>
        <p:nvSpPr>
          <p:cNvPr id="150684" name="Text Box 192"/>
          <p:cNvSpPr txBox="1"/>
          <p:nvPr/>
        </p:nvSpPr>
        <p:spPr>
          <a:xfrm>
            <a:off x="1187450" y="4016375"/>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2.2</a:t>
            </a:r>
            <a:endParaRPr lang="en-US" altLang="zh-CN" sz="1200" b="0" dirty="0">
              <a:ea typeface="宋体" panose="02010600030101010101" pitchFamily="2" charset="-122"/>
            </a:endParaRPr>
          </a:p>
        </p:txBody>
      </p:sp>
      <p:sp>
        <p:nvSpPr>
          <p:cNvPr id="150685" name="Text Box 193"/>
          <p:cNvSpPr txBox="1"/>
          <p:nvPr/>
        </p:nvSpPr>
        <p:spPr>
          <a:xfrm>
            <a:off x="1908175" y="4016375"/>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2.3</a:t>
            </a:r>
            <a:endParaRPr lang="en-US" altLang="zh-CN" sz="1200" b="0" dirty="0">
              <a:ea typeface="宋体" panose="02010600030101010101" pitchFamily="2" charset="-122"/>
            </a:endParaRPr>
          </a:p>
        </p:txBody>
      </p:sp>
      <p:sp>
        <p:nvSpPr>
          <p:cNvPr id="150686" name="Text Box 194"/>
          <p:cNvSpPr txBox="1"/>
          <p:nvPr/>
        </p:nvSpPr>
        <p:spPr>
          <a:xfrm>
            <a:off x="2462213" y="40338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2.4</a:t>
            </a:r>
            <a:endParaRPr lang="en-US" altLang="zh-CN" sz="1200" b="0" dirty="0">
              <a:ea typeface="宋体" panose="02010600030101010101" pitchFamily="2" charset="-122"/>
            </a:endParaRPr>
          </a:p>
        </p:txBody>
      </p:sp>
      <p:sp>
        <p:nvSpPr>
          <p:cNvPr id="150687" name="Text Box 195"/>
          <p:cNvSpPr txBox="1"/>
          <p:nvPr/>
        </p:nvSpPr>
        <p:spPr>
          <a:xfrm>
            <a:off x="2916238" y="280670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3.1</a:t>
            </a:r>
            <a:endParaRPr lang="en-US" altLang="zh-CN" sz="1200" b="0" dirty="0">
              <a:ea typeface="宋体" panose="02010600030101010101" pitchFamily="2" charset="-122"/>
            </a:endParaRPr>
          </a:p>
        </p:txBody>
      </p:sp>
      <p:sp>
        <p:nvSpPr>
          <p:cNvPr id="150688" name="Text Box 196"/>
          <p:cNvSpPr txBox="1"/>
          <p:nvPr/>
        </p:nvSpPr>
        <p:spPr>
          <a:xfrm>
            <a:off x="3635375" y="27765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3.2</a:t>
            </a:r>
            <a:endParaRPr lang="en-US" altLang="zh-CN" sz="1200" b="0" dirty="0">
              <a:ea typeface="宋体" panose="02010600030101010101" pitchFamily="2" charset="-122"/>
            </a:endParaRPr>
          </a:p>
        </p:txBody>
      </p:sp>
      <p:sp>
        <p:nvSpPr>
          <p:cNvPr id="150689" name="Text Box 197"/>
          <p:cNvSpPr txBox="1"/>
          <p:nvPr/>
        </p:nvSpPr>
        <p:spPr>
          <a:xfrm>
            <a:off x="4356100" y="27765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3.3</a:t>
            </a:r>
            <a:endParaRPr lang="en-US" altLang="zh-CN" sz="1200" b="0" dirty="0">
              <a:ea typeface="宋体" panose="02010600030101010101" pitchFamily="2" charset="-122"/>
            </a:endParaRPr>
          </a:p>
        </p:txBody>
      </p:sp>
      <p:sp>
        <p:nvSpPr>
          <p:cNvPr id="150690" name="Text Box 198"/>
          <p:cNvSpPr txBox="1"/>
          <p:nvPr/>
        </p:nvSpPr>
        <p:spPr>
          <a:xfrm>
            <a:off x="5003800" y="279400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3.4</a:t>
            </a:r>
            <a:endParaRPr lang="en-US" altLang="zh-CN" sz="1200" b="0" dirty="0">
              <a:ea typeface="宋体" panose="02010600030101010101" pitchFamily="2" charset="-122"/>
            </a:endParaRPr>
          </a:p>
        </p:txBody>
      </p:sp>
      <p:sp>
        <p:nvSpPr>
          <p:cNvPr id="150691" name="Text Box 199"/>
          <p:cNvSpPr txBox="1"/>
          <p:nvPr/>
        </p:nvSpPr>
        <p:spPr>
          <a:xfrm>
            <a:off x="4703763" y="3903663"/>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4.1</a:t>
            </a:r>
            <a:endParaRPr lang="en-US" altLang="zh-CN" sz="1200" b="0" dirty="0">
              <a:ea typeface="宋体" panose="02010600030101010101" pitchFamily="2" charset="-122"/>
            </a:endParaRPr>
          </a:p>
        </p:txBody>
      </p:sp>
      <p:sp>
        <p:nvSpPr>
          <p:cNvPr id="150692" name="Text Box 200"/>
          <p:cNvSpPr txBox="1"/>
          <p:nvPr/>
        </p:nvSpPr>
        <p:spPr>
          <a:xfrm>
            <a:off x="5422900" y="387350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4.2</a:t>
            </a:r>
            <a:endParaRPr lang="en-US" altLang="zh-CN" sz="1200" b="0" dirty="0">
              <a:ea typeface="宋体" panose="02010600030101010101" pitchFamily="2" charset="-122"/>
            </a:endParaRPr>
          </a:p>
        </p:txBody>
      </p:sp>
      <p:sp>
        <p:nvSpPr>
          <p:cNvPr id="150693" name="Text Box 201"/>
          <p:cNvSpPr txBox="1"/>
          <p:nvPr/>
        </p:nvSpPr>
        <p:spPr>
          <a:xfrm>
            <a:off x="6143625" y="387350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4.3</a:t>
            </a:r>
            <a:endParaRPr lang="en-US" altLang="zh-CN" sz="1200" b="0" dirty="0">
              <a:ea typeface="宋体" panose="02010600030101010101" pitchFamily="2" charset="-122"/>
            </a:endParaRPr>
          </a:p>
        </p:txBody>
      </p:sp>
      <p:sp>
        <p:nvSpPr>
          <p:cNvPr id="150694" name="Text Box 202"/>
          <p:cNvSpPr txBox="1"/>
          <p:nvPr/>
        </p:nvSpPr>
        <p:spPr>
          <a:xfrm>
            <a:off x="6659563" y="3890963"/>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4.4</a:t>
            </a:r>
            <a:endParaRPr lang="en-US" altLang="zh-CN" sz="1200" b="0" dirty="0">
              <a:ea typeface="宋体" panose="02010600030101010101" pitchFamily="2" charset="-122"/>
            </a:endParaRPr>
          </a:p>
        </p:txBody>
      </p:sp>
      <p:sp>
        <p:nvSpPr>
          <p:cNvPr id="150695" name="Line 203"/>
          <p:cNvSpPr/>
          <p:nvPr/>
        </p:nvSpPr>
        <p:spPr>
          <a:xfrm flipH="1">
            <a:off x="7439025" y="3886200"/>
            <a:ext cx="792163" cy="0"/>
          </a:xfrm>
          <a:prstGeom prst="line">
            <a:avLst/>
          </a:prstGeom>
          <a:ln w="9525" cap="flat" cmpd="sng">
            <a:solidFill>
              <a:schemeClr val="tx1"/>
            </a:solidFill>
            <a:prstDash val="solid"/>
            <a:headEnd type="none" w="med" len="med"/>
            <a:tailEnd type="none" w="med" len="med"/>
          </a:ln>
        </p:spPr>
      </p:sp>
      <p:sp>
        <p:nvSpPr>
          <p:cNvPr id="150696" name="Line 204"/>
          <p:cNvSpPr/>
          <p:nvPr/>
        </p:nvSpPr>
        <p:spPr>
          <a:xfrm flipV="1">
            <a:off x="7439025" y="3886200"/>
            <a:ext cx="0" cy="215900"/>
          </a:xfrm>
          <a:prstGeom prst="line">
            <a:avLst/>
          </a:prstGeom>
          <a:ln w="9525" cap="flat" cmpd="sng">
            <a:solidFill>
              <a:schemeClr val="tx1"/>
            </a:solidFill>
            <a:prstDash val="solid"/>
            <a:headEnd type="none" w="med" len="med"/>
            <a:tailEnd type="none" w="med" len="med"/>
          </a:ln>
        </p:spPr>
      </p:sp>
      <p:sp>
        <p:nvSpPr>
          <p:cNvPr id="150697" name="Text Box 205"/>
          <p:cNvSpPr txBox="1"/>
          <p:nvPr/>
        </p:nvSpPr>
        <p:spPr>
          <a:xfrm>
            <a:off x="5868988" y="2805113"/>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5.1</a:t>
            </a:r>
            <a:endParaRPr lang="en-US" altLang="zh-CN" sz="1200" b="0" dirty="0">
              <a:ea typeface="宋体" panose="02010600030101010101" pitchFamily="2" charset="-122"/>
            </a:endParaRPr>
          </a:p>
        </p:txBody>
      </p:sp>
      <p:sp>
        <p:nvSpPr>
          <p:cNvPr id="150698" name="Text Box 206"/>
          <p:cNvSpPr txBox="1"/>
          <p:nvPr/>
        </p:nvSpPr>
        <p:spPr>
          <a:xfrm>
            <a:off x="6516688" y="277495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5.2</a:t>
            </a:r>
            <a:endParaRPr lang="en-US" altLang="zh-CN" sz="1200" b="0" dirty="0">
              <a:ea typeface="宋体" panose="02010600030101010101" pitchFamily="2" charset="-122"/>
            </a:endParaRPr>
          </a:p>
        </p:txBody>
      </p:sp>
      <p:sp>
        <p:nvSpPr>
          <p:cNvPr id="150699" name="Text Box 207"/>
          <p:cNvSpPr txBox="1"/>
          <p:nvPr/>
        </p:nvSpPr>
        <p:spPr>
          <a:xfrm>
            <a:off x="7164388" y="277495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5.3</a:t>
            </a:r>
            <a:endParaRPr lang="en-US" altLang="zh-CN" sz="1200" b="0" dirty="0">
              <a:ea typeface="宋体" panose="02010600030101010101" pitchFamily="2" charset="-122"/>
            </a:endParaRPr>
          </a:p>
        </p:txBody>
      </p:sp>
      <p:sp>
        <p:nvSpPr>
          <p:cNvPr id="150700" name="Text Box 208"/>
          <p:cNvSpPr txBox="1"/>
          <p:nvPr/>
        </p:nvSpPr>
        <p:spPr>
          <a:xfrm>
            <a:off x="7812088" y="2792413"/>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5.4</a:t>
            </a:r>
            <a:endParaRPr lang="en-US" altLang="zh-CN" sz="1200" b="0" dirty="0">
              <a:ea typeface="宋体" panose="02010600030101010101" pitchFamily="2" charset="-122"/>
            </a:endParaRPr>
          </a:p>
        </p:txBody>
      </p:sp>
      <p:sp>
        <p:nvSpPr>
          <p:cNvPr id="150701" name="Text Box 209"/>
          <p:cNvSpPr txBox="1"/>
          <p:nvPr/>
        </p:nvSpPr>
        <p:spPr>
          <a:xfrm>
            <a:off x="7381875" y="3886200"/>
            <a:ext cx="431800"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6.1</a:t>
            </a:r>
            <a:endParaRPr lang="en-US" altLang="zh-CN" sz="1200" b="0" dirty="0">
              <a:ea typeface="宋体" panose="02010600030101010101" pitchFamily="2" charset="-122"/>
            </a:endParaRPr>
          </a:p>
        </p:txBody>
      </p:sp>
      <p:sp>
        <p:nvSpPr>
          <p:cNvPr id="150702" name="Text Box 210"/>
          <p:cNvSpPr txBox="1"/>
          <p:nvPr/>
        </p:nvSpPr>
        <p:spPr>
          <a:xfrm>
            <a:off x="8067675" y="38687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6.2</a:t>
            </a:r>
            <a:endParaRPr lang="en-US" altLang="zh-CN" sz="1200" b="0" dirty="0">
              <a:ea typeface="宋体" panose="02010600030101010101" pitchFamily="2" charset="-122"/>
            </a:endParaRPr>
          </a:p>
        </p:txBody>
      </p:sp>
      <p:sp>
        <p:nvSpPr>
          <p:cNvPr id="150703" name="Text Box 211"/>
          <p:cNvSpPr txBox="1"/>
          <p:nvPr/>
        </p:nvSpPr>
        <p:spPr>
          <a:xfrm>
            <a:off x="8715375" y="3868738"/>
            <a:ext cx="431800"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6.3</a:t>
            </a:r>
            <a:endParaRPr lang="en-US" altLang="zh-CN" sz="1200" b="0" dirty="0">
              <a:ea typeface="宋体" panose="02010600030101010101" pitchFamily="2" charset="-122"/>
            </a:endParaRPr>
          </a:p>
        </p:txBody>
      </p:sp>
      <p:sp>
        <p:nvSpPr>
          <p:cNvPr id="150704" name="Text Box 212"/>
          <p:cNvSpPr txBox="1"/>
          <p:nvPr/>
        </p:nvSpPr>
        <p:spPr>
          <a:xfrm>
            <a:off x="2459038" y="5287963"/>
            <a:ext cx="574675"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3.1.1</a:t>
            </a:r>
            <a:endParaRPr lang="en-US" altLang="zh-CN" sz="1200" b="0" dirty="0">
              <a:ea typeface="宋体" panose="02010600030101010101" pitchFamily="2" charset="-122"/>
            </a:endParaRPr>
          </a:p>
        </p:txBody>
      </p:sp>
      <p:sp>
        <p:nvSpPr>
          <p:cNvPr id="150705" name="Text Box 213"/>
          <p:cNvSpPr txBox="1"/>
          <p:nvPr/>
        </p:nvSpPr>
        <p:spPr>
          <a:xfrm>
            <a:off x="3165475" y="5292725"/>
            <a:ext cx="574675"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3.1.2</a:t>
            </a:r>
            <a:endParaRPr lang="en-US" altLang="zh-CN" sz="1200" b="0" dirty="0">
              <a:ea typeface="宋体" panose="02010600030101010101" pitchFamily="2" charset="-122"/>
            </a:endParaRPr>
          </a:p>
        </p:txBody>
      </p:sp>
      <p:sp>
        <p:nvSpPr>
          <p:cNvPr id="150706" name="Text Box 214"/>
          <p:cNvSpPr txBox="1"/>
          <p:nvPr/>
        </p:nvSpPr>
        <p:spPr>
          <a:xfrm>
            <a:off x="3886200" y="5292725"/>
            <a:ext cx="574675"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3.1.3</a:t>
            </a:r>
            <a:endParaRPr lang="en-US" altLang="zh-CN" sz="1200" b="0" dirty="0">
              <a:ea typeface="宋体" panose="02010600030101010101" pitchFamily="2" charset="-122"/>
            </a:endParaRPr>
          </a:p>
        </p:txBody>
      </p:sp>
      <p:sp>
        <p:nvSpPr>
          <p:cNvPr id="150707" name="Text Box 215"/>
          <p:cNvSpPr txBox="1"/>
          <p:nvPr/>
        </p:nvSpPr>
        <p:spPr>
          <a:xfrm>
            <a:off x="4579938" y="5292725"/>
            <a:ext cx="574675"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3.1.4</a:t>
            </a:r>
            <a:endParaRPr lang="en-US" altLang="zh-CN" sz="1200" b="0" dirty="0">
              <a:ea typeface="宋体" panose="02010600030101010101" pitchFamily="2" charset="-122"/>
            </a:endParaRPr>
          </a:p>
        </p:txBody>
      </p:sp>
      <p:sp>
        <p:nvSpPr>
          <p:cNvPr id="150708" name="Text Box 216"/>
          <p:cNvSpPr txBox="1"/>
          <p:nvPr/>
        </p:nvSpPr>
        <p:spPr>
          <a:xfrm>
            <a:off x="5651500" y="5313363"/>
            <a:ext cx="574675" cy="274637"/>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4.1.1</a:t>
            </a:r>
            <a:endParaRPr lang="en-US" altLang="zh-CN" sz="1200" b="0" dirty="0">
              <a:ea typeface="宋体" panose="02010600030101010101" pitchFamily="2" charset="-122"/>
            </a:endParaRPr>
          </a:p>
        </p:txBody>
      </p:sp>
      <p:sp>
        <p:nvSpPr>
          <p:cNvPr id="150709" name="Text Box 217"/>
          <p:cNvSpPr txBox="1"/>
          <p:nvPr/>
        </p:nvSpPr>
        <p:spPr>
          <a:xfrm>
            <a:off x="6296025" y="5280025"/>
            <a:ext cx="574675" cy="274638"/>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en-US" altLang="zh-CN" sz="1200" b="0" dirty="0">
                <a:ea typeface="宋体" panose="02010600030101010101" pitchFamily="2" charset="-122"/>
              </a:rPr>
              <a:t>4.1.2</a:t>
            </a:r>
            <a:endParaRPr lang="en-US" altLang="zh-CN" sz="1200" b="0" dirty="0">
              <a:ea typeface="宋体" panose="02010600030101010101" pitchFamily="2" charset="-122"/>
            </a:endParaRPr>
          </a:p>
        </p:txBody>
      </p:sp>
      <p:sp>
        <p:nvSpPr>
          <p:cNvPr id="150710" name="Rectangle 219"/>
          <p:cNvSpPr>
            <a:spLocks noGrp="1"/>
          </p:cNvSpPr>
          <p:nvPr>
            <p:ph type="title"/>
          </p:nvPr>
        </p:nvSpPr>
        <p:spPr>
          <a:xfrm>
            <a:off x="107950" y="116840"/>
            <a:ext cx="7812088" cy="620713"/>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 </a:t>
            </a:r>
            <a:r>
              <a:rPr lang="en-US" altLang="zh-CN" sz="2800" dirty="0">
                <a:latin typeface="黑体" panose="02010609060101010101" pitchFamily="49" charset="-122"/>
              </a:rPr>
              <a:t>WBS</a:t>
            </a:r>
            <a:r>
              <a:rPr lang="zh-CN" altLang="en-US" sz="2800" dirty="0">
                <a:latin typeface="黑体" panose="02010609060101010101" pitchFamily="49" charset="-122"/>
              </a:rPr>
              <a:t>示例二</a:t>
            </a:r>
            <a:endParaRPr lang="zh-CN" altLang="en-US" sz="2800" dirty="0">
              <a:latin typeface="黑体" panose="0201060906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Text Box 2"/>
          <p:cNvSpPr txBox="1"/>
          <p:nvPr/>
        </p:nvSpPr>
        <p:spPr>
          <a:xfrm>
            <a:off x="7413625" y="5492750"/>
            <a:ext cx="1223963" cy="457200"/>
          </a:xfrm>
          <a:prstGeom prst="rect">
            <a:avLst/>
          </a:prstGeom>
          <a:solidFill>
            <a:srgbClr val="C0C0C0"/>
          </a:solidFill>
          <a:ln w="9525">
            <a:noFill/>
          </a:ln>
          <a:effectLst>
            <a:outerShdw dist="107763" dir="2699999" algn="ctr" rotWithShape="0">
              <a:srgbClr val="808080"/>
            </a:outerShdw>
          </a:effectLst>
        </p:spPr>
        <p:txBody>
          <a:bodyPr>
            <a:spAutoFit/>
          </a:bodyPr>
          <a:p>
            <a:pPr algn="ctr" eaLnBrk="1" hangingPunct="1">
              <a:spcBef>
                <a:spcPct val="50000"/>
              </a:spcBef>
              <a:buNone/>
            </a:pPr>
            <a:r>
              <a:rPr lang="zh-CN" altLang="en-US" sz="2400" dirty="0">
                <a:solidFill>
                  <a:schemeClr val="accent2"/>
                </a:solidFill>
                <a:latin typeface="Times New Roman" panose="02020603050405020304" pitchFamily="18" charset="0"/>
                <a:ea typeface="楷体_GB2312" pitchFamily="49" charset="-122"/>
              </a:rPr>
              <a:t>缺点</a:t>
            </a:r>
            <a:endParaRPr lang="zh-CN" altLang="en-US" sz="2400" dirty="0">
              <a:solidFill>
                <a:schemeClr val="accent2"/>
              </a:solidFill>
              <a:latin typeface="Times New Roman" panose="02020603050405020304" pitchFamily="18" charset="0"/>
              <a:ea typeface="楷体_GB2312" pitchFamily="49" charset="-122"/>
            </a:endParaRPr>
          </a:p>
        </p:txBody>
      </p:sp>
      <p:sp>
        <p:nvSpPr>
          <p:cNvPr id="152579" name="Text Box 3"/>
          <p:cNvSpPr txBox="1"/>
          <p:nvPr/>
        </p:nvSpPr>
        <p:spPr>
          <a:xfrm>
            <a:off x="7413625" y="4340225"/>
            <a:ext cx="1223963" cy="457200"/>
          </a:xfrm>
          <a:prstGeom prst="rect">
            <a:avLst/>
          </a:prstGeom>
          <a:solidFill>
            <a:srgbClr val="C0C0C0"/>
          </a:solidFill>
          <a:ln w="9525">
            <a:noFill/>
          </a:ln>
          <a:effectLst>
            <a:outerShdw dist="107763" dir="2699999" algn="ctr" rotWithShape="0">
              <a:srgbClr val="808080"/>
            </a:outerShdw>
          </a:effectLst>
        </p:spPr>
        <p:txBody>
          <a:bodyPr>
            <a:spAutoFit/>
          </a:bodyPr>
          <a:p>
            <a:pPr algn="ctr" eaLnBrk="1" hangingPunct="1">
              <a:spcBef>
                <a:spcPct val="50000"/>
              </a:spcBef>
              <a:buNone/>
            </a:pPr>
            <a:r>
              <a:rPr lang="zh-CN" altLang="en-US" sz="2400" dirty="0">
                <a:solidFill>
                  <a:schemeClr val="accent2"/>
                </a:solidFill>
                <a:latin typeface="Times New Roman" panose="02020603050405020304" pitchFamily="18" charset="0"/>
                <a:ea typeface="楷体_GB2312" pitchFamily="49" charset="-122"/>
              </a:rPr>
              <a:t>优点</a:t>
            </a:r>
            <a:endParaRPr lang="zh-CN" altLang="en-US" sz="2400" dirty="0">
              <a:solidFill>
                <a:schemeClr val="accent2"/>
              </a:solidFill>
              <a:latin typeface="Times New Roman" panose="02020603050405020304" pitchFamily="18" charset="0"/>
              <a:ea typeface="楷体_GB2312" pitchFamily="49" charset="-122"/>
            </a:endParaRPr>
          </a:p>
        </p:txBody>
      </p:sp>
      <p:sp>
        <p:nvSpPr>
          <p:cNvPr id="152580" name="Rectangle 12"/>
          <p:cNvSpPr>
            <a:spLocks noGrp="1"/>
          </p:cNvSpPr>
          <p:nvPr>
            <p:ph type="title"/>
          </p:nvPr>
        </p:nvSpPr>
        <p:spPr>
          <a:xfrm>
            <a:off x="107315" y="116840"/>
            <a:ext cx="7092950" cy="620713"/>
          </a:xfrm>
        </p:spPr>
        <p:txBody>
          <a:bodyPr vert="horz" wrap="square" lIns="91440" tIns="45720" rIns="91440" bIns="0" anchor="ctr" anchorCtr="0"/>
          <a:p>
            <a:pPr eaLnBrk="1" hangingPunct="1"/>
            <a:r>
              <a:rPr lang="zh-CN" altLang="en-US" dirty="0">
                <a:latin typeface="黑体" panose="02010609060101010101" pitchFamily="49" charset="-122"/>
              </a:rPr>
              <a:t>活动定义的方法与工具：</a:t>
            </a:r>
            <a:r>
              <a:rPr lang="zh-CN" altLang="en-US" dirty="0"/>
              <a:t>推荐的</a:t>
            </a:r>
            <a:r>
              <a:rPr lang="en-US" altLang="zh-CN" dirty="0"/>
              <a:t>WBS</a:t>
            </a:r>
            <a:r>
              <a:rPr lang="zh-CN" altLang="en-US" dirty="0"/>
              <a:t>分解模式</a:t>
            </a:r>
            <a:endParaRPr lang="zh-CN" altLang="en-US" dirty="0"/>
          </a:p>
        </p:txBody>
      </p:sp>
      <p:sp>
        <p:nvSpPr>
          <p:cNvPr id="152581" name="Rectangle 4"/>
          <p:cNvSpPr>
            <a:spLocks noGrp="1"/>
          </p:cNvSpPr>
          <p:nvPr>
            <p:ph type="body" sz="half" idx="1"/>
          </p:nvPr>
        </p:nvSpPr>
        <p:spPr>
          <a:xfrm>
            <a:off x="0" y="692150"/>
            <a:ext cx="8242300" cy="1463675"/>
          </a:xfrm>
        </p:spPr>
        <p:txBody>
          <a:bodyPr vert="horz" wrap="square" lIns="91440" tIns="45720" rIns="91440" bIns="45720" anchor="t" anchorCtr="0">
            <a:spAutoFit/>
          </a:bodyPr>
          <a:p>
            <a:pPr marL="0" indent="0" eaLnBrk="1" hangingPunct="1">
              <a:lnSpc>
                <a:spcPct val="125000"/>
              </a:lnSpc>
              <a:spcBef>
                <a:spcPct val="0"/>
              </a:spcBef>
              <a:buClr>
                <a:schemeClr val="tx1"/>
              </a:buClr>
              <a:buSzTx/>
              <a:buFont typeface="Wingdings" panose="05000000000000000000" pitchFamily="2" charset="2"/>
              <a:buNone/>
            </a:pPr>
            <a:r>
              <a:rPr lang="en-US" altLang="zh-CN" dirty="0">
                <a:latin typeface="宋体" panose="02010600030101010101" pitchFamily="2" charset="-122"/>
                <a:ea typeface="宋体" panose="02010600030101010101" pitchFamily="2" charset="-122"/>
              </a:rPr>
              <a:t>    </a:t>
            </a:r>
            <a:r>
              <a:rPr lang="zh-CN" altLang="en-US" dirty="0">
                <a:latin typeface="宋体" panose="02010600030101010101" pitchFamily="2" charset="-122"/>
                <a:ea typeface="宋体" panose="02010600030101010101" pitchFamily="2" charset="-122"/>
              </a:rPr>
              <a:t>在一个项目计划文件（如</a:t>
            </a:r>
            <a:r>
              <a:rPr lang="en-US" altLang="zh-CN" dirty="0">
                <a:latin typeface="宋体" panose="02010600030101010101" pitchFamily="2" charset="-122"/>
                <a:ea typeface="宋体" panose="02010600030101010101" pitchFamily="2" charset="-122"/>
              </a:rPr>
              <a:t>E2E3/4</a:t>
            </a:r>
            <a:r>
              <a:rPr lang="zh-CN" altLang="en-US" dirty="0">
                <a:latin typeface="宋体" panose="02010600030101010101" pitchFamily="2" charset="-122"/>
                <a:ea typeface="宋体" panose="02010600030101010101" pitchFamily="2" charset="-122"/>
              </a:rPr>
              <a:t>级项目计划）中包含所有部门的活动。项目计划严格按流程阶段活动的方式进行</a:t>
            </a:r>
            <a:r>
              <a:rPr lang="en-US" altLang="zh-CN" dirty="0">
                <a:latin typeface="宋体" panose="02010600030101010101" pitchFamily="2" charset="-122"/>
                <a:ea typeface="宋体" panose="02010600030101010101" pitchFamily="2" charset="-122"/>
              </a:rPr>
              <a:t>WBS</a:t>
            </a:r>
            <a:r>
              <a:rPr lang="zh-CN" altLang="en-US" dirty="0">
                <a:latin typeface="宋体" panose="02010600030101010101" pitchFamily="2" charset="-122"/>
                <a:ea typeface="宋体" panose="02010600030101010101" pitchFamily="2" charset="-122"/>
              </a:rPr>
              <a:t>分解。</a:t>
            </a:r>
            <a:endParaRPr lang="zh-CN" altLang="en-US" dirty="0">
              <a:latin typeface="宋体" panose="02010600030101010101" pitchFamily="2" charset="-122"/>
              <a:ea typeface="宋体" panose="02010600030101010101" pitchFamily="2" charset="-122"/>
            </a:endParaRPr>
          </a:p>
        </p:txBody>
      </p:sp>
      <p:sp>
        <p:nvSpPr>
          <p:cNvPr id="152582" name="Rectangle 5"/>
          <p:cNvSpPr/>
          <p:nvPr/>
        </p:nvSpPr>
        <p:spPr>
          <a:xfrm>
            <a:off x="4175125" y="1989138"/>
            <a:ext cx="4535488" cy="2465387"/>
          </a:xfrm>
          <a:prstGeom prst="rect">
            <a:avLst/>
          </a:prstGeom>
          <a:noFill/>
          <a:ln w="9525" cap="flat" cmpd="sng">
            <a:solidFill>
              <a:schemeClr val="bg2"/>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42900" lvl="0" indent="-342900" eaLnBrk="1" hangingPunct="1">
              <a:lnSpc>
                <a:spcPct val="120000"/>
              </a:lnSpc>
              <a:spcBef>
                <a:spcPct val="0"/>
              </a:spcBef>
              <a:buFont typeface="Wingdings" panose="05000000000000000000" pitchFamily="2" charset="2"/>
              <a:buChar char="Ø"/>
            </a:pPr>
            <a:r>
              <a:rPr lang="zh-CN" altLang="en-US" sz="1400" dirty="0"/>
              <a:t>计划形成整体，不易脱节；保证不同层次间信息的畅通；</a:t>
            </a:r>
            <a:endParaRPr lang="zh-CN" altLang="en-US" sz="1400" dirty="0"/>
          </a:p>
          <a:p>
            <a:pPr marL="342900" lvl="0" indent="-342900" eaLnBrk="1" hangingPunct="1">
              <a:lnSpc>
                <a:spcPct val="120000"/>
              </a:lnSpc>
              <a:spcBef>
                <a:spcPct val="0"/>
              </a:spcBef>
              <a:buFont typeface="Wingdings" panose="05000000000000000000" pitchFamily="2" charset="2"/>
              <a:buChar char="Ø"/>
            </a:pPr>
            <a:r>
              <a:rPr lang="zh-CN" altLang="en-US" sz="1400" dirty="0"/>
              <a:t>确保各部门间的配合；</a:t>
            </a:r>
            <a:endParaRPr lang="zh-CN" altLang="en-US" sz="1400" dirty="0"/>
          </a:p>
          <a:p>
            <a:pPr marL="342900" lvl="0" indent="-342900" eaLnBrk="1" hangingPunct="1">
              <a:lnSpc>
                <a:spcPct val="120000"/>
              </a:lnSpc>
              <a:spcBef>
                <a:spcPct val="0"/>
              </a:spcBef>
              <a:buFont typeface="Wingdings" panose="05000000000000000000" pitchFamily="2" charset="2"/>
              <a:buChar char="Ø"/>
            </a:pPr>
            <a:r>
              <a:rPr lang="zh-CN" altLang="en-US" sz="1400" dirty="0"/>
              <a:t>在同一计划文件中因任务间的关联使得各任务调整的同步；</a:t>
            </a:r>
            <a:endParaRPr lang="zh-CN" altLang="en-US" sz="1400" dirty="0"/>
          </a:p>
          <a:p>
            <a:pPr marL="342900" lvl="0" indent="-342900" eaLnBrk="1" hangingPunct="1">
              <a:lnSpc>
                <a:spcPct val="120000"/>
              </a:lnSpc>
              <a:spcBef>
                <a:spcPct val="0"/>
              </a:spcBef>
              <a:buFont typeface="Wingdings" panose="05000000000000000000" pitchFamily="2" charset="2"/>
              <a:buChar char="Ø"/>
            </a:pPr>
            <a:r>
              <a:rPr lang="zh-CN" altLang="en-US" sz="1400" dirty="0"/>
              <a:t>能较方便的控制项目计划的执行；</a:t>
            </a:r>
            <a:endParaRPr lang="zh-CN" altLang="en-US" sz="1400" dirty="0"/>
          </a:p>
          <a:p>
            <a:pPr marL="342900" lvl="0" indent="-342900" eaLnBrk="1" hangingPunct="1">
              <a:lnSpc>
                <a:spcPct val="120000"/>
              </a:lnSpc>
              <a:spcBef>
                <a:spcPct val="0"/>
              </a:spcBef>
              <a:buFont typeface="Wingdings" panose="05000000000000000000" pitchFamily="2" charset="2"/>
              <a:buChar char="Ø"/>
            </a:pPr>
            <a:r>
              <a:rPr lang="zh-CN" altLang="en-US" sz="1400" dirty="0"/>
              <a:t>按活动来进行工作的层层嵌套式分解，更能保证计划与目标间的一致，保证任务分解的完备性，活动间、角色间的依赖关系也更易于表达；</a:t>
            </a:r>
            <a:endParaRPr lang="zh-CN" altLang="en-US" sz="1400" dirty="0"/>
          </a:p>
        </p:txBody>
      </p:sp>
      <p:sp>
        <p:nvSpPr>
          <p:cNvPr id="152583" name="Rectangle 6"/>
          <p:cNvSpPr/>
          <p:nvPr/>
        </p:nvSpPr>
        <p:spPr>
          <a:xfrm>
            <a:off x="4173538" y="5043488"/>
            <a:ext cx="4537075" cy="919162"/>
          </a:xfrm>
          <a:prstGeom prst="rect">
            <a:avLst/>
          </a:prstGeom>
          <a:noFill/>
          <a:ln w="9525" cap="flat" cmpd="sng">
            <a:solidFill>
              <a:schemeClr val="bg2"/>
            </a:solidFill>
            <a:prstDash val="solid"/>
            <a:miter/>
            <a:headEnd type="none" w="med" len="med"/>
            <a:tailEnd type="none" w="med" len="med"/>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342900" lvl="0" indent="-342900" eaLnBrk="1" hangingPunct="1">
              <a:lnSpc>
                <a:spcPct val="115000"/>
              </a:lnSpc>
              <a:buFont typeface="Wingdings" panose="05000000000000000000" pitchFamily="2" charset="2"/>
              <a:buChar char="Ø"/>
            </a:pPr>
            <a:r>
              <a:rPr lang="zh-CN" altLang="en-US" sz="1400" dirty="0"/>
              <a:t>计划文件大，可能不直观，制定一个好的项目计划需要</a:t>
            </a:r>
            <a:r>
              <a:rPr lang="en-US" altLang="zh-CN" sz="1400" dirty="0"/>
              <a:t>PDT</a:t>
            </a:r>
            <a:r>
              <a:rPr lang="zh-CN" altLang="en-US" sz="1400" dirty="0"/>
              <a:t>经理具有良好的计划制定技巧。</a:t>
            </a:r>
            <a:endParaRPr lang="zh-CN" altLang="en-US" sz="1400" dirty="0"/>
          </a:p>
        </p:txBody>
      </p:sp>
      <p:graphicFrame>
        <p:nvGraphicFramePr>
          <p:cNvPr id="152584" name="Object 11"/>
          <p:cNvGraphicFramePr>
            <a:graphicFrameLocks noChangeAspect="1"/>
          </p:cNvGraphicFramePr>
          <p:nvPr>
            <p:ph sz="half" idx="2"/>
          </p:nvPr>
        </p:nvGraphicFramePr>
        <p:xfrm>
          <a:off x="306388" y="2281238"/>
          <a:ext cx="3732212" cy="4327525"/>
        </p:xfrm>
        <a:graphic>
          <a:graphicData uri="http://schemas.openxmlformats.org/presentationml/2006/ole">
            <mc:AlternateContent xmlns:mc="http://schemas.openxmlformats.org/markup-compatibility/2006">
              <mc:Choice xmlns:v="urn:schemas-microsoft-com:vml" Requires="v">
                <p:oleObj spid="_x0000_s3115" name="" r:id="rId1" imgW="3556000" imgH="3556000" progId="Visio.Drawing.11">
                  <p:embed/>
                </p:oleObj>
              </mc:Choice>
              <mc:Fallback>
                <p:oleObj name="" r:id="rId1" imgW="3556000" imgH="3556000" progId="Visio.Drawing.11">
                  <p:embed/>
                  <p:pic>
                    <p:nvPicPr>
                      <p:cNvPr id="0" name="图片 3114"/>
                      <p:cNvPicPr/>
                      <p:nvPr/>
                    </p:nvPicPr>
                    <p:blipFill>
                      <a:blip r:embed="rId2"/>
                      <a:srcRect l="-9496"/>
                      <a:stretch>
                        <a:fillRect/>
                      </a:stretch>
                    </p:blipFill>
                    <p:spPr>
                      <a:xfrm>
                        <a:off x="306388" y="2281238"/>
                        <a:ext cx="3732212" cy="4327525"/>
                      </a:xfrm>
                      <a:prstGeom prst="rect">
                        <a:avLst/>
                      </a:prstGeom>
                      <a:noFill/>
                      <a:ln w="38100">
                        <a:miter/>
                      </a:ln>
                    </p:spPr>
                  </p:pic>
                </p:oleObj>
              </mc:Fallback>
            </mc:AlternateContent>
          </a:graphicData>
        </a:graphic>
      </p:graphicFrame>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54626" name="Group 2"/>
          <p:cNvGrpSpPr/>
          <p:nvPr/>
        </p:nvGrpSpPr>
        <p:grpSpPr>
          <a:xfrm>
            <a:off x="573088" y="1089025"/>
            <a:ext cx="8229600" cy="1331913"/>
            <a:chOff x="361" y="481"/>
            <a:chExt cx="5184" cy="839"/>
          </a:xfrm>
        </p:grpSpPr>
        <p:sp>
          <p:nvSpPr>
            <p:cNvPr id="154847" name="Rectangle 3" descr="2"/>
            <p:cNvSpPr/>
            <p:nvPr/>
          </p:nvSpPr>
          <p:spPr>
            <a:xfrm>
              <a:off x="361" y="486"/>
              <a:ext cx="369" cy="834"/>
            </a:xfrm>
            <a:prstGeom prst="rect">
              <a:avLst/>
            </a:prstGeom>
            <a:noFill/>
            <a:ln w="9525">
              <a:noFill/>
            </a:ln>
          </p:spPr>
          <p:txBody>
            <a:bodyPr lIns="90000" tIns="46800" rIns="90000" bIns="46800" anchor="ctr"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1200" b="0" dirty="0"/>
                <a:t>WBS</a:t>
              </a:r>
              <a:endParaRPr lang="en-US" altLang="zh-CN" sz="1200" b="0" dirty="0"/>
            </a:p>
          </p:txBody>
        </p:sp>
        <p:sp>
          <p:nvSpPr>
            <p:cNvPr id="154848" name="Rectangle 4" descr="3"/>
            <p:cNvSpPr/>
            <p:nvPr/>
          </p:nvSpPr>
          <p:spPr>
            <a:xfrm>
              <a:off x="730" y="486"/>
              <a:ext cx="1281" cy="834"/>
            </a:xfrm>
            <a:prstGeom prst="rect">
              <a:avLst/>
            </a:prstGeom>
            <a:noFill/>
            <a:ln w="9525">
              <a:noFill/>
            </a:ln>
          </p:spPr>
          <p:txBody>
            <a:bodyPr lIns="90000" tIns="46800" rIns="90000" bIns="46800" anchor="ctr"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1200" b="0" dirty="0"/>
                <a:t>工作细目</a:t>
              </a:r>
              <a:endParaRPr lang="zh-CN" altLang="en-US" sz="1200" b="0" dirty="0"/>
            </a:p>
          </p:txBody>
        </p:sp>
        <p:sp>
          <p:nvSpPr>
            <p:cNvPr id="154849" name="Rectangle 5" descr="4"/>
            <p:cNvSpPr/>
            <p:nvPr/>
          </p:nvSpPr>
          <p:spPr>
            <a:xfrm>
              <a:off x="2011" y="486"/>
              <a:ext cx="26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p:txBody>
        </p:sp>
        <p:sp>
          <p:nvSpPr>
            <p:cNvPr id="154850" name="Rectangle 6" descr="5"/>
            <p:cNvSpPr/>
            <p:nvPr/>
          </p:nvSpPr>
          <p:spPr>
            <a:xfrm>
              <a:off x="2273" y="486"/>
              <a:ext cx="22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p:txBody>
        </p:sp>
        <p:sp>
          <p:nvSpPr>
            <p:cNvPr id="154851" name="Rectangle 7" descr="6"/>
            <p:cNvSpPr/>
            <p:nvPr/>
          </p:nvSpPr>
          <p:spPr>
            <a:xfrm>
              <a:off x="2499" y="486"/>
              <a:ext cx="18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2" name="Rectangle 8" descr="7"/>
            <p:cNvSpPr/>
            <p:nvPr/>
          </p:nvSpPr>
          <p:spPr>
            <a:xfrm>
              <a:off x="2681" y="486"/>
              <a:ext cx="27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3" name="Rectangle 9" descr="8"/>
            <p:cNvSpPr/>
            <p:nvPr/>
          </p:nvSpPr>
          <p:spPr>
            <a:xfrm>
              <a:off x="2953"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4" name="Rectangle 10" descr="9"/>
            <p:cNvSpPr/>
            <p:nvPr/>
          </p:nvSpPr>
          <p:spPr>
            <a:xfrm>
              <a:off x="3189"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5" name="Rectangle 11" descr="10"/>
            <p:cNvSpPr/>
            <p:nvPr/>
          </p:nvSpPr>
          <p:spPr>
            <a:xfrm>
              <a:off x="3424"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6" name="Rectangle 12" descr="11"/>
            <p:cNvSpPr/>
            <p:nvPr/>
          </p:nvSpPr>
          <p:spPr>
            <a:xfrm>
              <a:off x="3660"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7" name="Rectangle 13" descr="12"/>
            <p:cNvSpPr/>
            <p:nvPr/>
          </p:nvSpPr>
          <p:spPr>
            <a:xfrm>
              <a:off x="3895" y="486"/>
              <a:ext cx="237"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8" name="Rectangle 14" descr="13"/>
            <p:cNvSpPr/>
            <p:nvPr/>
          </p:nvSpPr>
          <p:spPr>
            <a:xfrm>
              <a:off x="4132" y="486"/>
              <a:ext cx="234"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59" name="Rectangle 15" descr="14"/>
            <p:cNvSpPr/>
            <p:nvPr/>
          </p:nvSpPr>
          <p:spPr>
            <a:xfrm>
              <a:off x="4366" y="486"/>
              <a:ext cx="237"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60" name="Rectangle 16" descr="15"/>
            <p:cNvSpPr/>
            <p:nvPr/>
          </p:nvSpPr>
          <p:spPr>
            <a:xfrm>
              <a:off x="4603"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61" name="Rectangle 17" descr="16"/>
            <p:cNvSpPr/>
            <p:nvPr/>
          </p:nvSpPr>
          <p:spPr>
            <a:xfrm>
              <a:off x="4838"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62" name="Rectangle 18" descr="17"/>
            <p:cNvSpPr/>
            <p:nvPr/>
          </p:nvSpPr>
          <p:spPr>
            <a:xfrm>
              <a:off x="5074"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4863" name="Rectangle 19" descr="18"/>
            <p:cNvSpPr/>
            <p:nvPr/>
          </p:nvSpPr>
          <p:spPr>
            <a:xfrm>
              <a:off x="5309"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p:txBody>
        </p:sp>
        <p:sp>
          <p:nvSpPr>
            <p:cNvPr id="154864" name="Line 20"/>
            <p:cNvSpPr/>
            <p:nvPr/>
          </p:nvSpPr>
          <p:spPr>
            <a:xfrm>
              <a:off x="361" y="1320"/>
              <a:ext cx="5184" cy="0"/>
            </a:xfrm>
            <a:prstGeom prst="line">
              <a:avLst/>
            </a:prstGeom>
            <a:ln w="12700" cap="flat" cmpd="sng">
              <a:solidFill>
                <a:schemeClr val="tx1"/>
              </a:solidFill>
              <a:prstDash val="solid"/>
              <a:headEnd type="none" w="med" len="med"/>
              <a:tailEnd type="none" w="med" len="med"/>
            </a:ln>
          </p:spPr>
        </p:sp>
        <p:sp>
          <p:nvSpPr>
            <p:cNvPr id="154865" name="Line 21"/>
            <p:cNvSpPr/>
            <p:nvPr/>
          </p:nvSpPr>
          <p:spPr>
            <a:xfrm>
              <a:off x="2011" y="486"/>
              <a:ext cx="3534" cy="0"/>
            </a:xfrm>
            <a:prstGeom prst="line">
              <a:avLst/>
            </a:prstGeom>
            <a:ln w="28575" cap="flat" cmpd="sng">
              <a:solidFill>
                <a:schemeClr val="tx1"/>
              </a:solidFill>
              <a:prstDash val="solid"/>
              <a:headEnd type="none" w="med" len="med"/>
              <a:tailEnd type="none" w="med" len="med"/>
            </a:ln>
          </p:spPr>
        </p:sp>
        <p:sp>
          <p:nvSpPr>
            <p:cNvPr id="154866" name="Line 22"/>
            <p:cNvSpPr/>
            <p:nvPr/>
          </p:nvSpPr>
          <p:spPr>
            <a:xfrm>
              <a:off x="361" y="486"/>
              <a:ext cx="1650" cy="0"/>
            </a:xfrm>
            <a:prstGeom prst="line">
              <a:avLst/>
            </a:prstGeom>
            <a:ln w="28575" cap="sq" cmpd="sng">
              <a:solidFill>
                <a:schemeClr val="tx1"/>
              </a:solidFill>
              <a:prstDash val="solid"/>
              <a:headEnd type="none" w="med" len="med"/>
              <a:tailEnd type="none" w="med" len="med"/>
            </a:ln>
          </p:spPr>
        </p:sp>
        <p:sp>
          <p:nvSpPr>
            <p:cNvPr id="154867" name="Text Box 23"/>
            <p:cNvSpPr txBox="1"/>
            <p:nvPr/>
          </p:nvSpPr>
          <p:spPr>
            <a:xfrm>
              <a:off x="200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Beth</a:t>
              </a:r>
              <a:endParaRPr lang="en-US" altLang="zh-CN" sz="1400" b="0" dirty="0">
                <a:ea typeface="宋体" panose="02010600030101010101" pitchFamily="2" charset="-122"/>
              </a:endParaRPr>
            </a:p>
          </p:txBody>
        </p:sp>
        <p:sp>
          <p:nvSpPr>
            <p:cNvPr id="154868" name="Text Box 24"/>
            <p:cNvSpPr txBox="1"/>
            <p:nvPr/>
          </p:nvSpPr>
          <p:spPr>
            <a:xfrm>
              <a:off x="2227"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Jim</a:t>
              </a:r>
              <a:endParaRPr lang="en-US" altLang="zh-CN" sz="1400" b="0" dirty="0">
                <a:ea typeface="宋体" panose="02010600030101010101" pitchFamily="2" charset="-122"/>
              </a:endParaRPr>
            </a:p>
          </p:txBody>
        </p:sp>
        <p:sp>
          <p:nvSpPr>
            <p:cNvPr id="154869" name="Text Box 25"/>
            <p:cNvSpPr txBox="1"/>
            <p:nvPr/>
          </p:nvSpPr>
          <p:spPr>
            <a:xfrm>
              <a:off x="247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Jack</a:t>
              </a:r>
              <a:endParaRPr lang="en-US" altLang="zh-CN" sz="1400" b="0" dirty="0">
                <a:ea typeface="宋体" panose="02010600030101010101" pitchFamily="2" charset="-122"/>
              </a:endParaRPr>
            </a:p>
          </p:txBody>
        </p:sp>
        <p:sp>
          <p:nvSpPr>
            <p:cNvPr id="154870" name="Text Box 26"/>
            <p:cNvSpPr txBox="1"/>
            <p:nvPr/>
          </p:nvSpPr>
          <p:spPr>
            <a:xfrm>
              <a:off x="272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Rose</a:t>
              </a:r>
              <a:endParaRPr lang="en-US" altLang="zh-CN" sz="1400" b="0" dirty="0">
                <a:ea typeface="宋体" panose="02010600030101010101" pitchFamily="2" charset="-122"/>
              </a:endParaRPr>
            </a:p>
          </p:txBody>
        </p:sp>
        <p:sp>
          <p:nvSpPr>
            <p:cNvPr id="154871" name="Text Box 27"/>
            <p:cNvSpPr txBox="1"/>
            <p:nvPr/>
          </p:nvSpPr>
          <p:spPr>
            <a:xfrm>
              <a:off x="2948" y="487"/>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Steve</a:t>
              </a:r>
              <a:endParaRPr lang="en-US" altLang="zh-CN" sz="1400" b="0" dirty="0">
                <a:ea typeface="宋体" panose="02010600030101010101" pitchFamily="2" charset="-122"/>
              </a:endParaRPr>
            </a:p>
          </p:txBody>
        </p:sp>
        <p:sp>
          <p:nvSpPr>
            <p:cNvPr id="154872" name="Text Box 28"/>
            <p:cNvSpPr txBox="1"/>
            <p:nvPr/>
          </p:nvSpPr>
          <p:spPr>
            <a:xfrm>
              <a:off x="318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Jeff</a:t>
              </a:r>
              <a:endParaRPr lang="en-US" altLang="zh-CN" sz="1400" b="0" dirty="0">
                <a:ea typeface="宋体" panose="02010600030101010101" pitchFamily="2" charset="-122"/>
              </a:endParaRPr>
            </a:p>
          </p:txBody>
        </p:sp>
        <p:sp>
          <p:nvSpPr>
            <p:cNvPr id="154873" name="Text Box 29"/>
            <p:cNvSpPr txBox="1"/>
            <p:nvPr/>
          </p:nvSpPr>
          <p:spPr>
            <a:xfrm>
              <a:off x="3407"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Tyler</a:t>
              </a:r>
              <a:endParaRPr lang="en-US" altLang="zh-CN" sz="1400" b="0" dirty="0">
                <a:ea typeface="宋体" panose="02010600030101010101" pitchFamily="2" charset="-122"/>
              </a:endParaRPr>
            </a:p>
          </p:txBody>
        </p:sp>
        <p:sp>
          <p:nvSpPr>
            <p:cNvPr id="154874" name="Text Box 30"/>
            <p:cNvSpPr txBox="1"/>
            <p:nvPr/>
          </p:nvSpPr>
          <p:spPr>
            <a:xfrm>
              <a:off x="3663"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Cathy</a:t>
              </a:r>
              <a:endParaRPr lang="en-US" altLang="zh-CN" sz="1400" b="0" dirty="0">
                <a:ea typeface="宋体" panose="02010600030101010101" pitchFamily="2" charset="-122"/>
              </a:endParaRPr>
            </a:p>
          </p:txBody>
        </p:sp>
        <p:sp>
          <p:nvSpPr>
            <p:cNvPr id="154875" name="Text Box 31"/>
            <p:cNvSpPr txBox="1"/>
            <p:nvPr/>
          </p:nvSpPr>
          <p:spPr>
            <a:xfrm>
              <a:off x="387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Sharon</a:t>
              </a:r>
              <a:endParaRPr lang="en-US" altLang="zh-CN" sz="1400" b="0" dirty="0">
                <a:ea typeface="宋体" panose="02010600030101010101" pitchFamily="2" charset="-122"/>
              </a:endParaRPr>
            </a:p>
          </p:txBody>
        </p:sp>
        <p:sp>
          <p:nvSpPr>
            <p:cNvPr id="154876" name="Text Box 32"/>
            <p:cNvSpPr txBox="1"/>
            <p:nvPr/>
          </p:nvSpPr>
          <p:spPr>
            <a:xfrm>
              <a:off x="4132"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Hannah</a:t>
              </a:r>
              <a:endParaRPr lang="en-US" altLang="zh-CN" sz="1400" b="0" dirty="0">
                <a:ea typeface="宋体" panose="02010600030101010101" pitchFamily="2" charset="-122"/>
              </a:endParaRPr>
            </a:p>
          </p:txBody>
        </p:sp>
        <p:sp>
          <p:nvSpPr>
            <p:cNvPr id="154877" name="Text Box 33"/>
            <p:cNvSpPr txBox="1"/>
            <p:nvPr/>
          </p:nvSpPr>
          <p:spPr>
            <a:xfrm>
              <a:off x="4359"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Joe</a:t>
              </a:r>
              <a:endParaRPr lang="en-US" altLang="zh-CN" sz="1400" b="0" dirty="0">
                <a:ea typeface="宋体" panose="02010600030101010101" pitchFamily="2" charset="-122"/>
              </a:endParaRPr>
            </a:p>
          </p:txBody>
        </p:sp>
        <p:sp>
          <p:nvSpPr>
            <p:cNvPr id="154878" name="Text Box 34"/>
            <p:cNvSpPr txBox="1"/>
            <p:nvPr/>
          </p:nvSpPr>
          <p:spPr>
            <a:xfrm>
              <a:off x="4586" y="508"/>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Gerri</a:t>
              </a:r>
              <a:endParaRPr lang="en-US" altLang="zh-CN" sz="1400" b="0" dirty="0">
                <a:ea typeface="宋体" panose="02010600030101010101" pitchFamily="2" charset="-122"/>
              </a:endParaRPr>
            </a:p>
          </p:txBody>
        </p:sp>
        <p:sp>
          <p:nvSpPr>
            <p:cNvPr id="154879" name="Text Box 35"/>
            <p:cNvSpPr txBox="1"/>
            <p:nvPr/>
          </p:nvSpPr>
          <p:spPr>
            <a:xfrm>
              <a:off x="4813"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Maggie</a:t>
              </a:r>
              <a:endParaRPr lang="en-US" altLang="zh-CN" sz="1400" b="0" dirty="0">
                <a:ea typeface="宋体" panose="02010600030101010101" pitchFamily="2" charset="-122"/>
              </a:endParaRPr>
            </a:p>
          </p:txBody>
        </p:sp>
        <p:sp>
          <p:nvSpPr>
            <p:cNvPr id="154880" name="Text Box 36"/>
            <p:cNvSpPr txBox="1"/>
            <p:nvPr/>
          </p:nvSpPr>
          <p:spPr>
            <a:xfrm>
              <a:off x="504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Gene</a:t>
              </a:r>
              <a:endParaRPr lang="en-US" altLang="zh-CN" sz="1400" b="0" dirty="0">
                <a:ea typeface="宋体" panose="02010600030101010101" pitchFamily="2" charset="-122"/>
              </a:endParaRPr>
            </a:p>
          </p:txBody>
        </p:sp>
        <p:sp>
          <p:nvSpPr>
            <p:cNvPr id="154881" name="Text Box 37"/>
            <p:cNvSpPr txBox="1"/>
            <p:nvPr/>
          </p:nvSpPr>
          <p:spPr>
            <a:xfrm>
              <a:off x="526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Greg</a:t>
              </a:r>
              <a:endParaRPr lang="en-US" altLang="zh-CN" sz="1400" b="0" dirty="0">
                <a:ea typeface="宋体" panose="02010600030101010101" pitchFamily="2" charset="-122"/>
              </a:endParaRPr>
            </a:p>
          </p:txBody>
        </p:sp>
      </p:grpSp>
      <p:sp>
        <p:nvSpPr>
          <p:cNvPr id="154627" name="Rectangle 38" descr="19"/>
          <p:cNvSpPr/>
          <p:nvPr/>
        </p:nvSpPr>
        <p:spPr>
          <a:xfrm>
            <a:off x="573088" y="20955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28" name="Rectangle 39" descr="20"/>
          <p:cNvSpPr/>
          <p:nvPr/>
        </p:nvSpPr>
        <p:spPr>
          <a:xfrm>
            <a:off x="1158875" y="20955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FF UPS</a:t>
            </a:r>
            <a:endParaRPr lang="en-US" altLang="zh-CN" sz="1200" dirty="0"/>
          </a:p>
        </p:txBody>
      </p:sp>
      <p:sp>
        <p:nvSpPr>
          <p:cNvPr id="154629" name="Rectangle 40" descr="21"/>
          <p:cNvSpPr/>
          <p:nvPr/>
        </p:nvSpPr>
        <p:spPr>
          <a:xfrm>
            <a:off x="3192463" y="20955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630" name="Rectangle 41" descr="22"/>
          <p:cNvSpPr/>
          <p:nvPr/>
        </p:nvSpPr>
        <p:spPr>
          <a:xfrm>
            <a:off x="3608388" y="20955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31" name="Rectangle 42" descr="23"/>
          <p:cNvSpPr/>
          <p:nvPr/>
        </p:nvSpPr>
        <p:spPr>
          <a:xfrm>
            <a:off x="3967163" y="20955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2" name="Rectangle 43" descr="24"/>
          <p:cNvSpPr/>
          <p:nvPr/>
        </p:nvSpPr>
        <p:spPr>
          <a:xfrm>
            <a:off x="4256088" y="20955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3" name="Rectangle 44" descr="25"/>
          <p:cNvSpPr/>
          <p:nvPr/>
        </p:nvSpPr>
        <p:spPr>
          <a:xfrm>
            <a:off x="4687888"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4" name="Rectangle 45" descr="26"/>
          <p:cNvSpPr/>
          <p:nvPr/>
        </p:nvSpPr>
        <p:spPr>
          <a:xfrm>
            <a:off x="5062538" y="20955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5" name="Rectangle 46" descr="27"/>
          <p:cNvSpPr/>
          <p:nvPr/>
        </p:nvSpPr>
        <p:spPr>
          <a:xfrm>
            <a:off x="5435600"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36" name="Rectangle 47" descr="28"/>
          <p:cNvSpPr/>
          <p:nvPr/>
        </p:nvSpPr>
        <p:spPr>
          <a:xfrm>
            <a:off x="5810250" y="20955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7" name="Rectangle 48" descr="29"/>
          <p:cNvSpPr/>
          <p:nvPr/>
        </p:nvSpPr>
        <p:spPr>
          <a:xfrm>
            <a:off x="6183313" y="20955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38" name="Rectangle 49" descr="30"/>
          <p:cNvSpPr/>
          <p:nvPr/>
        </p:nvSpPr>
        <p:spPr>
          <a:xfrm>
            <a:off x="6559550" y="20955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39" name="Rectangle 50" descr="31"/>
          <p:cNvSpPr/>
          <p:nvPr/>
        </p:nvSpPr>
        <p:spPr>
          <a:xfrm>
            <a:off x="6931025" y="20955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0" name="Rectangle 51" descr="32"/>
          <p:cNvSpPr/>
          <p:nvPr/>
        </p:nvSpPr>
        <p:spPr>
          <a:xfrm>
            <a:off x="7307263" y="20955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1" name="Rectangle 52" descr="33"/>
          <p:cNvSpPr/>
          <p:nvPr/>
        </p:nvSpPr>
        <p:spPr>
          <a:xfrm>
            <a:off x="7680325"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42" name="Rectangle 53" descr="34"/>
          <p:cNvSpPr/>
          <p:nvPr/>
        </p:nvSpPr>
        <p:spPr>
          <a:xfrm>
            <a:off x="8054975" y="20955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3" name="Rectangle 54" descr="35"/>
          <p:cNvSpPr/>
          <p:nvPr/>
        </p:nvSpPr>
        <p:spPr>
          <a:xfrm>
            <a:off x="8428038"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4" name="Rectangle 55" descr="36"/>
          <p:cNvSpPr/>
          <p:nvPr/>
        </p:nvSpPr>
        <p:spPr>
          <a:xfrm>
            <a:off x="573088" y="24098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1</a:t>
            </a:r>
            <a:endParaRPr lang="en-US" altLang="zh-CN" sz="1200" b="0" dirty="0"/>
          </a:p>
        </p:txBody>
      </p:sp>
      <p:sp>
        <p:nvSpPr>
          <p:cNvPr id="154645" name="Rectangle 56" descr="37"/>
          <p:cNvSpPr/>
          <p:nvPr/>
        </p:nvSpPr>
        <p:spPr>
          <a:xfrm>
            <a:off x="1158875" y="24098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产品概念</a:t>
            </a:r>
            <a:endParaRPr lang="zh-CN" altLang="en-US" sz="1200" b="0" dirty="0"/>
          </a:p>
        </p:txBody>
      </p:sp>
      <p:sp>
        <p:nvSpPr>
          <p:cNvPr id="154646" name="Rectangle 57" descr="38"/>
          <p:cNvSpPr/>
          <p:nvPr/>
        </p:nvSpPr>
        <p:spPr>
          <a:xfrm>
            <a:off x="3192463" y="24098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647" name="Rectangle 58" descr="39"/>
          <p:cNvSpPr/>
          <p:nvPr/>
        </p:nvSpPr>
        <p:spPr>
          <a:xfrm>
            <a:off x="3608388" y="24098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8" name="Rectangle 59" descr="40"/>
          <p:cNvSpPr/>
          <p:nvPr/>
        </p:nvSpPr>
        <p:spPr>
          <a:xfrm>
            <a:off x="3967163" y="24098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49" name="Rectangle 60" descr="41"/>
          <p:cNvSpPr/>
          <p:nvPr/>
        </p:nvSpPr>
        <p:spPr>
          <a:xfrm>
            <a:off x="4256088" y="24098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50" name="Rectangle 61" descr="42"/>
          <p:cNvSpPr/>
          <p:nvPr/>
        </p:nvSpPr>
        <p:spPr>
          <a:xfrm>
            <a:off x="4687888"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1" name="Rectangle 62" descr="43"/>
          <p:cNvSpPr/>
          <p:nvPr/>
        </p:nvSpPr>
        <p:spPr>
          <a:xfrm>
            <a:off x="5062538" y="24098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2" name="Rectangle 63" descr="44"/>
          <p:cNvSpPr/>
          <p:nvPr/>
        </p:nvSpPr>
        <p:spPr>
          <a:xfrm>
            <a:off x="5435600"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3" name="Rectangle 64" descr="45"/>
          <p:cNvSpPr/>
          <p:nvPr/>
        </p:nvSpPr>
        <p:spPr>
          <a:xfrm>
            <a:off x="5810250" y="24098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4" name="Rectangle 65" descr="46"/>
          <p:cNvSpPr/>
          <p:nvPr/>
        </p:nvSpPr>
        <p:spPr>
          <a:xfrm>
            <a:off x="6183313" y="24098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5" name="Rectangle 66" descr="47"/>
          <p:cNvSpPr/>
          <p:nvPr/>
        </p:nvSpPr>
        <p:spPr>
          <a:xfrm>
            <a:off x="6559550" y="24098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6" name="Rectangle 67" descr="48"/>
          <p:cNvSpPr/>
          <p:nvPr/>
        </p:nvSpPr>
        <p:spPr>
          <a:xfrm>
            <a:off x="6931025" y="24098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7" name="Rectangle 68" descr="49"/>
          <p:cNvSpPr/>
          <p:nvPr/>
        </p:nvSpPr>
        <p:spPr>
          <a:xfrm>
            <a:off x="7307263" y="24098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8" name="Rectangle 69" descr="50"/>
          <p:cNvSpPr/>
          <p:nvPr/>
        </p:nvSpPr>
        <p:spPr>
          <a:xfrm>
            <a:off x="7680325"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59" name="Rectangle 70" descr="51"/>
          <p:cNvSpPr/>
          <p:nvPr/>
        </p:nvSpPr>
        <p:spPr>
          <a:xfrm>
            <a:off x="8054975" y="24098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60" name="Rectangle 71" descr="52"/>
          <p:cNvSpPr/>
          <p:nvPr/>
        </p:nvSpPr>
        <p:spPr>
          <a:xfrm>
            <a:off x="8428038"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61" name="Rectangle 72" descr="53"/>
          <p:cNvSpPr/>
          <p:nvPr/>
        </p:nvSpPr>
        <p:spPr>
          <a:xfrm>
            <a:off x="573088" y="27241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1.1</a:t>
            </a:r>
            <a:endParaRPr lang="en-US" altLang="zh-CN" sz="1200" dirty="0"/>
          </a:p>
        </p:txBody>
      </p:sp>
      <p:sp>
        <p:nvSpPr>
          <p:cNvPr id="154662" name="Rectangle 73" descr="54"/>
          <p:cNvSpPr/>
          <p:nvPr/>
        </p:nvSpPr>
        <p:spPr>
          <a:xfrm>
            <a:off x="1158875" y="27241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产品需求包</a:t>
            </a:r>
            <a:endParaRPr lang="zh-CN" altLang="en-US" sz="1200" dirty="0"/>
          </a:p>
        </p:txBody>
      </p:sp>
      <p:sp>
        <p:nvSpPr>
          <p:cNvPr id="154663" name="Rectangle 74" descr="55"/>
          <p:cNvSpPr/>
          <p:nvPr/>
        </p:nvSpPr>
        <p:spPr>
          <a:xfrm>
            <a:off x="3192463" y="27241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664" name="Rectangle 75" descr="56"/>
          <p:cNvSpPr/>
          <p:nvPr/>
        </p:nvSpPr>
        <p:spPr>
          <a:xfrm>
            <a:off x="3608388" y="27241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65" name="Rectangle 76" descr="57"/>
          <p:cNvSpPr/>
          <p:nvPr/>
        </p:nvSpPr>
        <p:spPr>
          <a:xfrm>
            <a:off x="3967163" y="27241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66" name="Rectangle 77" descr="58"/>
          <p:cNvSpPr/>
          <p:nvPr/>
        </p:nvSpPr>
        <p:spPr>
          <a:xfrm>
            <a:off x="4256088" y="27241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67" name="Rectangle 78" descr="59"/>
          <p:cNvSpPr/>
          <p:nvPr/>
        </p:nvSpPr>
        <p:spPr>
          <a:xfrm>
            <a:off x="4687888"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68" name="Rectangle 79" descr="60"/>
          <p:cNvSpPr/>
          <p:nvPr/>
        </p:nvSpPr>
        <p:spPr>
          <a:xfrm>
            <a:off x="5062538" y="27241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69" name="Rectangle 80" descr="61"/>
          <p:cNvSpPr/>
          <p:nvPr/>
        </p:nvSpPr>
        <p:spPr>
          <a:xfrm>
            <a:off x="5435600"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0" name="Rectangle 81" descr="62"/>
          <p:cNvSpPr/>
          <p:nvPr/>
        </p:nvSpPr>
        <p:spPr>
          <a:xfrm>
            <a:off x="5810250" y="27241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1" name="Rectangle 82" descr="63"/>
          <p:cNvSpPr/>
          <p:nvPr/>
        </p:nvSpPr>
        <p:spPr>
          <a:xfrm>
            <a:off x="6183313" y="27241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2" name="Rectangle 83" descr="64"/>
          <p:cNvSpPr/>
          <p:nvPr/>
        </p:nvSpPr>
        <p:spPr>
          <a:xfrm>
            <a:off x="6559550" y="27241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3" name="Rectangle 84" descr="65"/>
          <p:cNvSpPr/>
          <p:nvPr/>
        </p:nvSpPr>
        <p:spPr>
          <a:xfrm>
            <a:off x="6931025" y="27241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4" name="Rectangle 85" descr="66"/>
          <p:cNvSpPr/>
          <p:nvPr/>
        </p:nvSpPr>
        <p:spPr>
          <a:xfrm>
            <a:off x="7307263" y="27241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75" name="Rectangle 86" descr="67"/>
          <p:cNvSpPr/>
          <p:nvPr/>
        </p:nvSpPr>
        <p:spPr>
          <a:xfrm>
            <a:off x="7680325"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6" name="Rectangle 87" descr="68"/>
          <p:cNvSpPr/>
          <p:nvPr/>
        </p:nvSpPr>
        <p:spPr>
          <a:xfrm>
            <a:off x="8054975" y="27241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7" name="Rectangle 88" descr="69"/>
          <p:cNvSpPr/>
          <p:nvPr/>
        </p:nvSpPr>
        <p:spPr>
          <a:xfrm>
            <a:off x="8428038"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78" name="Rectangle 89" descr="70"/>
          <p:cNvSpPr/>
          <p:nvPr/>
        </p:nvSpPr>
        <p:spPr>
          <a:xfrm>
            <a:off x="573088" y="30384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1.2</a:t>
            </a:r>
            <a:endParaRPr lang="en-US" altLang="zh-CN" sz="1200" dirty="0"/>
          </a:p>
        </p:txBody>
      </p:sp>
      <p:sp>
        <p:nvSpPr>
          <p:cNvPr id="154679" name="Rectangle 90" descr="71"/>
          <p:cNvSpPr/>
          <p:nvPr/>
        </p:nvSpPr>
        <p:spPr>
          <a:xfrm>
            <a:off x="1158875" y="30384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总体方案</a:t>
            </a:r>
            <a:endParaRPr lang="zh-CN" altLang="en-US" sz="1200" dirty="0"/>
          </a:p>
        </p:txBody>
      </p:sp>
      <p:sp>
        <p:nvSpPr>
          <p:cNvPr id="154680" name="Rectangle 91" descr="72"/>
          <p:cNvSpPr/>
          <p:nvPr/>
        </p:nvSpPr>
        <p:spPr>
          <a:xfrm>
            <a:off x="3192463" y="30384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81" name="Rectangle 92" descr="73"/>
          <p:cNvSpPr/>
          <p:nvPr/>
        </p:nvSpPr>
        <p:spPr>
          <a:xfrm>
            <a:off x="3608388" y="30384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82" name="Rectangle 93" descr="74"/>
          <p:cNvSpPr/>
          <p:nvPr/>
        </p:nvSpPr>
        <p:spPr>
          <a:xfrm>
            <a:off x="3967163" y="30384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683" name="Rectangle 94" descr="75"/>
          <p:cNvSpPr/>
          <p:nvPr/>
        </p:nvSpPr>
        <p:spPr>
          <a:xfrm>
            <a:off x="4256088" y="30384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84" name="Rectangle 95" descr="76"/>
          <p:cNvSpPr/>
          <p:nvPr/>
        </p:nvSpPr>
        <p:spPr>
          <a:xfrm>
            <a:off x="4687888"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85" name="Rectangle 96" descr="77"/>
          <p:cNvSpPr/>
          <p:nvPr/>
        </p:nvSpPr>
        <p:spPr>
          <a:xfrm>
            <a:off x="5062538" y="30384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86" name="Rectangle 97" descr="78"/>
          <p:cNvSpPr/>
          <p:nvPr/>
        </p:nvSpPr>
        <p:spPr>
          <a:xfrm>
            <a:off x="5435600"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87" name="Rectangle 98" descr="79"/>
          <p:cNvSpPr/>
          <p:nvPr/>
        </p:nvSpPr>
        <p:spPr>
          <a:xfrm>
            <a:off x="5810250" y="30384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88" name="Rectangle 99" descr="80"/>
          <p:cNvSpPr/>
          <p:nvPr/>
        </p:nvSpPr>
        <p:spPr>
          <a:xfrm>
            <a:off x="6183313" y="30384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89" name="Rectangle 100" descr="81"/>
          <p:cNvSpPr/>
          <p:nvPr/>
        </p:nvSpPr>
        <p:spPr>
          <a:xfrm>
            <a:off x="6559550" y="30384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0" name="Rectangle 101" descr="82"/>
          <p:cNvSpPr/>
          <p:nvPr/>
        </p:nvSpPr>
        <p:spPr>
          <a:xfrm>
            <a:off x="6931025" y="30384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1" name="Rectangle 102" descr="83"/>
          <p:cNvSpPr/>
          <p:nvPr/>
        </p:nvSpPr>
        <p:spPr>
          <a:xfrm>
            <a:off x="7307263" y="30384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2" name="Rectangle 103" descr="84"/>
          <p:cNvSpPr/>
          <p:nvPr/>
        </p:nvSpPr>
        <p:spPr>
          <a:xfrm>
            <a:off x="7680325"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3" name="Rectangle 104" descr="85"/>
          <p:cNvSpPr/>
          <p:nvPr/>
        </p:nvSpPr>
        <p:spPr>
          <a:xfrm>
            <a:off x="8054975" y="30384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4" name="Rectangle 105" descr="86"/>
          <p:cNvSpPr/>
          <p:nvPr/>
        </p:nvSpPr>
        <p:spPr>
          <a:xfrm>
            <a:off x="8428038"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5" name="Rectangle 106" descr="87"/>
          <p:cNvSpPr/>
          <p:nvPr/>
        </p:nvSpPr>
        <p:spPr>
          <a:xfrm>
            <a:off x="573088" y="33528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1.3</a:t>
            </a:r>
            <a:endParaRPr lang="en-US" altLang="zh-CN" sz="1200" dirty="0"/>
          </a:p>
        </p:txBody>
      </p:sp>
      <p:sp>
        <p:nvSpPr>
          <p:cNvPr id="154696" name="Rectangle 107" descr="88"/>
          <p:cNvSpPr/>
          <p:nvPr/>
        </p:nvSpPr>
        <p:spPr>
          <a:xfrm>
            <a:off x="1158875" y="33528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初始业务计划书</a:t>
            </a:r>
            <a:endParaRPr lang="zh-CN" altLang="en-US" sz="1200" dirty="0"/>
          </a:p>
        </p:txBody>
      </p:sp>
      <p:sp>
        <p:nvSpPr>
          <p:cNvPr id="154697" name="Rectangle 108" descr="89"/>
          <p:cNvSpPr/>
          <p:nvPr/>
        </p:nvSpPr>
        <p:spPr>
          <a:xfrm>
            <a:off x="3192463" y="33528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698" name="Rectangle 109" descr="90"/>
          <p:cNvSpPr/>
          <p:nvPr/>
        </p:nvSpPr>
        <p:spPr>
          <a:xfrm>
            <a:off x="3608388" y="33528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699" name="Rectangle 110" descr="91"/>
          <p:cNvSpPr/>
          <p:nvPr/>
        </p:nvSpPr>
        <p:spPr>
          <a:xfrm>
            <a:off x="3967163" y="33528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0" name="Rectangle 111" descr="92"/>
          <p:cNvSpPr/>
          <p:nvPr/>
        </p:nvSpPr>
        <p:spPr>
          <a:xfrm>
            <a:off x="4256088" y="33528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701" name="Rectangle 112" descr="93"/>
          <p:cNvSpPr/>
          <p:nvPr/>
        </p:nvSpPr>
        <p:spPr>
          <a:xfrm>
            <a:off x="4687888"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2" name="Rectangle 113" descr="94"/>
          <p:cNvSpPr/>
          <p:nvPr/>
        </p:nvSpPr>
        <p:spPr>
          <a:xfrm>
            <a:off x="5062538" y="33528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3" name="Rectangle 114" descr="95"/>
          <p:cNvSpPr/>
          <p:nvPr/>
        </p:nvSpPr>
        <p:spPr>
          <a:xfrm>
            <a:off x="5435600"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4" name="Rectangle 115" descr="96"/>
          <p:cNvSpPr/>
          <p:nvPr/>
        </p:nvSpPr>
        <p:spPr>
          <a:xfrm>
            <a:off x="5810250" y="33528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5" name="Rectangle 116" descr="97"/>
          <p:cNvSpPr/>
          <p:nvPr/>
        </p:nvSpPr>
        <p:spPr>
          <a:xfrm>
            <a:off x="6183313" y="33528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6" name="Rectangle 117" descr="98"/>
          <p:cNvSpPr/>
          <p:nvPr/>
        </p:nvSpPr>
        <p:spPr>
          <a:xfrm>
            <a:off x="6559550" y="33528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7" name="Rectangle 118" descr="99"/>
          <p:cNvSpPr/>
          <p:nvPr/>
        </p:nvSpPr>
        <p:spPr>
          <a:xfrm>
            <a:off x="6931025" y="33528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8" name="Rectangle 119" descr="100"/>
          <p:cNvSpPr/>
          <p:nvPr/>
        </p:nvSpPr>
        <p:spPr>
          <a:xfrm>
            <a:off x="7307263" y="33528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09" name="Rectangle 120" descr="101"/>
          <p:cNvSpPr/>
          <p:nvPr/>
        </p:nvSpPr>
        <p:spPr>
          <a:xfrm>
            <a:off x="7680325"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0" name="Rectangle 121" descr="102"/>
          <p:cNvSpPr/>
          <p:nvPr/>
        </p:nvSpPr>
        <p:spPr>
          <a:xfrm>
            <a:off x="8054975" y="33528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1" name="Rectangle 122" descr="103"/>
          <p:cNvSpPr/>
          <p:nvPr/>
        </p:nvSpPr>
        <p:spPr>
          <a:xfrm>
            <a:off x="8428038"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2" name="Rectangle 123" descr="104"/>
          <p:cNvSpPr/>
          <p:nvPr/>
        </p:nvSpPr>
        <p:spPr>
          <a:xfrm>
            <a:off x="573088" y="36671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2</a:t>
            </a:r>
            <a:endParaRPr lang="en-US" altLang="zh-CN" sz="1200" b="0" dirty="0"/>
          </a:p>
        </p:txBody>
      </p:sp>
      <p:sp>
        <p:nvSpPr>
          <p:cNvPr id="154713" name="Rectangle 124" descr="105"/>
          <p:cNvSpPr/>
          <p:nvPr/>
        </p:nvSpPr>
        <p:spPr>
          <a:xfrm>
            <a:off x="1158875" y="36671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系统分析与规格制定</a:t>
            </a:r>
            <a:endParaRPr lang="zh-CN" altLang="en-US" sz="1200" b="0" dirty="0"/>
          </a:p>
        </p:txBody>
      </p:sp>
      <p:sp>
        <p:nvSpPr>
          <p:cNvPr id="154714" name="Rectangle 125" descr="106"/>
          <p:cNvSpPr/>
          <p:nvPr/>
        </p:nvSpPr>
        <p:spPr>
          <a:xfrm>
            <a:off x="3192463" y="36671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5" name="Rectangle 126" descr="107"/>
          <p:cNvSpPr/>
          <p:nvPr/>
        </p:nvSpPr>
        <p:spPr>
          <a:xfrm>
            <a:off x="3608388" y="36671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716" name="Rectangle 127" descr="108"/>
          <p:cNvSpPr/>
          <p:nvPr/>
        </p:nvSpPr>
        <p:spPr>
          <a:xfrm>
            <a:off x="3967163" y="36671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7" name="Rectangle 128" descr="109"/>
          <p:cNvSpPr/>
          <p:nvPr/>
        </p:nvSpPr>
        <p:spPr>
          <a:xfrm>
            <a:off x="4256088" y="36671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18" name="Rectangle 129" descr="110"/>
          <p:cNvSpPr/>
          <p:nvPr/>
        </p:nvSpPr>
        <p:spPr>
          <a:xfrm>
            <a:off x="4687888"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19" name="Rectangle 130" descr="111"/>
          <p:cNvSpPr/>
          <p:nvPr/>
        </p:nvSpPr>
        <p:spPr>
          <a:xfrm>
            <a:off x="5062538" y="36671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20" name="Rectangle 131" descr="112"/>
          <p:cNvSpPr/>
          <p:nvPr/>
        </p:nvSpPr>
        <p:spPr>
          <a:xfrm>
            <a:off x="5435600"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1" name="Rectangle 132" descr="113"/>
          <p:cNvSpPr/>
          <p:nvPr/>
        </p:nvSpPr>
        <p:spPr>
          <a:xfrm>
            <a:off x="5810250" y="36671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22" name="Rectangle 133" descr="114"/>
          <p:cNvSpPr/>
          <p:nvPr/>
        </p:nvSpPr>
        <p:spPr>
          <a:xfrm>
            <a:off x="6183313" y="36671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3" name="Rectangle 134" descr="115"/>
          <p:cNvSpPr/>
          <p:nvPr/>
        </p:nvSpPr>
        <p:spPr>
          <a:xfrm>
            <a:off x="6559550" y="36671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4" name="Rectangle 135" descr="116"/>
          <p:cNvSpPr/>
          <p:nvPr/>
        </p:nvSpPr>
        <p:spPr>
          <a:xfrm>
            <a:off x="6931025" y="36671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5" name="Rectangle 136" descr="117"/>
          <p:cNvSpPr/>
          <p:nvPr/>
        </p:nvSpPr>
        <p:spPr>
          <a:xfrm>
            <a:off x="7307263" y="36671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6" name="Rectangle 137" descr="118"/>
          <p:cNvSpPr/>
          <p:nvPr/>
        </p:nvSpPr>
        <p:spPr>
          <a:xfrm>
            <a:off x="7680325"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7" name="Rectangle 138" descr="119"/>
          <p:cNvSpPr/>
          <p:nvPr/>
        </p:nvSpPr>
        <p:spPr>
          <a:xfrm>
            <a:off x="8054975" y="36671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8" name="Rectangle 139" descr="120"/>
          <p:cNvSpPr/>
          <p:nvPr/>
        </p:nvSpPr>
        <p:spPr>
          <a:xfrm>
            <a:off x="8428038"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29" name="Rectangle 140" descr="121"/>
          <p:cNvSpPr/>
          <p:nvPr/>
        </p:nvSpPr>
        <p:spPr>
          <a:xfrm>
            <a:off x="573088" y="39814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2.1</a:t>
            </a:r>
            <a:endParaRPr lang="en-US" altLang="zh-CN" sz="1200" dirty="0"/>
          </a:p>
        </p:txBody>
      </p:sp>
      <p:sp>
        <p:nvSpPr>
          <p:cNvPr id="154730" name="Rectangle 141" descr="122"/>
          <p:cNvSpPr/>
          <p:nvPr/>
        </p:nvSpPr>
        <p:spPr>
          <a:xfrm>
            <a:off x="1158875" y="39814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需求分解与分配</a:t>
            </a:r>
            <a:endParaRPr lang="zh-CN" altLang="en-US" sz="1200" dirty="0"/>
          </a:p>
        </p:txBody>
      </p:sp>
      <p:sp>
        <p:nvSpPr>
          <p:cNvPr id="154731" name="Rectangle 142" descr="123"/>
          <p:cNvSpPr/>
          <p:nvPr/>
        </p:nvSpPr>
        <p:spPr>
          <a:xfrm>
            <a:off x="3192463" y="39814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2" name="Rectangle 143" descr="124"/>
          <p:cNvSpPr/>
          <p:nvPr/>
        </p:nvSpPr>
        <p:spPr>
          <a:xfrm>
            <a:off x="3608388" y="39814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733" name="Rectangle 144" descr="125"/>
          <p:cNvSpPr/>
          <p:nvPr/>
        </p:nvSpPr>
        <p:spPr>
          <a:xfrm>
            <a:off x="3967163" y="39814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4" name="Rectangle 145" descr="126"/>
          <p:cNvSpPr/>
          <p:nvPr/>
        </p:nvSpPr>
        <p:spPr>
          <a:xfrm>
            <a:off x="4256088" y="39814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35" name="Rectangle 146" descr="127"/>
          <p:cNvSpPr/>
          <p:nvPr/>
        </p:nvSpPr>
        <p:spPr>
          <a:xfrm>
            <a:off x="4687888"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6" name="Rectangle 147" descr="128"/>
          <p:cNvSpPr/>
          <p:nvPr/>
        </p:nvSpPr>
        <p:spPr>
          <a:xfrm>
            <a:off x="5062538" y="39814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7" name="Rectangle 148" descr="129"/>
          <p:cNvSpPr/>
          <p:nvPr/>
        </p:nvSpPr>
        <p:spPr>
          <a:xfrm>
            <a:off x="5435600"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8" name="Rectangle 149" descr="130"/>
          <p:cNvSpPr/>
          <p:nvPr/>
        </p:nvSpPr>
        <p:spPr>
          <a:xfrm>
            <a:off x="5810250" y="39814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39" name="Rectangle 150" descr="131"/>
          <p:cNvSpPr/>
          <p:nvPr/>
        </p:nvSpPr>
        <p:spPr>
          <a:xfrm>
            <a:off x="6183313" y="39814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0" name="Rectangle 151" descr="132"/>
          <p:cNvSpPr/>
          <p:nvPr/>
        </p:nvSpPr>
        <p:spPr>
          <a:xfrm>
            <a:off x="6559550" y="39814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41" name="Rectangle 152" descr="133"/>
          <p:cNvSpPr/>
          <p:nvPr/>
        </p:nvSpPr>
        <p:spPr>
          <a:xfrm>
            <a:off x="6931025" y="39814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2" name="Rectangle 153" descr="134"/>
          <p:cNvSpPr/>
          <p:nvPr/>
        </p:nvSpPr>
        <p:spPr>
          <a:xfrm>
            <a:off x="7307263" y="39814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3" name="Rectangle 154" descr="135"/>
          <p:cNvSpPr/>
          <p:nvPr/>
        </p:nvSpPr>
        <p:spPr>
          <a:xfrm>
            <a:off x="7680325"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44" name="Rectangle 155" descr="136"/>
          <p:cNvSpPr/>
          <p:nvPr/>
        </p:nvSpPr>
        <p:spPr>
          <a:xfrm>
            <a:off x="8054975" y="39814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5" name="Rectangle 156" descr="137"/>
          <p:cNvSpPr/>
          <p:nvPr/>
        </p:nvSpPr>
        <p:spPr>
          <a:xfrm>
            <a:off x="8428038"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6" name="Rectangle 157" descr="138"/>
          <p:cNvSpPr/>
          <p:nvPr/>
        </p:nvSpPr>
        <p:spPr>
          <a:xfrm>
            <a:off x="573088" y="42957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747" name="Rectangle 158" descr="139"/>
          <p:cNvSpPr/>
          <p:nvPr/>
        </p:nvSpPr>
        <p:spPr>
          <a:xfrm>
            <a:off x="1158875" y="42957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748" name="Rectangle 159" descr="140"/>
          <p:cNvSpPr/>
          <p:nvPr/>
        </p:nvSpPr>
        <p:spPr>
          <a:xfrm>
            <a:off x="3192463" y="42957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49" name="Rectangle 160" descr="141"/>
          <p:cNvSpPr/>
          <p:nvPr/>
        </p:nvSpPr>
        <p:spPr>
          <a:xfrm>
            <a:off x="3608388" y="42957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750" name="Rectangle 161" descr="142"/>
          <p:cNvSpPr/>
          <p:nvPr/>
        </p:nvSpPr>
        <p:spPr>
          <a:xfrm>
            <a:off x="3967163" y="42957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1" name="Rectangle 162" descr="143"/>
          <p:cNvSpPr/>
          <p:nvPr/>
        </p:nvSpPr>
        <p:spPr>
          <a:xfrm>
            <a:off x="4256088" y="42957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2" name="Rectangle 163" descr="144"/>
          <p:cNvSpPr/>
          <p:nvPr/>
        </p:nvSpPr>
        <p:spPr>
          <a:xfrm>
            <a:off x="4687888"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3" name="Rectangle 164" descr="145"/>
          <p:cNvSpPr/>
          <p:nvPr/>
        </p:nvSpPr>
        <p:spPr>
          <a:xfrm>
            <a:off x="5062538" y="42957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4" name="Rectangle 165" descr="146"/>
          <p:cNvSpPr/>
          <p:nvPr/>
        </p:nvSpPr>
        <p:spPr>
          <a:xfrm>
            <a:off x="5435600"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5" name="Rectangle 166" descr="147"/>
          <p:cNvSpPr/>
          <p:nvPr/>
        </p:nvSpPr>
        <p:spPr>
          <a:xfrm>
            <a:off x="5810250" y="42957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6" name="Rectangle 167" descr="148"/>
          <p:cNvSpPr/>
          <p:nvPr/>
        </p:nvSpPr>
        <p:spPr>
          <a:xfrm>
            <a:off x="6183313" y="42957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7" name="Rectangle 168" descr="149"/>
          <p:cNvSpPr/>
          <p:nvPr/>
        </p:nvSpPr>
        <p:spPr>
          <a:xfrm>
            <a:off x="6559550" y="42957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8" name="Rectangle 169" descr="150"/>
          <p:cNvSpPr/>
          <p:nvPr/>
        </p:nvSpPr>
        <p:spPr>
          <a:xfrm>
            <a:off x="6931025" y="42957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59" name="Rectangle 170" descr="151"/>
          <p:cNvSpPr/>
          <p:nvPr/>
        </p:nvSpPr>
        <p:spPr>
          <a:xfrm>
            <a:off x="7307263" y="42957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0" name="Rectangle 171" descr="152"/>
          <p:cNvSpPr/>
          <p:nvPr/>
        </p:nvSpPr>
        <p:spPr>
          <a:xfrm>
            <a:off x="7680325"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1" name="Rectangle 172" descr="153"/>
          <p:cNvSpPr/>
          <p:nvPr/>
        </p:nvSpPr>
        <p:spPr>
          <a:xfrm>
            <a:off x="8054975" y="42957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2" name="Rectangle 173" descr="154"/>
          <p:cNvSpPr/>
          <p:nvPr/>
        </p:nvSpPr>
        <p:spPr>
          <a:xfrm>
            <a:off x="8428038"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3" name="Rectangle 174" descr="155"/>
          <p:cNvSpPr/>
          <p:nvPr/>
        </p:nvSpPr>
        <p:spPr>
          <a:xfrm>
            <a:off x="573088" y="46101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3</a:t>
            </a:r>
            <a:endParaRPr lang="en-US" altLang="zh-CN" sz="1200" b="0" dirty="0"/>
          </a:p>
        </p:txBody>
      </p:sp>
      <p:sp>
        <p:nvSpPr>
          <p:cNvPr id="154764" name="Rectangle 175" descr="156"/>
          <p:cNvSpPr/>
          <p:nvPr/>
        </p:nvSpPr>
        <p:spPr>
          <a:xfrm>
            <a:off x="1158875" y="46101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硬件设计</a:t>
            </a:r>
            <a:endParaRPr lang="zh-CN" altLang="en-US" sz="1200" b="0" dirty="0"/>
          </a:p>
        </p:txBody>
      </p:sp>
      <p:sp>
        <p:nvSpPr>
          <p:cNvPr id="154765" name="Rectangle 176" descr="157"/>
          <p:cNvSpPr/>
          <p:nvPr/>
        </p:nvSpPr>
        <p:spPr>
          <a:xfrm>
            <a:off x="3192463" y="46101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6" name="Rectangle 177" descr="158"/>
          <p:cNvSpPr/>
          <p:nvPr/>
        </p:nvSpPr>
        <p:spPr>
          <a:xfrm>
            <a:off x="3608388" y="46101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7" name="Rectangle 178" descr="159"/>
          <p:cNvSpPr/>
          <p:nvPr/>
        </p:nvSpPr>
        <p:spPr>
          <a:xfrm>
            <a:off x="3967163" y="46101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8" name="Rectangle 179" descr="160"/>
          <p:cNvSpPr/>
          <p:nvPr/>
        </p:nvSpPr>
        <p:spPr>
          <a:xfrm>
            <a:off x="4256088" y="46101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69" name="Rectangle 180" descr="161"/>
          <p:cNvSpPr/>
          <p:nvPr/>
        </p:nvSpPr>
        <p:spPr>
          <a:xfrm>
            <a:off x="4687888"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0" name="Rectangle 181" descr="162"/>
          <p:cNvSpPr/>
          <p:nvPr/>
        </p:nvSpPr>
        <p:spPr>
          <a:xfrm>
            <a:off x="5062538" y="46101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1" name="Rectangle 182" descr="163"/>
          <p:cNvSpPr/>
          <p:nvPr/>
        </p:nvSpPr>
        <p:spPr>
          <a:xfrm>
            <a:off x="5435600"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772" name="Rectangle 183" descr="164"/>
          <p:cNvSpPr/>
          <p:nvPr/>
        </p:nvSpPr>
        <p:spPr>
          <a:xfrm>
            <a:off x="5810250" y="46101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73" name="Rectangle 184" descr="165"/>
          <p:cNvSpPr/>
          <p:nvPr/>
        </p:nvSpPr>
        <p:spPr>
          <a:xfrm>
            <a:off x="6183313" y="46101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74" name="Rectangle 185" descr="166"/>
          <p:cNvSpPr/>
          <p:nvPr/>
        </p:nvSpPr>
        <p:spPr>
          <a:xfrm>
            <a:off x="6559550" y="46101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5" name="Rectangle 186" descr="167"/>
          <p:cNvSpPr/>
          <p:nvPr/>
        </p:nvSpPr>
        <p:spPr>
          <a:xfrm>
            <a:off x="6931025" y="46101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76" name="Rectangle 187" descr="168"/>
          <p:cNvSpPr/>
          <p:nvPr/>
        </p:nvSpPr>
        <p:spPr>
          <a:xfrm>
            <a:off x="7307263" y="46101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7" name="Rectangle 188" descr="169"/>
          <p:cNvSpPr/>
          <p:nvPr/>
        </p:nvSpPr>
        <p:spPr>
          <a:xfrm>
            <a:off x="7680325"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8" name="Rectangle 189" descr="170"/>
          <p:cNvSpPr/>
          <p:nvPr/>
        </p:nvSpPr>
        <p:spPr>
          <a:xfrm>
            <a:off x="8054975" y="46101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79" name="Rectangle 190" descr="171"/>
          <p:cNvSpPr/>
          <p:nvPr/>
        </p:nvSpPr>
        <p:spPr>
          <a:xfrm>
            <a:off x="8428038"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0" name="Rectangle 191" descr="189"/>
          <p:cNvSpPr/>
          <p:nvPr/>
        </p:nvSpPr>
        <p:spPr>
          <a:xfrm>
            <a:off x="573088" y="52387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3.2</a:t>
            </a:r>
            <a:endParaRPr lang="en-US" altLang="zh-CN" sz="1200" dirty="0"/>
          </a:p>
        </p:txBody>
      </p:sp>
      <p:sp>
        <p:nvSpPr>
          <p:cNvPr id="154781" name="Rectangle 192" descr="190"/>
          <p:cNvSpPr/>
          <p:nvPr/>
        </p:nvSpPr>
        <p:spPr>
          <a:xfrm>
            <a:off x="1158875" y="52387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硬件详细设计</a:t>
            </a:r>
            <a:endParaRPr lang="zh-CN" altLang="en-US" sz="1200" dirty="0"/>
          </a:p>
        </p:txBody>
      </p:sp>
      <p:sp>
        <p:nvSpPr>
          <p:cNvPr id="154782" name="Rectangle 193" descr="191"/>
          <p:cNvSpPr/>
          <p:nvPr/>
        </p:nvSpPr>
        <p:spPr>
          <a:xfrm>
            <a:off x="3192463" y="52387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3" name="Rectangle 194" descr="192"/>
          <p:cNvSpPr/>
          <p:nvPr/>
        </p:nvSpPr>
        <p:spPr>
          <a:xfrm>
            <a:off x="3608388" y="52387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784" name="Rectangle 195" descr="193"/>
          <p:cNvSpPr/>
          <p:nvPr/>
        </p:nvSpPr>
        <p:spPr>
          <a:xfrm>
            <a:off x="3967163" y="52387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5" name="Rectangle 196" descr="194"/>
          <p:cNvSpPr/>
          <p:nvPr/>
        </p:nvSpPr>
        <p:spPr>
          <a:xfrm>
            <a:off x="4256088" y="52387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6" name="Rectangle 197" descr="195"/>
          <p:cNvSpPr/>
          <p:nvPr/>
        </p:nvSpPr>
        <p:spPr>
          <a:xfrm>
            <a:off x="4687888"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7" name="Rectangle 198" descr="196"/>
          <p:cNvSpPr/>
          <p:nvPr/>
        </p:nvSpPr>
        <p:spPr>
          <a:xfrm>
            <a:off x="5062538" y="52387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88" name="Rectangle 199" descr="197"/>
          <p:cNvSpPr/>
          <p:nvPr/>
        </p:nvSpPr>
        <p:spPr>
          <a:xfrm>
            <a:off x="5435600"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789" name="Rectangle 200" descr="198"/>
          <p:cNvSpPr/>
          <p:nvPr/>
        </p:nvSpPr>
        <p:spPr>
          <a:xfrm>
            <a:off x="5810250" y="52387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0" name="Rectangle 201" descr="199"/>
          <p:cNvSpPr/>
          <p:nvPr/>
        </p:nvSpPr>
        <p:spPr>
          <a:xfrm>
            <a:off x="6183313" y="52387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1" name="Rectangle 202" descr="200"/>
          <p:cNvSpPr/>
          <p:nvPr/>
        </p:nvSpPr>
        <p:spPr>
          <a:xfrm>
            <a:off x="6559550" y="52387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2" name="Rectangle 203" descr="201"/>
          <p:cNvSpPr/>
          <p:nvPr/>
        </p:nvSpPr>
        <p:spPr>
          <a:xfrm>
            <a:off x="6931025" y="52387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3" name="Rectangle 204" descr="202"/>
          <p:cNvSpPr/>
          <p:nvPr/>
        </p:nvSpPr>
        <p:spPr>
          <a:xfrm>
            <a:off x="7307263" y="52387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4" name="Rectangle 205" descr="203"/>
          <p:cNvSpPr/>
          <p:nvPr/>
        </p:nvSpPr>
        <p:spPr>
          <a:xfrm>
            <a:off x="7680325"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5" name="Rectangle 206" descr="204"/>
          <p:cNvSpPr/>
          <p:nvPr/>
        </p:nvSpPr>
        <p:spPr>
          <a:xfrm>
            <a:off x="8054975" y="52387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6" name="Rectangle 207" descr="205"/>
          <p:cNvSpPr/>
          <p:nvPr/>
        </p:nvSpPr>
        <p:spPr>
          <a:xfrm>
            <a:off x="8428038"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797" name="Rectangle 208" descr="172"/>
          <p:cNvSpPr/>
          <p:nvPr/>
        </p:nvSpPr>
        <p:spPr>
          <a:xfrm>
            <a:off x="573088" y="49244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3.1</a:t>
            </a:r>
            <a:endParaRPr lang="en-US" altLang="zh-CN" sz="1200" dirty="0"/>
          </a:p>
        </p:txBody>
      </p:sp>
      <p:sp>
        <p:nvSpPr>
          <p:cNvPr id="154798" name="Rectangle 209" descr="173"/>
          <p:cNvSpPr/>
          <p:nvPr/>
        </p:nvSpPr>
        <p:spPr>
          <a:xfrm>
            <a:off x="1158875" y="49244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硬件概要设计</a:t>
            </a:r>
            <a:endParaRPr lang="zh-CN" altLang="en-US" sz="1200" dirty="0"/>
          </a:p>
        </p:txBody>
      </p:sp>
      <p:sp>
        <p:nvSpPr>
          <p:cNvPr id="154799" name="Rectangle 210" descr="174"/>
          <p:cNvSpPr/>
          <p:nvPr/>
        </p:nvSpPr>
        <p:spPr>
          <a:xfrm>
            <a:off x="3192463" y="49244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0" name="Rectangle 211" descr="175"/>
          <p:cNvSpPr/>
          <p:nvPr/>
        </p:nvSpPr>
        <p:spPr>
          <a:xfrm>
            <a:off x="3608388" y="49244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1" name="Rectangle 212" descr="176"/>
          <p:cNvSpPr/>
          <p:nvPr/>
        </p:nvSpPr>
        <p:spPr>
          <a:xfrm>
            <a:off x="3967163" y="49244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2" name="Rectangle 213" descr="177"/>
          <p:cNvSpPr/>
          <p:nvPr/>
        </p:nvSpPr>
        <p:spPr>
          <a:xfrm>
            <a:off x="4256088" y="49244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3" name="Rectangle 214" descr="178"/>
          <p:cNvSpPr/>
          <p:nvPr/>
        </p:nvSpPr>
        <p:spPr>
          <a:xfrm>
            <a:off x="4687888"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804" name="Rectangle 215" descr="179"/>
          <p:cNvSpPr/>
          <p:nvPr/>
        </p:nvSpPr>
        <p:spPr>
          <a:xfrm>
            <a:off x="5062538" y="49244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4805" name="Rectangle 216" descr="180"/>
          <p:cNvSpPr/>
          <p:nvPr/>
        </p:nvSpPr>
        <p:spPr>
          <a:xfrm>
            <a:off x="5435600"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4806" name="Rectangle 217" descr="181"/>
          <p:cNvSpPr/>
          <p:nvPr/>
        </p:nvSpPr>
        <p:spPr>
          <a:xfrm>
            <a:off x="5810250" y="49244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7" name="Rectangle 218" descr="182"/>
          <p:cNvSpPr/>
          <p:nvPr/>
        </p:nvSpPr>
        <p:spPr>
          <a:xfrm>
            <a:off x="6183313" y="49244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8" name="Rectangle 219" descr="183"/>
          <p:cNvSpPr/>
          <p:nvPr/>
        </p:nvSpPr>
        <p:spPr>
          <a:xfrm>
            <a:off x="6559550" y="49244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09" name="Rectangle 220" descr="184"/>
          <p:cNvSpPr/>
          <p:nvPr/>
        </p:nvSpPr>
        <p:spPr>
          <a:xfrm>
            <a:off x="6931025" y="49244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0" name="Rectangle 221" descr="185"/>
          <p:cNvSpPr/>
          <p:nvPr/>
        </p:nvSpPr>
        <p:spPr>
          <a:xfrm>
            <a:off x="7307263" y="49244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1" name="Rectangle 222" descr="186"/>
          <p:cNvSpPr/>
          <p:nvPr/>
        </p:nvSpPr>
        <p:spPr>
          <a:xfrm>
            <a:off x="7680325"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2" name="Rectangle 223" descr="187"/>
          <p:cNvSpPr/>
          <p:nvPr/>
        </p:nvSpPr>
        <p:spPr>
          <a:xfrm>
            <a:off x="8054975" y="49244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3" name="Rectangle 224" descr="188"/>
          <p:cNvSpPr/>
          <p:nvPr/>
        </p:nvSpPr>
        <p:spPr>
          <a:xfrm>
            <a:off x="8428038"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4" name="Rectangle 225" descr="206"/>
          <p:cNvSpPr/>
          <p:nvPr/>
        </p:nvSpPr>
        <p:spPr>
          <a:xfrm>
            <a:off x="573088" y="55530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815" name="Rectangle 226" descr="207"/>
          <p:cNvSpPr/>
          <p:nvPr/>
        </p:nvSpPr>
        <p:spPr>
          <a:xfrm>
            <a:off x="1158875" y="55530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816" name="Rectangle 227" descr="208"/>
          <p:cNvSpPr/>
          <p:nvPr/>
        </p:nvSpPr>
        <p:spPr>
          <a:xfrm>
            <a:off x="3192463" y="55530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7" name="Rectangle 228" descr="209"/>
          <p:cNvSpPr/>
          <p:nvPr/>
        </p:nvSpPr>
        <p:spPr>
          <a:xfrm>
            <a:off x="3608388" y="55530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4818" name="Rectangle 229" descr="210"/>
          <p:cNvSpPr/>
          <p:nvPr/>
        </p:nvSpPr>
        <p:spPr>
          <a:xfrm>
            <a:off x="3967163" y="55530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19" name="Rectangle 230" descr="211"/>
          <p:cNvSpPr/>
          <p:nvPr/>
        </p:nvSpPr>
        <p:spPr>
          <a:xfrm>
            <a:off x="4256088" y="55530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0" name="Rectangle 231" descr="212"/>
          <p:cNvSpPr/>
          <p:nvPr/>
        </p:nvSpPr>
        <p:spPr>
          <a:xfrm>
            <a:off x="4687888"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1" name="Rectangle 232" descr="213"/>
          <p:cNvSpPr/>
          <p:nvPr/>
        </p:nvSpPr>
        <p:spPr>
          <a:xfrm>
            <a:off x="5062538" y="55530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2" name="Rectangle 233" descr="214"/>
          <p:cNvSpPr/>
          <p:nvPr/>
        </p:nvSpPr>
        <p:spPr>
          <a:xfrm>
            <a:off x="5435600"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3" name="Rectangle 234" descr="215"/>
          <p:cNvSpPr/>
          <p:nvPr/>
        </p:nvSpPr>
        <p:spPr>
          <a:xfrm>
            <a:off x="5810250" y="55530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4" name="Rectangle 235" descr="216"/>
          <p:cNvSpPr/>
          <p:nvPr/>
        </p:nvSpPr>
        <p:spPr>
          <a:xfrm>
            <a:off x="6183313" y="55530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5" name="Rectangle 236" descr="217"/>
          <p:cNvSpPr/>
          <p:nvPr/>
        </p:nvSpPr>
        <p:spPr>
          <a:xfrm>
            <a:off x="6559550" y="55530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6" name="Rectangle 237" descr="218"/>
          <p:cNvSpPr/>
          <p:nvPr/>
        </p:nvSpPr>
        <p:spPr>
          <a:xfrm>
            <a:off x="6931025" y="55530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7" name="Rectangle 238" descr="219"/>
          <p:cNvSpPr/>
          <p:nvPr/>
        </p:nvSpPr>
        <p:spPr>
          <a:xfrm>
            <a:off x="7307263" y="55530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8" name="Rectangle 239" descr="220"/>
          <p:cNvSpPr/>
          <p:nvPr/>
        </p:nvSpPr>
        <p:spPr>
          <a:xfrm>
            <a:off x="7680325"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29" name="Rectangle 240" descr="221"/>
          <p:cNvSpPr/>
          <p:nvPr/>
        </p:nvSpPr>
        <p:spPr>
          <a:xfrm>
            <a:off x="8054975" y="55530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30" name="Rectangle 241" descr="222"/>
          <p:cNvSpPr/>
          <p:nvPr/>
        </p:nvSpPr>
        <p:spPr>
          <a:xfrm>
            <a:off x="8428038"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4831" name="Line 242"/>
          <p:cNvSpPr/>
          <p:nvPr/>
        </p:nvSpPr>
        <p:spPr>
          <a:xfrm>
            <a:off x="573088" y="2409825"/>
            <a:ext cx="8229600" cy="0"/>
          </a:xfrm>
          <a:prstGeom prst="line">
            <a:avLst/>
          </a:prstGeom>
          <a:ln w="12700" cap="flat" cmpd="sng">
            <a:solidFill>
              <a:schemeClr val="tx1"/>
            </a:solidFill>
            <a:prstDash val="solid"/>
            <a:headEnd type="none" w="med" len="med"/>
            <a:tailEnd type="none" w="med" len="med"/>
          </a:ln>
        </p:spPr>
      </p:sp>
      <p:sp>
        <p:nvSpPr>
          <p:cNvPr id="154832" name="Line 243"/>
          <p:cNvSpPr/>
          <p:nvPr/>
        </p:nvSpPr>
        <p:spPr>
          <a:xfrm>
            <a:off x="573088" y="5867400"/>
            <a:ext cx="8229600" cy="0"/>
          </a:xfrm>
          <a:prstGeom prst="line">
            <a:avLst/>
          </a:prstGeom>
          <a:ln w="28575" cap="flat" cmpd="sng">
            <a:solidFill>
              <a:schemeClr val="tx1"/>
            </a:solidFill>
            <a:prstDash val="solid"/>
            <a:headEnd type="none" w="med" len="med"/>
            <a:tailEnd type="none" w="med" len="med"/>
          </a:ln>
        </p:spPr>
      </p:sp>
      <p:sp>
        <p:nvSpPr>
          <p:cNvPr id="154833" name="Line 244"/>
          <p:cNvSpPr/>
          <p:nvPr/>
        </p:nvSpPr>
        <p:spPr>
          <a:xfrm flipH="1">
            <a:off x="1116013" y="1125538"/>
            <a:ext cx="0" cy="4751387"/>
          </a:xfrm>
          <a:prstGeom prst="line">
            <a:avLst/>
          </a:prstGeom>
          <a:ln w="12700" cap="flat" cmpd="sng">
            <a:solidFill>
              <a:schemeClr val="tx1"/>
            </a:solidFill>
            <a:prstDash val="solid"/>
            <a:headEnd type="none" w="med" len="med"/>
            <a:tailEnd type="none" w="med" len="med"/>
          </a:ln>
        </p:spPr>
      </p:sp>
      <p:grpSp>
        <p:nvGrpSpPr>
          <p:cNvPr id="154834" name="Group 245"/>
          <p:cNvGrpSpPr/>
          <p:nvPr/>
        </p:nvGrpSpPr>
        <p:grpSpPr>
          <a:xfrm>
            <a:off x="3192463" y="1125538"/>
            <a:ext cx="4487862" cy="4741862"/>
            <a:chOff x="2011" y="486"/>
            <a:chExt cx="2827" cy="3210"/>
          </a:xfrm>
        </p:grpSpPr>
        <p:sp>
          <p:nvSpPr>
            <p:cNvPr id="154842" name="Line 246"/>
            <p:cNvSpPr/>
            <p:nvPr/>
          </p:nvSpPr>
          <p:spPr>
            <a:xfrm>
              <a:off x="2011" y="486"/>
              <a:ext cx="0" cy="3210"/>
            </a:xfrm>
            <a:prstGeom prst="line">
              <a:avLst/>
            </a:prstGeom>
            <a:ln w="12700" cap="flat" cmpd="sng">
              <a:solidFill>
                <a:schemeClr val="tx1"/>
              </a:solidFill>
              <a:prstDash val="solid"/>
              <a:headEnd type="none" w="med" len="med"/>
              <a:tailEnd type="none" w="med" len="med"/>
            </a:ln>
          </p:spPr>
        </p:sp>
        <p:sp>
          <p:nvSpPr>
            <p:cNvPr id="154843" name="Line 247"/>
            <p:cNvSpPr/>
            <p:nvPr/>
          </p:nvSpPr>
          <p:spPr>
            <a:xfrm>
              <a:off x="2681" y="486"/>
              <a:ext cx="0" cy="3210"/>
            </a:xfrm>
            <a:prstGeom prst="line">
              <a:avLst/>
            </a:prstGeom>
            <a:ln w="12700" cap="flat" cmpd="sng">
              <a:solidFill>
                <a:schemeClr val="tx1"/>
              </a:solidFill>
              <a:prstDash val="solid"/>
              <a:headEnd type="none" w="med" len="med"/>
              <a:tailEnd type="none" w="med" len="med"/>
            </a:ln>
          </p:spPr>
        </p:sp>
        <p:sp>
          <p:nvSpPr>
            <p:cNvPr id="154844" name="Line 248"/>
            <p:cNvSpPr/>
            <p:nvPr/>
          </p:nvSpPr>
          <p:spPr>
            <a:xfrm>
              <a:off x="3424" y="486"/>
              <a:ext cx="0" cy="3210"/>
            </a:xfrm>
            <a:prstGeom prst="line">
              <a:avLst/>
            </a:prstGeom>
            <a:ln w="12700" cap="flat" cmpd="sng">
              <a:solidFill>
                <a:schemeClr val="tx1"/>
              </a:solidFill>
              <a:prstDash val="solid"/>
              <a:headEnd type="none" w="med" len="med"/>
              <a:tailEnd type="none" w="med" len="med"/>
            </a:ln>
          </p:spPr>
        </p:sp>
        <p:sp>
          <p:nvSpPr>
            <p:cNvPr id="154845" name="Line 249"/>
            <p:cNvSpPr/>
            <p:nvPr/>
          </p:nvSpPr>
          <p:spPr>
            <a:xfrm>
              <a:off x="4132" y="486"/>
              <a:ext cx="0" cy="3210"/>
            </a:xfrm>
            <a:prstGeom prst="line">
              <a:avLst/>
            </a:prstGeom>
            <a:ln w="12700" cap="flat" cmpd="sng">
              <a:solidFill>
                <a:schemeClr val="tx1"/>
              </a:solidFill>
              <a:prstDash val="solid"/>
              <a:headEnd type="none" w="med" len="med"/>
              <a:tailEnd type="none" w="med" len="med"/>
            </a:ln>
          </p:spPr>
        </p:sp>
        <p:sp>
          <p:nvSpPr>
            <p:cNvPr id="154846" name="Line 250"/>
            <p:cNvSpPr/>
            <p:nvPr/>
          </p:nvSpPr>
          <p:spPr>
            <a:xfrm>
              <a:off x="4838" y="486"/>
              <a:ext cx="0" cy="3210"/>
            </a:xfrm>
            <a:prstGeom prst="line">
              <a:avLst/>
            </a:prstGeom>
            <a:ln w="12700" cap="flat" cmpd="sng">
              <a:solidFill>
                <a:schemeClr val="tx1"/>
              </a:solidFill>
              <a:prstDash val="solid"/>
              <a:headEnd type="none" w="med" len="med"/>
              <a:tailEnd type="none" w="med" len="med"/>
            </a:ln>
          </p:spPr>
        </p:sp>
      </p:grpSp>
      <p:sp>
        <p:nvSpPr>
          <p:cNvPr id="154835" name="Line 251"/>
          <p:cNvSpPr/>
          <p:nvPr/>
        </p:nvSpPr>
        <p:spPr>
          <a:xfrm>
            <a:off x="573088" y="3667125"/>
            <a:ext cx="8229600" cy="0"/>
          </a:xfrm>
          <a:prstGeom prst="line">
            <a:avLst/>
          </a:prstGeom>
          <a:ln w="12700" cap="flat" cmpd="sng">
            <a:solidFill>
              <a:schemeClr val="tx1"/>
            </a:solidFill>
            <a:prstDash val="solid"/>
            <a:headEnd type="none" w="med" len="med"/>
            <a:tailEnd type="none" w="med" len="med"/>
          </a:ln>
        </p:spPr>
      </p:sp>
      <p:sp>
        <p:nvSpPr>
          <p:cNvPr id="154836" name="Line 252"/>
          <p:cNvSpPr/>
          <p:nvPr/>
        </p:nvSpPr>
        <p:spPr>
          <a:xfrm>
            <a:off x="573088" y="2409825"/>
            <a:ext cx="0" cy="3457575"/>
          </a:xfrm>
          <a:prstGeom prst="line">
            <a:avLst/>
          </a:prstGeom>
          <a:ln w="28575" cap="flat" cmpd="sng">
            <a:solidFill>
              <a:schemeClr val="tx1"/>
            </a:solidFill>
            <a:prstDash val="solid"/>
            <a:headEnd type="none" w="med" len="med"/>
            <a:tailEnd type="none" w="med" len="med"/>
          </a:ln>
        </p:spPr>
      </p:sp>
      <p:sp>
        <p:nvSpPr>
          <p:cNvPr id="154837" name="Line 253"/>
          <p:cNvSpPr/>
          <p:nvPr/>
        </p:nvSpPr>
        <p:spPr>
          <a:xfrm>
            <a:off x="573088" y="1100138"/>
            <a:ext cx="0" cy="1638300"/>
          </a:xfrm>
          <a:prstGeom prst="line">
            <a:avLst/>
          </a:prstGeom>
          <a:ln w="28575" cap="sq" cmpd="sng">
            <a:solidFill>
              <a:schemeClr val="tx1"/>
            </a:solidFill>
            <a:prstDash val="solid"/>
            <a:headEnd type="none" w="med" len="med"/>
            <a:tailEnd type="none" w="med" len="med"/>
          </a:ln>
        </p:spPr>
      </p:sp>
      <p:sp>
        <p:nvSpPr>
          <p:cNvPr id="154838" name="Line 254"/>
          <p:cNvSpPr/>
          <p:nvPr/>
        </p:nvSpPr>
        <p:spPr>
          <a:xfrm>
            <a:off x="8802688" y="771525"/>
            <a:ext cx="0" cy="5095875"/>
          </a:xfrm>
          <a:prstGeom prst="line">
            <a:avLst/>
          </a:prstGeom>
          <a:ln w="28575" cap="flat" cmpd="sng">
            <a:solidFill>
              <a:schemeClr val="tx1"/>
            </a:solidFill>
            <a:prstDash val="solid"/>
            <a:headEnd type="none" w="med" len="med"/>
            <a:tailEnd type="none" w="med" len="med"/>
          </a:ln>
        </p:spPr>
      </p:sp>
      <p:sp>
        <p:nvSpPr>
          <p:cNvPr id="154839" name="Text Box 255"/>
          <p:cNvSpPr txBox="1"/>
          <p:nvPr/>
        </p:nvSpPr>
        <p:spPr>
          <a:xfrm>
            <a:off x="1219200" y="5943600"/>
            <a:ext cx="6983413" cy="3365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600" dirty="0">
                <a:ea typeface="楷体_GB2312" pitchFamily="49" charset="-122"/>
              </a:rPr>
              <a:t>注：</a:t>
            </a:r>
            <a:r>
              <a:rPr lang="en-US" altLang="zh-CN" sz="1600" dirty="0">
                <a:ea typeface="楷体_GB2312" pitchFamily="49" charset="-122"/>
              </a:rPr>
              <a:t>P</a:t>
            </a:r>
            <a:r>
              <a:rPr lang="zh-CN" altLang="en-US" sz="1600" dirty="0">
                <a:ea typeface="楷体_GB2312" pitchFamily="49" charset="-122"/>
              </a:rPr>
              <a:t>＝主要责任；</a:t>
            </a:r>
            <a:r>
              <a:rPr lang="en-US" altLang="zh-CN" sz="1600" dirty="0">
                <a:ea typeface="楷体_GB2312" pitchFamily="49" charset="-122"/>
              </a:rPr>
              <a:t>S</a:t>
            </a:r>
            <a:r>
              <a:rPr lang="zh-CN" altLang="en-US" sz="1600" dirty="0">
                <a:ea typeface="楷体_GB2312" pitchFamily="49" charset="-122"/>
              </a:rPr>
              <a:t>＝次要责任。</a:t>
            </a:r>
            <a:endParaRPr lang="zh-CN" altLang="en-US" sz="1600" dirty="0">
              <a:ea typeface="楷体_GB2312" pitchFamily="49" charset="-122"/>
            </a:endParaRPr>
          </a:p>
        </p:txBody>
      </p:sp>
      <p:sp>
        <p:nvSpPr>
          <p:cNvPr id="154840" name="Rectangle 256"/>
          <p:cNvSpPr>
            <a:spLocks noGrp="1"/>
          </p:cNvSpPr>
          <p:nvPr>
            <p:ph type="title" idx="4294967295"/>
          </p:nvPr>
        </p:nvSpPr>
        <p:spPr>
          <a:xfrm>
            <a:off x="107315" y="116523"/>
            <a:ext cx="7667625" cy="554037"/>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活动定义的方法与工具：制订责任矩阵</a:t>
            </a:r>
            <a:endParaRPr lang="zh-CN" altLang="en-US" sz="2800" dirty="0">
              <a:latin typeface="黑体" panose="02010609060101010101" pitchFamily="49" charset="-122"/>
            </a:endParaRPr>
          </a:p>
        </p:txBody>
      </p:sp>
      <p:sp>
        <p:nvSpPr>
          <p:cNvPr id="154841" name="Line 257"/>
          <p:cNvSpPr/>
          <p:nvPr/>
        </p:nvSpPr>
        <p:spPr>
          <a:xfrm>
            <a:off x="611188" y="2060575"/>
            <a:ext cx="8229600" cy="0"/>
          </a:xfrm>
          <a:prstGeom prst="line">
            <a:avLst/>
          </a:prstGeom>
          <a:ln w="12700" cap="flat" cmpd="sng">
            <a:solidFill>
              <a:schemeClr val="tx1"/>
            </a:solidFill>
            <a:prstDash val="solid"/>
            <a:headEnd type="none" w="med" len="med"/>
            <a:tailEnd type="none" w="med" len="med"/>
          </a:ln>
        </p:spPr>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2" descr="19"/>
          <p:cNvSpPr/>
          <p:nvPr/>
        </p:nvSpPr>
        <p:spPr>
          <a:xfrm>
            <a:off x="573088" y="20955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75" name="Rectangle 3" descr="20"/>
          <p:cNvSpPr/>
          <p:nvPr/>
        </p:nvSpPr>
        <p:spPr>
          <a:xfrm>
            <a:off x="1158875" y="20955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销售信息系统</a:t>
            </a:r>
            <a:endParaRPr lang="zh-CN" altLang="en-US" sz="1200" dirty="0"/>
          </a:p>
        </p:txBody>
      </p:sp>
      <p:sp>
        <p:nvSpPr>
          <p:cNvPr id="156676" name="Rectangle 4" descr="21"/>
          <p:cNvSpPr/>
          <p:nvPr/>
        </p:nvSpPr>
        <p:spPr>
          <a:xfrm>
            <a:off x="3192463" y="20955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677" name="Rectangle 5" descr="22"/>
          <p:cNvSpPr/>
          <p:nvPr/>
        </p:nvSpPr>
        <p:spPr>
          <a:xfrm>
            <a:off x="3608388" y="20955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678" name="Rectangle 6" descr="23"/>
          <p:cNvSpPr/>
          <p:nvPr/>
        </p:nvSpPr>
        <p:spPr>
          <a:xfrm>
            <a:off x="3967163" y="20955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79" name="Rectangle 7" descr="24"/>
          <p:cNvSpPr/>
          <p:nvPr/>
        </p:nvSpPr>
        <p:spPr>
          <a:xfrm>
            <a:off x="4256088" y="20955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0" name="Rectangle 8" descr="25"/>
          <p:cNvSpPr/>
          <p:nvPr/>
        </p:nvSpPr>
        <p:spPr>
          <a:xfrm>
            <a:off x="4687888"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1" name="Rectangle 9" descr="26"/>
          <p:cNvSpPr/>
          <p:nvPr/>
        </p:nvSpPr>
        <p:spPr>
          <a:xfrm>
            <a:off x="5062538" y="20955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2" name="Rectangle 10" descr="27"/>
          <p:cNvSpPr/>
          <p:nvPr/>
        </p:nvSpPr>
        <p:spPr>
          <a:xfrm>
            <a:off x="5435600"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683" name="Rectangle 11" descr="28"/>
          <p:cNvSpPr/>
          <p:nvPr/>
        </p:nvSpPr>
        <p:spPr>
          <a:xfrm>
            <a:off x="5810250" y="20955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4" name="Rectangle 12" descr="29"/>
          <p:cNvSpPr/>
          <p:nvPr/>
        </p:nvSpPr>
        <p:spPr>
          <a:xfrm>
            <a:off x="6183313" y="20955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5" name="Rectangle 13" descr="30"/>
          <p:cNvSpPr/>
          <p:nvPr/>
        </p:nvSpPr>
        <p:spPr>
          <a:xfrm>
            <a:off x="6559550" y="20955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686" name="Rectangle 14" descr="31"/>
          <p:cNvSpPr/>
          <p:nvPr/>
        </p:nvSpPr>
        <p:spPr>
          <a:xfrm>
            <a:off x="6931025" y="20955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7" name="Rectangle 15" descr="32"/>
          <p:cNvSpPr/>
          <p:nvPr/>
        </p:nvSpPr>
        <p:spPr>
          <a:xfrm>
            <a:off x="7307263" y="20955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88" name="Rectangle 16" descr="33"/>
          <p:cNvSpPr/>
          <p:nvPr/>
        </p:nvSpPr>
        <p:spPr>
          <a:xfrm>
            <a:off x="7680325"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689" name="Rectangle 17" descr="34"/>
          <p:cNvSpPr/>
          <p:nvPr/>
        </p:nvSpPr>
        <p:spPr>
          <a:xfrm>
            <a:off x="8054975" y="20955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0" name="Rectangle 18" descr="35"/>
          <p:cNvSpPr/>
          <p:nvPr/>
        </p:nvSpPr>
        <p:spPr>
          <a:xfrm>
            <a:off x="8428038" y="20955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1" name="Rectangle 19" descr="36"/>
          <p:cNvSpPr/>
          <p:nvPr/>
        </p:nvSpPr>
        <p:spPr>
          <a:xfrm>
            <a:off x="573088" y="24098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1</a:t>
            </a:r>
            <a:endParaRPr lang="en-US" altLang="zh-CN" sz="1200" b="0" dirty="0"/>
          </a:p>
        </p:txBody>
      </p:sp>
      <p:sp>
        <p:nvSpPr>
          <p:cNvPr id="156692" name="Rectangle 20" descr="37"/>
          <p:cNvSpPr/>
          <p:nvPr/>
        </p:nvSpPr>
        <p:spPr>
          <a:xfrm>
            <a:off x="1158875" y="24098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问题界定</a:t>
            </a:r>
            <a:endParaRPr lang="zh-CN" altLang="en-US" sz="1200" b="0" dirty="0"/>
          </a:p>
        </p:txBody>
      </p:sp>
      <p:sp>
        <p:nvSpPr>
          <p:cNvPr id="156693" name="Rectangle 21" descr="38"/>
          <p:cNvSpPr/>
          <p:nvPr/>
        </p:nvSpPr>
        <p:spPr>
          <a:xfrm>
            <a:off x="3192463" y="24098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694" name="Rectangle 22" descr="39"/>
          <p:cNvSpPr/>
          <p:nvPr/>
        </p:nvSpPr>
        <p:spPr>
          <a:xfrm>
            <a:off x="3608388" y="24098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5" name="Rectangle 23" descr="40"/>
          <p:cNvSpPr/>
          <p:nvPr/>
        </p:nvSpPr>
        <p:spPr>
          <a:xfrm>
            <a:off x="3967163" y="24098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6" name="Rectangle 24" descr="41"/>
          <p:cNvSpPr/>
          <p:nvPr/>
        </p:nvSpPr>
        <p:spPr>
          <a:xfrm>
            <a:off x="4256088" y="24098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697" name="Rectangle 25" descr="42"/>
          <p:cNvSpPr/>
          <p:nvPr/>
        </p:nvSpPr>
        <p:spPr>
          <a:xfrm>
            <a:off x="4687888"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8" name="Rectangle 26" descr="43"/>
          <p:cNvSpPr/>
          <p:nvPr/>
        </p:nvSpPr>
        <p:spPr>
          <a:xfrm>
            <a:off x="5062538" y="24098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699" name="Rectangle 27" descr="44"/>
          <p:cNvSpPr/>
          <p:nvPr/>
        </p:nvSpPr>
        <p:spPr>
          <a:xfrm>
            <a:off x="5435600"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0" name="Rectangle 28" descr="45"/>
          <p:cNvSpPr/>
          <p:nvPr/>
        </p:nvSpPr>
        <p:spPr>
          <a:xfrm>
            <a:off x="5810250" y="24098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1" name="Rectangle 29" descr="46"/>
          <p:cNvSpPr/>
          <p:nvPr/>
        </p:nvSpPr>
        <p:spPr>
          <a:xfrm>
            <a:off x="6183313" y="24098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2" name="Rectangle 30" descr="47"/>
          <p:cNvSpPr/>
          <p:nvPr/>
        </p:nvSpPr>
        <p:spPr>
          <a:xfrm>
            <a:off x="6559550" y="24098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3" name="Rectangle 31" descr="48"/>
          <p:cNvSpPr/>
          <p:nvPr/>
        </p:nvSpPr>
        <p:spPr>
          <a:xfrm>
            <a:off x="6931025" y="24098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4" name="Rectangle 32" descr="49"/>
          <p:cNvSpPr/>
          <p:nvPr/>
        </p:nvSpPr>
        <p:spPr>
          <a:xfrm>
            <a:off x="7307263" y="24098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5" name="Rectangle 33" descr="50"/>
          <p:cNvSpPr/>
          <p:nvPr/>
        </p:nvSpPr>
        <p:spPr>
          <a:xfrm>
            <a:off x="7680325"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6" name="Rectangle 34" descr="51"/>
          <p:cNvSpPr/>
          <p:nvPr/>
        </p:nvSpPr>
        <p:spPr>
          <a:xfrm>
            <a:off x="8054975" y="24098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7" name="Rectangle 35" descr="52"/>
          <p:cNvSpPr/>
          <p:nvPr/>
        </p:nvSpPr>
        <p:spPr>
          <a:xfrm>
            <a:off x="8428038" y="24098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08" name="Rectangle 36" descr="53"/>
          <p:cNvSpPr/>
          <p:nvPr/>
        </p:nvSpPr>
        <p:spPr>
          <a:xfrm>
            <a:off x="573088" y="27241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1.1</a:t>
            </a:r>
            <a:endParaRPr lang="en-US" altLang="zh-CN" sz="1200" dirty="0"/>
          </a:p>
        </p:txBody>
      </p:sp>
      <p:sp>
        <p:nvSpPr>
          <p:cNvPr id="156709" name="Rectangle 37" descr="54"/>
          <p:cNvSpPr/>
          <p:nvPr/>
        </p:nvSpPr>
        <p:spPr>
          <a:xfrm>
            <a:off x="1158875" y="27241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收集数据</a:t>
            </a:r>
            <a:endParaRPr lang="zh-CN" altLang="en-US" sz="1200" dirty="0"/>
          </a:p>
        </p:txBody>
      </p:sp>
      <p:sp>
        <p:nvSpPr>
          <p:cNvPr id="156710" name="Rectangle 38" descr="55"/>
          <p:cNvSpPr/>
          <p:nvPr/>
        </p:nvSpPr>
        <p:spPr>
          <a:xfrm>
            <a:off x="3192463" y="27241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711" name="Rectangle 39" descr="56"/>
          <p:cNvSpPr/>
          <p:nvPr/>
        </p:nvSpPr>
        <p:spPr>
          <a:xfrm>
            <a:off x="3608388" y="27241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12" name="Rectangle 40" descr="57"/>
          <p:cNvSpPr/>
          <p:nvPr/>
        </p:nvSpPr>
        <p:spPr>
          <a:xfrm>
            <a:off x="3967163" y="27241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13" name="Rectangle 41" descr="58"/>
          <p:cNvSpPr/>
          <p:nvPr/>
        </p:nvSpPr>
        <p:spPr>
          <a:xfrm>
            <a:off x="4256088" y="27241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4" name="Rectangle 42" descr="59"/>
          <p:cNvSpPr/>
          <p:nvPr/>
        </p:nvSpPr>
        <p:spPr>
          <a:xfrm>
            <a:off x="4687888"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5" name="Rectangle 43" descr="60"/>
          <p:cNvSpPr/>
          <p:nvPr/>
        </p:nvSpPr>
        <p:spPr>
          <a:xfrm>
            <a:off x="5062538" y="27241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6" name="Rectangle 44" descr="61"/>
          <p:cNvSpPr/>
          <p:nvPr/>
        </p:nvSpPr>
        <p:spPr>
          <a:xfrm>
            <a:off x="5435600"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7" name="Rectangle 45" descr="62"/>
          <p:cNvSpPr/>
          <p:nvPr/>
        </p:nvSpPr>
        <p:spPr>
          <a:xfrm>
            <a:off x="5810250" y="27241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8" name="Rectangle 46" descr="63"/>
          <p:cNvSpPr/>
          <p:nvPr/>
        </p:nvSpPr>
        <p:spPr>
          <a:xfrm>
            <a:off x="6183313" y="27241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19" name="Rectangle 47" descr="64"/>
          <p:cNvSpPr/>
          <p:nvPr/>
        </p:nvSpPr>
        <p:spPr>
          <a:xfrm>
            <a:off x="6559550" y="27241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0" name="Rectangle 48" descr="65"/>
          <p:cNvSpPr/>
          <p:nvPr/>
        </p:nvSpPr>
        <p:spPr>
          <a:xfrm>
            <a:off x="6931025" y="27241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1" name="Rectangle 49" descr="66"/>
          <p:cNvSpPr/>
          <p:nvPr/>
        </p:nvSpPr>
        <p:spPr>
          <a:xfrm>
            <a:off x="7307263" y="27241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22" name="Rectangle 50" descr="67"/>
          <p:cNvSpPr/>
          <p:nvPr/>
        </p:nvSpPr>
        <p:spPr>
          <a:xfrm>
            <a:off x="7680325"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3" name="Rectangle 51" descr="68"/>
          <p:cNvSpPr/>
          <p:nvPr/>
        </p:nvSpPr>
        <p:spPr>
          <a:xfrm>
            <a:off x="8054975" y="27241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4" name="Rectangle 52" descr="69"/>
          <p:cNvSpPr/>
          <p:nvPr/>
        </p:nvSpPr>
        <p:spPr>
          <a:xfrm>
            <a:off x="8428038" y="27241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5" name="Rectangle 53" descr="70"/>
          <p:cNvSpPr/>
          <p:nvPr/>
        </p:nvSpPr>
        <p:spPr>
          <a:xfrm>
            <a:off x="573088" y="30384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1.2</a:t>
            </a:r>
            <a:endParaRPr lang="en-US" altLang="zh-CN" sz="1200" dirty="0"/>
          </a:p>
        </p:txBody>
      </p:sp>
      <p:sp>
        <p:nvSpPr>
          <p:cNvPr id="156726" name="Rectangle 54" descr="71"/>
          <p:cNvSpPr/>
          <p:nvPr/>
        </p:nvSpPr>
        <p:spPr>
          <a:xfrm>
            <a:off x="1158875" y="30384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可行性研究</a:t>
            </a:r>
            <a:endParaRPr lang="zh-CN" altLang="en-US" sz="1200" dirty="0"/>
          </a:p>
        </p:txBody>
      </p:sp>
      <p:sp>
        <p:nvSpPr>
          <p:cNvPr id="156727" name="Rectangle 55" descr="72"/>
          <p:cNvSpPr/>
          <p:nvPr/>
        </p:nvSpPr>
        <p:spPr>
          <a:xfrm>
            <a:off x="3192463" y="30384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8" name="Rectangle 56" descr="73"/>
          <p:cNvSpPr/>
          <p:nvPr/>
        </p:nvSpPr>
        <p:spPr>
          <a:xfrm>
            <a:off x="3608388" y="30384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29" name="Rectangle 57" descr="74"/>
          <p:cNvSpPr/>
          <p:nvPr/>
        </p:nvSpPr>
        <p:spPr>
          <a:xfrm>
            <a:off x="3967163" y="30384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730" name="Rectangle 58" descr="75"/>
          <p:cNvSpPr/>
          <p:nvPr/>
        </p:nvSpPr>
        <p:spPr>
          <a:xfrm>
            <a:off x="4256088" y="30384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31" name="Rectangle 59" descr="76"/>
          <p:cNvSpPr/>
          <p:nvPr/>
        </p:nvSpPr>
        <p:spPr>
          <a:xfrm>
            <a:off x="4687888"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32" name="Rectangle 60" descr="77"/>
          <p:cNvSpPr/>
          <p:nvPr/>
        </p:nvSpPr>
        <p:spPr>
          <a:xfrm>
            <a:off x="5062538" y="30384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33" name="Rectangle 61" descr="78"/>
          <p:cNvSpPr/>
          <p:nvPr/>
        </p:nvSpPr>
        <p:spPr>
          <a:xfrm>
            <a:off x="5435600"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34" name="Rectangle 62" descr="79"/>
          <p:cNvSpPr/>
          <p:nvPr/>
        </p:nvSpPr>
        <p:spPr>
          <a:xfrm>
            <a:off x="5810250" y="30384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35" name="Rectangle 63" descr="80"/>
          <p:cNvSpPr/>
          <p:nvPr/>
        </p:nvSpPr>
        <p:spPr>
          <a:xfrm>
            <a:off x="6183313" y="30384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36" name="Rectangle 64" descr="81"/>
          <p:cNvSpPr/>
          <p:nvPr/>
        </p:nvSpPr>
        <p:spPr>
          <a:xfrm>
            <a:off x="6559550" y="30384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37" name="Rectangle 65" descr="82"/>
          <p:cNvSpPr/>
          <p:nvPr/>
        </p:nvSpPr>
        <p:spPr>
          <a:xfrm>
            <a:off x="6931025" y="30384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38" name="Rectangle 66" descr="83"/>
          <p:cNvSpPr/>
          <p:nvPr/>
        </p:nvSpPr>
        <p:spPr>
          <a:xfrm>
            <a:off x="7307263" y="30384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39" name="Rectangle 67" descr="84"/>
          <p:cNvSpPr/>
          <p:nvPr/>
        </p:nvSpPr>
        <p:spPr>
          <a:xfrm>
            <a:off x="7680325"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0" name="Rectangle 68" descr="85"/>
          <p:cNvSpPr/>
          <p:nvPr/>
        </p:nvSpPr>
        <p:spPr>
          <a:xfrm>
            <a:off x="8054975" y="30384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1" name="Rectangle 69" descr="86"/>
          <p:cNvSpPr/>
          <p:nvPr/>
        </p:nvSpPr>
        <p:spPr>
          <a:xfrm>
            <a:off x="8428038" y="30384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2" name="Rectangle 70" descr="87"/>
          <p:cNvSpPr/>
          <p:nvPr/>
        </p:nvSpPr>
        <p:spPr>
          <a:xfrm>
            <a:off x="573088" y="33528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1.3</a:t>
            </a:r>
            <a:endParaRPr lang="en-US" altLang="zh-CN" sz="1200" dirty="0"/>
          </a:p>
        </p:txBody>
      </p:sp>
      <p:sp>
        <p:nvSpPr>
          <p:cNvPr id="156743" name="Rectangle 71" descr="88"/>
          <p:cNvSpPr/>
          <p:nvPr/>
        </p:nvSpPr>
        <p:spPr>
          <a:xfrm>
            <a:off x="1158875" y="33528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准备报告</a:t>
            </a:r>
            <a:endParaRPr lang="zh-CN" altLang="en-US" sz="1200" dirty="0"/>
          </a:p>
        </p:txBody>
      </p:sp>
      <p:sp>
        <p:nvSpPr>
          <p:cNvPr id="156744" name="Rectangle 72" descr="89"/>
          <p:cNvSpPr/>
          <p:nvPr/>
        </p:nvSpPr>
        <p:spPr>
          <a:xfrm>
            <a:off x="3192463" y="33528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45" name="Rectangle 73" descr="90"/>
          <p:cNvSpPr/>
          <p:nvPr/>
        </p:nvSpPr>
        <p:spPr>
          <a:xfrm>
            <a:off x="3608388" y="33528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6" name="Rectangle 74" descr="91"/>
          <p:cNvSpPr/>
          <p:nvPr/>
        </p:nvSpPr>
        <p:spPr>
          <a:xfrm>
            <a:off x="3967163" y="33528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7" name="Rectangle 75" descr="92"/>
          <p:cNvSpPr/>
          <p:nvPr/>
        </p:nvSpPr>
        <p:spPr>
          <a:xfrm>
            <a:off x="4256088" y="33528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748" name="Rectangle 76" descr="93"/>
          <p:cNvSpPr/>
          <p:nvPr/>
        </p:nvSpPr>
        <p:spPr>
          <a:xfrm>
            <a:off x="4687888"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49" name="Rectangle 77" descr="94"/>
          <p:cNvSpPr/>
          <p:nvPr/>
        </p:nvSpPr>
        <p:spPr>
          <a:xfrm>
            <a:off x="5062538" y="33528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0" name="Rectangle 78" descr="95"/>
          <p:cNvSpPr/>
          <p:nvPr/>
        </p:nvSpPr>
        <p:spPr>
          <a:xfrm>
            <a:off x="5435600"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1" name="Rectangle 79" descr="96"/>
          <p:cNvSpPr/>
          <p:nvPr/>
        </p:nvSpPr>
        <p:spPr>
          <a:xfrm>
            <a:off x="5810250" y="33528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2" name="Rectangle 80" descr="97"/>
          <p:cNvSpPr/>
          <p:nvPr/>
        </p:nvSpPr>
        <p:spPr>
          <a:xfrm>
            <a:off x="6183313" y="33528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3" name="Rectangle 81" descr="98"/>
          <p:cNvSpPr/>
          <p:nvPr/>
        </p:nvSpPr>
        <p:spPr>
          <a:xfrm>
            <a:off x="6559550" y="33528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4" name="Rectangle 82" descr="99"/>
          <p:cNvSpPr/>
          <p:nvPr/>
        </p:nvSpPr>
        <p:spPr>
          <a:xfrm>
            <a:off x="6931025" y="33528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5" name="Rectangle 83" descr="100"/>
          <p:cNvSpPr/>
          <p:nvPr/>
        </p:nvSpPr>
        <p:spPr>
          <a:xfrm>
            <a:off x="7307263" y="33528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6" name="Rectangle 84" descr="101"/>
          <p:cNvSpPr/>
          <p:nvPr/>
        </p:nvSpPr>
        <p:spPr>
          <a:xfrm>
            <a:off x="7680325"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7" name="Rectangle 85" descr="102"/>
          <p:cNvSpPr/>
          <p:nvPr/>
        </p:nvSpPr>
        <p:spPr>
          <a:xfrm>
            <a:off x="8054975" y="33528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8" name="Rectangle 86" descr="103"/>
          <p:cNvSpPr/>
          <p:nvPr/>
        </p:nvSpPr>
        <p:spPr>
          <a:xfrm>
            <a:off x="8428038" y="33528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59" name="Rectangle 87" descr="104"/>
          <p:cNvSpPr/>
          <p:nvPr/>
        </p:nvSpPr>
        <p:spPr>
          <a:xfrm>
            <a:off x="573088" y="36671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2</a:t>
            </a:r>
            <a:endParaRPr lang="en-US" altLang="zh-CN" sz="1200" b="0" dirty="0"/>
          </a:p>
        </p:txBody>
      </p:sp>
      <p:sp>
        <p:nvSpPr>
          <p:cNvPr id="156760" name="Rectangle 88" descr="105"/>
          <p:cNvSpPr/>
          <p:nvPr/>
        </p:nvSpPr>
        <p:spPr>
          <a:xfrm>
            <a:off x="1158875" y="36671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系统分析</a:t>
            </a:r>
            <a:endParaRPr lang="zh-CN" altLang="en-US" sz="1200" b="0" dirty="0"/>
          </a:p>
        </p:txBody>
      </p:sp>
      <p:sp>
        <p:nvSpPr>
          <p:cNvPr id="156761" name="Rectangle 89" descr="106"/>
          <p:cNvSpPr/>
          <p:nvPr/>
        </p:nvSpPr>
        <p:spPr>
          <a:xfrm>
            <a:off x="3192463" y="36671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62" name="Rectangle 90" descr="107"/>
          <p:cNvSpPr/>
          <p:nvPr/>
        </p:nvSpPr>
        <p:spPr>
          <a:xfrm>
            <a:off x="3608388" y="36671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763" name="Rectangle 91" descr="108"/>
          <p:cNvSpPr/>
          <p:nvPr/>
        </p:nvSpPr>
        <p:spPr>
          <a:xfrm>
            <a:off x="3967163" y="36671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64" name="Rectangle 92" descr="109"/>
          <p:cNvSpPr/>
          <p:nvPr/>
        </p:nvSpPr>
        <p:spPr>
          <a:xfrm>
            <a:off x="4256088" y="36671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65" name="Rectangle 93" descr="110"/>
          <p:cNvSpPr/>
          <p:nvPr/>
        </p:nvSpPr>
        <p:spPr>
          <a:xfrm>
            <a:off x="4687888"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66" name="Rectangle 94" descr="111"/>
          <p:cNvSpPr/>
          <p:nvPr/>
        </p:nvSpPr>
        <p:spPr>
          <a:xfrm>
            <a:off x="5062538" y="36671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67" name="Rectangle 95" descr="112"/>
          <p:cNvSpPr/>
          <p:nvPr/>
        </p:nvSpPr>
        <p:spPr>
          <a:xfrm>
            <a:off x="5435600"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68" name="Rectangle 96" descr="113"/>
          <p:cNvSpPr/>
          <p:nvPr/>
        </p:nvSpPr>
        <p:spPr>
          <a:xfrm>
            <a:off x="5810250" y="36671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69" name="Rectangle 97" descr="114"/>
          <p:cNvSpPr/>
          <p:nvPr/>
        </p:nvSpPr>
        <p:spPr>
          <a:xfrm>
            <a:off x="6183313" y="36671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0" name="Rectangle 98" descr="115"/>
          <p:cNvSpPr/>
          <p:nvPr/>
        </p:nvSpPr>
        <p:spPr>
          <a:xfrm>
            <a:off x="6559550" y="36671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1" name="Rectangle 99" descr="116"/>
          <p:cNvSpPr/>
          <p:nvPr/>
        </p:nvSpPr>
        <p:spPr>
          <a:xfrm>
            <a:off x="6931025" y="36671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2" name="Rectangle 100" descr="117"/>
          <p:cNvSpPr/>
          <p:nvPr/>
        </p:nvSpPr>
        <p:spPr>
          <a:xfrm>
            <a:off x="7307263" y="36671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3" name="Rectangle 101" descr="118"/>
          <p:cNvSpPr/>
          <p:nvPr/>
        </p:nvSpPr>
        <p:spPr>
          <a:xfrm>
            <a:off x="7680325"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4" name="Rectangle 102" descr="119"/>
          <p:cNvSpPr/>
          <p:nvPr/>
        </p:nvSpPr>
        <p:spPr>
          <a:xfrm>
            <a:off x="8054975" y="36671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5" name="Rectangle 103" descr="120"/>
          <p:cNvSpPr/>
          <p:nvPr/>
        </p:nvSpPr>
        <p:spPr>
          <a:xfrm>
            <a:off x="8428038" y="36671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6" name="Rectangle 104" descr="121"/>
          <p:cNvSpPr/>
          <p:nvPr/>
        </p:nvSpPr>
        <p:spPr>
          <a:xfrm>
            <a:off x="573088" y="39814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2.1</a:t>
            </a:r>
            <a:endParaRPr lang="en-US" altLang="zh-CN" sz="1200" dirty="0"/>
          </a:p>
        </p:txBody>
      </p:sp>
      <p:sp>
        <p:nvSpPr>
          <p:cNvPr id="156777" name="Rectangle 105" descr="122"/>
          <p:cNvSpPr/>
          <p:nvPr/>
        </p:nvSpPr>
        <p:spPr>
          <a:xfrm>
            <a:off x="1158875" y="39814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会晤用户</a:t>
            </a:r>
            <a:endParaRPr lang="zh-CN" altLang="en-US" sz="1200" dirty="0"/>
          </a:p>
        </p:txBody>
      </p:sp>
      <p:sp>
        <p:nvSpPr>
          <p:cNvPr id="156778" name="Rectangle 106" descr="123"/>
          <p:cNvSpPr/>
          <p:nvPr/>
        </p:nvSpPr>
        <p:spPr>
          <a:xfrm>
            <a:off x="3192463" y="39814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79" name="Rectangle 107" descr="124"/>
          <p:cNvSpPr/>
          <p:nvPr/>
        </p:nvSpPr>
        <p:spPr>
          <a:xfrm>
            <a:off x="3608388" y="39814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780" name="Rectangle 108" descr="125"/>
          <p:cNvSpPr/>
          <p:nvPr/>
        </p:nvSpPr>
        <p:spPr>
          <a:xfrm>
            <a:off x="3967163" y="39814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1" name="Rectangle 109" descr="126"/>
          <p:cNvSpPr/>
          <p:nvPr/>
        </p:nvSpPr>
        <p:spPr>
          <a:xfrm>
            <a:off x="4256088" y="39814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82" name="Rectangle 110" descr="127"/>
          <p:cNvSpPr/>
          <p:nvPr/>
        </p:nvSpPr>
        <p:spPr>
          <a:xfrm>
            <a:off x="4687888"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3" name="Rectangle 111" descr="128"/>
          <p:cNvSpPr/>
          <p:nvPr/>
        </p:nvSpPr>
        <p:spPr>
          <a:xfrm>
            <a:off x="5062538" y="39814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4" name="Rectangle 112" descr="129"/>
          <p:cNvSpPr/>
          <p:nvPr/>
        </p:nvSpPr>
        <p:spPr>
          <a:xfrm>
            <a:off x="5435600"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5" name="Rectangle 113" descr="130"/>
          <p:cNvSpPr/>
          <p:nvPr/>
        </p:nvSpPr>
        <p:spPr>
          <a:xfrm>
            <a:off x="5810250" y="39814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6" name="Rectangle 114" descr="131"/>
          <p:cNvSpPr/>
          <p:nvPr/>
        </p:nvSpPr>
        <p:spPr>
          <a:xfrm>
            <a:off x="6183313" y="39814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7" name="Rectangle 115" descr="132"/>
          <p:cNvSpPr/>
          <p:nvPr/>
        </p:nvSpPr>
        <p:spPr>
          <a:xfrm>
            <a:off x="6559550" y="39814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88" name="Rectangle 116" descr="133"/>
          <p:cNvSpPr/>
          <p:nvPr/>
        </p:nvSpPr>
        <p:spPr>
          <a:xfrm>
            <a:off x="6931025" y="39814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89" name="Rectangle 117" descr="134"/>
          <p:cNvSpPr/>
          <p:nvPr/>
        </p:nvSpPr>
        <p:spPr>
          <a:xfrm>
            <a:off x="7307263" y="39814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0" name="Rectangle 118" descr="135"/>
          <p:cNvSpPr/>
          <p:nvPr/>
        </p:nvSpPr>
        <p:spPr>
          <a:xfrm>
            <a:off x="7680325"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791" name="Rectangle 119" descr="136"/>
          <p:cNvSpPr/>
          <p:nvPr/>
        </p:nvSpPr>
        <p:spPr>
          <a:xfrm>
            <a:off x="8054975" y="39814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2" name="Rectangle 120" descr="137"/>
          <p:cNvSpPr/>
          <p:nvPr/>
        </p:nvSpPr>
        <p:spPr>
          <a:xfrm>
            <a:off x="8428038" y="39814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3" name="Rectangle 121" descr="138"/>
          <p:cNvSpPr/>
          <p:nvPr/>
        </p:nvSpPr>
        <p:spPr>
          <a:xfrm>
            <a:off x="573088" y="42957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794" name="Rectangle 122" descr="139"/>
          <p:cNvSpPr/>
          <p:nvPr/>
        </p:nvSpPr>
        <p:spPr>
          <a:xfrm>
            <a:off x="1158875" y="42957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795" name="Rectangle 123" descr="140"/>
          <p:cNvSpPr/>
          <p:nvPr/>
        </p:nvSpPr>
        <p:spPr>
          <a:xfrm>
            <a:off x="3192463" y="42957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6" name="Rectangle 124" descr="141"/>
          <p:cNvSpPr/>
          <p:nvPr/>
        </p:nvSpPr>
        <p:spPr>
          <a:xfrm>
            <a:off x="3608388" y="42957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797" name="Rectangle 125" descr="142"/>
          <p:cNvSpPr/>
          <p:nvPr/>
        </p:nvSpPr>
        <p:spPr>
          <a:xfrm>
            <a:off x="3967163" y="42957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8" name="Rectangle 126" descr="143"/>
          <p:cNvSpPr/>
          <p:nvPr/>
        </p:nvSpPr>
        <p:spPr>
          <a:xfrm>
            <a:off x="4256088" y="42957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799" name="Rectangle 127" descr="144"/>
          <p:cNvSpPr/>
          <p:nvPr/>
        </p:nvSpPr>
        <p:spPr>
          <a:xfrm>
            <a:off x="4687888"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0" name="Rectangle 128" descr="145"/>
          <p:cNvSpPr/>
          <p:nvPr/>
        </p:nvSpPr>
        <p:spPr>
          <a:xfrm>
            <a:off x="5062538" y="42957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1" name="Rectangle 129" descr="146"/>
          <p:cNvSpPr/>
          <p:nvPr/>
        </p:nvSpPr>
        <p:spPr>
          <a:xfrm>
            <a:off x="5435600"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2" name="Rectangle 130" descr="147"/>
          <p:cNvSpPr/>
          <p:nvPr/>
        </p:nvSpPr>
        <p:spPr>
          <a:xfrm>
            <a:off x="5810250" y="42957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3" name="Rectangle 131" descr="148"/>
          <p:cNvSpPr/>
          <p:nvPr/>
        </p:nvSpPr>
        <p:spPr>
          <a:xfrm>
            <a:off x="6183313" y="42957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4" name="Rectangle 132" descr="149"/>
          <p:cNvSpPr/>
          <p:nvPr/>
        </p:nvSpPr>
        <p:spPr>
          <a:xfrm>
            <a:off x="6559550" y="42957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5" name="Rectangle 133" descr="150"/>
          <p:cNvSpPr/>
          <p:nvPr/>
        </p:nvSpPr>
        <p:spPr>
          <a:xfrm>
            <a:off x="6931025" y="42957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6" name="Rectangle 134" descr="151"/>
          <p:cNvSpPr/>
          <p:nvPr/>
        </p:nvSpPr>
        <p:spPr>
          <a:xfrm>
            <a:off x="7307263" y="42957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7" name="Rectangle 135" descr="152"/>
          <p:cNvSpPr/>
          <p:nvPr/>
        </p:nvSpPr>
        <p:spPr>
          <a:xfrm>
            <a:off x="7680325"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8" name="Rectangle 136" descr="153"/>
          <p:cNvSpPr/>
          <p:nvPr/>
        </p:nvSpPr>
        <p:spPr>
          <a:xfrm>
            <a:off x="8054975" y="42957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09" name="Rectangle 137" descr="154"/>
          <p:cNvSpPr/>
          <p:nvPr/>
        </p:nvSpPr>
        <p:spPr>
          <a:xfrm>
            <a:off x="8428038" y="42957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0" name="Rectangle 138" descr="155"/>
          <p:cNvSpPr/>
          <p:nvPr/>
        </p:nvSpPr>
        <p:spPr>
          <a:xfrm>
            <a:off x="573088" y="461010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b="0" dirty="0"/>
              <a:t>3</a:t>
            </a:r>
            <a:endParaRPr lang="en-US" altLang="zh-CN" sz="1200" b="0" dirty="0"/>
          </a:p>
        </p:txBody>
      </p:sp>
      <p:sp>
        <p:nvSpPr>
          <p:cNvPr id="156811" name="Rectangle 139" descr="156"/>
          <p:cNvSpPr/>
          <p:nvPr/>
        </p:nvSpPr>
        <p:spPr>
          <a:xfrm>
            <a:off x="1158875" y="461010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b="0" dirty="0"/>
              <a:t>系统设计</a:t>
            </a:r>
            <a:endParaRPr lang="zh-CN" altLang="en-US" sz="1200" b="0" dirty="0"/>
          </a:p>
        </p:txBody>
      </p:sp>
      <p:sp>
        <p:nvSpPr>
          <p:cNvPr id="156812" name="Rectangle 140" descr="157"/>
          <p:cNvSpPr/>
          <p:nvPr/>
        </p:nvSpPr>
        <p:spPr>
          <a:xfrm>
            <a:off x="3192463" y="461010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3" name="Rectangle 141" descr="158"/>
          <p:cNvSpPr/>
          <p:nvPr/>
        </p:nvSpPr>
        <p:spPr>
          <a:xfrm>
            <a:off x="3608388" y="461010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4" name="Rectangle 142" descr="159"/>
          <p:cNvSpPr/>
          <p:nvPr/>
        </p:nvSpPr>
        <p:spPr>
          <a:xfrm>
            <a:off x="3967163" y="461010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5" name="Rectangle 143" descr="160"/>
          <p:cNvSpPr/>
          <p:nvPr/>
        </p:nvSpPr>
        <p:spPr>
          <a:xfrm>
            <a:off x="4256088" y="461010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6" name="Rectangle 144" descr="161"/>
          <p:cNvSpPr/>
          <p:nvPr/>
        </p:nvSpPr>
        <p:spPr>
          <a:xfrm>
            <a:off x="4687888"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7" name="Rectangle 145" descr="162"/>
          <p:cNvSpPr/>
          <p:nvPr/>
        </p:nvSpPr>
        <p:spPr>
          <a:xfrm>
            <a:off x="5062538" y="46101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18" name="Rectangle 146" descr="163"/>
          <p:cNvSpPr/>
          <p:nvPr/>
        </p:nvSpPr>
        <p:spPr>
          <a:xfrm>
            <a:off x="5435600"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819" name="Rectangle 147" descr="164"/>
          <p:cNvSpPr/>
          <p:nvPr/>
        </p:nvSpPr>
        <p:spPr>
          <a:xfrm>
            <a:off x="5810250" y="46101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20" name="Rectangle 148" descr="165"/>
          <p:cNvSpPr/>
          <p:nvPr/>
        </p:nvSpPr>
        <p:spPr>
          <a:xfrm>
            <a:off x="6183313" y="461010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21" name="Rectangle 149" descr="166"/>
          <p:cNvSpPr/>
          <p:nvPr/>
        </p:nvSpPr>
        <p:spPr>
          <a:xfrm>
            <a:off x="6559550" y="461010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22" name="Rectangle 150" descr="167"/>
          <p:cNvSpPr/>
          <p:nvPr/>
        </p:nvSpPr>
        <p:spPr>
          <a:xfrm>
            <a:off x="6931025" y="461010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23" name="Rectangle 151" descr="168"/>
          <p:cNvSpPr/>
          <p:nvPr/>
        </p:nvSpPr>
        <p:spPr>
          <a:xfrm>
            <a:off x="7307263" y="461010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24" name="Rectangle 152" descr="169"/>
          <p:cNvSpPr/>
          <p:nvPr/>
        </p:nvSpPr>
        <p:spPr>
          <a:xfrm>
            <a:off x="7680325"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25" name="Rectangle 153" descr="170"/>
          <p:cNvSpPr/>
          <p:nvPr/>
        </p:nvSpPr>
        <p:spPr>
          <a:xfrm>
            <a:off x="8054975" y="461010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26" name="Rectangle 154" descr="171"/>
          <p:cNvSpPr/>
          <p:nvPr/>
        </p:nvSpPr>
        <p:spPr>
          <a:xfrm>
            <a:off x="8428038" y="461010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27" name="Rectangle 155" descr="189"/>
          <p:cNvSpPr/>
          <p:nvPr/>
        </p:nvSpPr>
        <p:spPr>
          <a:xfrm>
            <a:off x="573088" y="5238750"/>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3.1.1</a:t>
            </a:r>
            <a:endParaRPr lang="en-US" altLang="zh-CN" sz="1200" dirty="0"/>
          </a:p>
        </p:txBody>
      </p:sp>
      <p:sp>
        <p:nvSpPr>
          <p:cNvPr id="156828" name="Rectangle 156" descr="190"/>
          <p:cNvSpPr/>
          <p:nvPr/>
        </p:nvSpPr>
        <p:spPr>
          <a:xfrm>
            <a:off x="1158875" y="5238750"/>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菜单</a:t>
            </a:r>
            <a:endParaRPr lang="zh-CN" altLang="en-US" sz="1200" dirty="0"/>
          </a:p>
        </p:txBody>
      </p:sp>
      <p:sp>
        <p:nvSpPr>
          <p:cNvPr id="156829" name="Rectangle 157" descr="191"/>
          <p:cNvSpPr/>
          <p:nvPr/>
        </p:nvSpPr>
        <p:spPr>
          <a:xfrm>
            <a:off x="3192463" y="5238750"/>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0" name="Rectangle 158" descr="192"/>
          <p:cNvSpPr/>
          <p:nvPr/>
        </p:nvSpPr>
        <p:spPr>
          <a:xfrm>
            <a:off x="3608388" y="5238750"/>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31" name="Rectangle 159" descr="193"/>
          <p:cNvSpPr/>
          <p:nvPr/>
        </p:nvSpPr>
        <p:spPr>
          <a:xfrm>
            <a:off x="3967163" y="5238750"/>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2" name="Rectangle 160" descr="194"/>
          <p:cNvSpPr/>
          <p:nvPr/>
        </p:nvSpPr>
        <p:spPr>
          <a:xfrm>
            <a:off x="4256088" y="5238750"/>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3" name="Rectangle 161" descr="195"/>
          <p:cNvSpPr/>
          <p:nvPr/>
        </p:nvSpPr>
        <p:spPr>
          <a:xfrm>
            <a:off x="4687888"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4" name="Rectangle 162" descr="196"/>
          <p:cNvSpPr/>
          <p:nvPr/>
        </p:nvSpPr>
        <p:spPr>
          <a:xfrm>
            <a:off x="5062538" y="52387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5" name="Rectangle 163" descr="197"/>
          <p:cNvSpPr/>
          <p:nvPr/>
        </p:nvSpPr>
        <p:spPr>
          <a:xfrm>
            <a:off x="5435600"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836" name="Rectangle 164" descr="198"/>
          <p:cNvSpPr/>
          <p:nvPr/>
        </p:nvSpPr>
        <p:spPr>
          <a:xfrm>
            <a:off x="5810250" y="52387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7" name="Rectangle 165" descr="199"/>
          <p:cNvSpPr/>
          <p:nvPr/>
        </p:nvSpPr>
        <p:spPr>
          <a:xfrm>
            <a:off x="6183313" y="5238750"/>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8" name="Rectangle 166" descr="200"/>
          <p:cNvSpPr/>
          <p:nvPr/>
        </p:nvSpPr>
        <p:spPr>
          <a:xfrm>
            <a:off x="6559550" y="5238750"/>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39" name="Rectangle 167" descr="201"/>
          <p:cNvSpPr/>
          <p:nvPr/>
        </p:nvSpPr>
        <p:spPr>
          <a:xfrm>
            <a:off x="6931025" y="5238750"/>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0" name="Rectangle 168" descr="202"/>
          <p:cNvSpPr/>
          <p:nvPr/>
        </p:nvSpPr>
        <p:spPr>
          <a:xfrm>
            <a:off x="7307263" y="5238750"/>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1" name="Rectangle 169" descr="203"/>
          <p:cNvSpPr/>
          <p:nvPr/>
        </p:nvSpPr>
        <p:spPr>
          <a:xfrm>
            <a:off x="7680325"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2" name="Rectangle 170" descr="204"/>
          <p:cNvSpPr/>
          <p:nvPr/>
        </p:nvSpPr>
        <p:spPr>
          <a:xfrm>
            <a:off x="8054975" y="5238750"/>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3" name="Rectangle 171" descr="205"/>
          <p:cNvSpPr/>
          <p:nvPr/>
        </p:nvSpPr>
        <p:spPr>
          <a:xfrm>
            <a:off x="8428038" y="5238750"/>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4" name="Rectangle 172" descr="172"/>
          <p:cNvSpPr/>
          <p:nvPr/>
        </p:nvSpPr>
        <p:spPr>
          <a:xfrm>
            <a:off x="573088" y="492442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3.1</a:t>
            </a:r>
            <a:endParaRPr lang="en-US" altLang="zh-CN" sz="1200" dirty="0"/>
          </a:p>
        </p:txBody>
      </p:sp>
      <p:sp>
        <p:nvSpPr>
          <p:cNvPr id="156845" name="Rectangle 173" descr="173"/>
          <p:cNvSpPr/>
          <p:nvPr/>
        </p:nvSpPr>
        <p:spPr>
          <a:xfrm>
            <a:off x="1158875" y="492442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zh-CN" altLang="en-US" sz="1200" dirty="0"/>
              <a:t>数据输入和输出</a:t>
            </a:r>
            <a:endParaRPr lang="zh-CN" altLang="en-US" sz="1200" dirty="0"/>
          </a:p>
        </p:txBody>
      </p:sp>
      <p:sp>
        <p:nvSpPr>
          <p:cNvPr id="156846" name="Rectangle 174" descr="174"/>
          <p:cNvSpPr/>
          <p:nvPr/>
        </p:nvSpPr>
        <p:spPr>
          <a:xfrm>
            <a:off x="3192463" y="492442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7" name="Rectangle 175" descr="175"/>
          <p:cNvSpPr/>
          <p:nvPr/>
        </p:nvSpPr>
        <p:spPr>
          <a:xfrm>
            <a:off x="3608388" y="492442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8" name="Rectangle 176" descr="176"/>
          <p:cNvSpPr/>
          <p:nvPr/>
        </p:nvSpPr>
        <p:spPr>
          <a:xfrm>
            <a:off x="3967163" y="492442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49" name="Rectangle 177" descr="177"/>
          <p:cNvSpPr/>
          <p:nvPr/>
        </p:nvSpPr>
        <p:spPr>
          <a:xfrm>
            <a:off x="4256088" y="492442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0" name="Rectangle 178" descr="178"/>
          <p:cNvSpPr/>
          <p:nvPr/>
        </p:nvSpPr>
        <p:spPr>
          <a:xfrm>
            <a:off x="4687888"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51" name="Rectangle 179" descr="179"/>
          <p:cNvSpPr/>
          <p:nvPr/>
        </p:nvSpPr>
        <p:spPr>
          <a:xfrm>
            <a:off x="5062538" y="49244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S</a:t>
            </a:r>
            <a:endParaRPr lang="en-US" altLang="zh-CN" sz="1200" dirty="0"/>
          </a:p>
        </p:txBody>
      </p:sp>
      <p:sp>
        <p:nvSpPr>
          <p:cNvPr id="156852" name="Rectangle 180" descr="180"/>
          <p:cNvSpPr/>
          <p:nvPr/>
        </p:nvSpPr>
        <p:spPr>
          <a:xfrm>
            <a:off x="5435600"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P</a:t>
            </a:r>
            <a:endParaRPr lang="en-US" altLang="zh-CN" sz="1200" dirty="0"/>
          </a:p>
        </p:txBody>
      </p:sp>
      <p:sp>
        <p:nvSpPr>
          <p:cNvPr id="156853" name="Rectangle 181" descr="181"/>
          <p:cNvSpPr/>
          <p:nvPr/>
        </p:nvSpPr>
        <p:spPr>
          <a:xfrm>
            <a:off x="5810250" y="49244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4" name="Rectangle 182" descr="182"/>
          <p:cNvSpPr/>
          <p:nvPr/>
        </p:nvSpPr>
        <p:spPr>
          <a:xfrm>
            <a:off x="6183313" y="492442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5" name="Rectangle 183" descr="183"/>
          <p:cNvSpPr/>
          <p:nvPr/>
        </p:nvSpPr>
        <p:spPr>
          <a:xfrm>
            <a:off x="6559550" y="492442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6" name="Rectangle 184" descr="184"/>
          <p:cNvSpPr/>
          <p:nvPr/>
        </p:nvSpPr>
        <p:spPr>
          <a:xfrm>
            <a:off x="6931025" y="492442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7" name="Rectangle 185" descr="185"/>
          <p:cNvSpPr/>
          <p:nvPr/>
        </p:nvSpPr>
        <p:spPr>
          <a:xfrm>
            <a:off x="7307263" y="492442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8" name="Rectangle 186" descr="186"/>
          <p:cNvSpPr/>
          <p:nvPr/>
        </p:nvSpPr>
        <p:spPr>
          <a:xfrm>
            <a:off x="7680325"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59" name="Rectangle 187" descr="187"/>
          <p:cNvSpPr/>
          <p:nvPr/>
        </p:nvSpPr>
        <p:spPr>
          <a:xfrm>
            <a:off x="8054975" y="492442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0" name="Rectangle 188" descr="188"/>
          <p:cNvSpPr/>
          <p:nvPr/>
        </p:nvSpPr>
        <p:spPr>
          <a:xfrm>
            <a:off x="8428038" y="492442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1" name="Rectangle 189" descr="206"/>
          <p:cNvSpPr/>
          <p:nvPr/>
        </p:nvSpPr>
        <p:spPr>
          <a:xfrm>
            <a:off x="573088" y="5553075"/>
            <a:ext cx="58578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862" name="Rectangle 190" descr="207"/>
          <p:cNvSpPr/>
          <p:nvPr/>
        </p:nvSpPr>
        <p:spPr>
          <a:xfrm>
            <a:off x="1158875" y="5553075"/>
            <a:ext cx="203358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863" name="Rectangle 191" descr="208"/>
          <p:cNvSpPr/>
          <p:nvPr/>
        </p:nvSpPr>
        <p:spPr>
          <a:xfrm>
            <a:off x="3192463" y="5553075"/>
            <a:ext cx="415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4" name="Rectangle 192" descr="209"/>
          <p:cNvSpPr/>
          <p:nvPr/>
        </p:nvSpPr>
        <p:spPr>
          <a:xfrm>
            <a:off x="3608388" y="5553075"/>
            <a:ext cx="3587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r>
              <a:rPr lang="en-US" altLang="zh-CN" sz="1200" dirty="0"/>
              <a:t>…</a:t>
            </a:r>
            <a:endParaRPr lang="en-US" altLang="zh-CN" sz="1200" dirty="0"/>
          </a:p>
        </p:txBody>
      </p:sp>
      <p:sp>
        <p:nvSpPr>
          <p:cNvPr id="156865" name="Rectangle 193" descr="210"/>
          <p:cNvSpPr/>
          <p:nvPr/>
        </p:nvSpPr>
        <p:spPr>
          <a:xfrm>
            <a:off x="3967163" y="5553075"/>
            <a:ext cx="28892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6" name="Rectangle 194" descr="211"/>
          <p:cNvSpPr/>
          <p:nvPr/>
        </p:nvSpPr>
        <p:spPr>
          <a:xfrm>
            <a:off x="4256088" y="5553075"/>
            <a:ext cx="43180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7" name="Rectangle 195" descr="212"/>
          <p:cNvSpPr/>
          <p:nvPr/>
        </p:nvSpPr>
        <p:spPr>
          <a:xfrm>
            <a:off x="4687888"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8" name="Rectangle 196" descr="213"/>
          <p:cNvSpPr/>
          <p:nvPr/>
        </p:nvSpPr>
        <p:spPr>
          <a:xfrm>
            <a:off x="5062538" y="55530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69" name="Rectangle 197" descr="214"/>
          <p:cNvSpPr/>
          <p:nvPr/>
        </p:nvSpPr>
        <p:spPr>
          <a:xfrm>
            <a:off x="5435600"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0" name="Rectangle 198" descr="215"/>
          <p:cNvSpPr/>
          <p:nvPr/>
        </p:nvSpPr>
        <p:spPr>
          <a:xfrm>
            <a:off x="5810250" y="55530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1" name="Rectangle 199" descr="216"/>
          <p:cNvSpPr/>
          <p:nvPr/>
        </p:nvSpPr>
        <p:spPr>
          <a:xfrm>
            <a:off x="6183313" y="5553075"/>
            <a:ext cx="376237"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2" name="Rectangle 200" descr="217"/>
          <p:cNvSpPr/>
          <p:nvPr/>
        </p:nvSpPr>
        <p:spPr>
          <a:xfrm>
            <a:off x="6559550" y="5553075"/>
            <a:ext cx="371475"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3" name="Rectangle 201" descr="218"/>
          <p:cNvSpPr/>
          <p:nvPr/>
        </p:nvSpPr>
        <p:spPr>
          <a:xfrm>
            <a:off x="6931025" y="5553075"/>
            <a:ext cx="376238"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4" name="Rectangle 202" descr="219"/>
          <p:cNvSpPr/>
          <p:nvPr/>
        </p:nvSpPr>
        <p:spPr>
          <a:xfrm>
            <a:off x="7307263" y="5553075"/>
            <a:ext cx="373062"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5" name="Rectangle 203" descr="220"/>
          <p:cNvSpPr/>
          <p:nvPr/>
        </p:nvSpPr>
        <p:spPr>
          <a:xfrm>
            <a:off x="7680325"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6" name="Rectangle 204" descr="221"/>
          <p:cNvSpPr/>
          <p:nvPr/>
        </p:nvSpPr>
        <p:spPr>
          <a:xfrm>
            <a:off x="8054975" y="5553075"/>
            <a:ext cx="373063"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7" name="Rectangle 205" descr="222"/>
          <p:cNvSpPr/>
          <p:nvPr/>
        </p:nvSpPr>
        <p:spPr>
          <a:xfrm>
            <a:off x="8428038" y="5553075"/>
            <a:ext cx="374650" cy="314325"/>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5000"/>
              </a:lnSpc>
              <a:spcBef>
                <a:spcPct val="0"/>
              </a:spcBef>
              <a:buNone/>
            </a:pPr>
            <a:endParaRPr lang="zh-CN" altLang="zh-CN" sz="1200" dirty="0"/>
          </a:p>
        </p:txBody>
      </p:sp>
      <p:sp>
        <p:nvSpPr>
          <p:cNvPr id="156878" name="Line 206"/>
          <p:cNvSpPr/>
          <p:nvPr/>
        </p:nvSpPr>
        <p:spPr>
          <a:xfrm>
            <a:off x="573088" y="2409825"/>
            <a:ext cx="8229600" cy="0"/>
          </a:xfrm>
          <a:prstGeom prst="line">
            <a:avLst/>
          </a:prstGeom>
          <a:ln w="12700" cap="flat" cmpd="sng">
            <a:solidFill>
              <a:schemeClr val="tx1"/>
            </a:solidFill>
            <a:prstDash val="solid"/>
            <a:headEnd type="none" w="med" len="med"/>
            <a:tailEnd type="none" w="med" len="med"/>
          </a:ln>
        </p:spPr>
      </p:sp>
      <p:sp>
        <p:nvSpPr>
          <p:cNvPr id="156879" name="Line 207"/>
          <p:cNvSpPr/>
          <p:nvPr/>
        </p:nvSpPr>
        <p:spPr>
          <a:xfrm>
            <a:off x="573088" y="5867400"/>
            <a:ext cx="8229600" cy="0"/>
          </a:xfrm>
          <a:prstGeom prst="line">
            <a:avLst/>
          </a:prstGeom>
          <a:ln w="28575" cap="flat" cmpd="sng">
            <a:solidFill>
              <a:schemeClr val="tx1"/>
            </a:solidFill>
            <a:prstDash val="solid"/>
            <a:headEnd type="none" w="med" len="med"/>
            <a:tailEnd type="none" w="med" len="med"/>
          </a:ln>
        </p:spPr>
      </p:sp>
      <p:sp>
        <p:nvSpPr>
          <p:cNvPr id="156880" name="Line 208"/>
          <p:cNvSpPr/>
          <p:nvPr/>
        </p:nvSpPr>
        <p:spPr>
          <a:xfrm flipH="1">
            <a:off x="1116013" y="1125538"/>
            <a:ext cx="0" cy="4751387"/>
          </a:xfrm>
          <a:prstGeom prst="line">
            <a:avLst/>
          </a:prstGeom>
          <a:ln w="12700" cap="flat" cmpd="sng">
            <a:solidFill>
              <a:schemeClr val="tx1"/>
            </a:solidFill>
            <a:prstDash val="solid"/>
            <a:headEnd type="none" w="med" len="med"/>
            <a:tailEnd type="none" w="med" len="med"/>
          </a:ln>
        </p:spPr>
      </p:sp>
      <p:grpSp>
        <p:nvGrpSpPr>
          <p:cNvPr id="156881" name="Group 209"/>
          <p:cNvGrpSpPr/>
          <p:nvPr/>
        </p:nvGrpSpPr>
        <p:grpSpPr>
          <a:xfrm>
            <a:off x="3192463" y="1125538"/>
            <a:ext cx="4487862" cy="4741862"/>
            <a:chOff x="2011" y="486"/>
            <a:chExt cx="2827" cy="3210"/>
          </a:xfrm>
        </p:grpSpPr>
        <p:sp>
          <p:nvSpPr>
            <p:cNvPr id="156925" name="Line 210"/>
            <p:cNvSpPr/>
            <p:nvPr/>
          </p:nvSpPr>
          <p:spPr>
            <a:xfrm>
              <a:off x="2011" y="486"/>
              <a:ext cx="0" cy="3210"/>
            </a:xfrm>
            <a:prstGeom prst="line">
              <a:avLst/>
            </a:prstGeom>
            <a:ln w="12700" cap="flat" cmpd="sng">
              <a:solidFill>
                <a:schemeClr val="tx1"/>
              </a:solidFill>
              <a:prstDash val="solid"/>
              <a:headEnd type="none" w="med" len="med"/>
              <a:tailEnd type="none" w="med" len="med"/>
            </a:ln>
          </p:spPr>
        </p:sp>
        <p:sp>
          <p:nvSpPr>
            <p:cNvPr id="156926" name="Line 211"/>
            <p:cNvSpPr/>
            <p:nvPr/>
          </p:nvSpPr>
          <p:spPr>
            <a:xfrm>
              <a:off x="2681" y="486"/>
              <a:ext cx="0" cy="3210"/>
            </a:xfrm>
            <a:prstGeom prst="line">
              <a:avLst/>
            </a:prstGeom>
            <a:ln w="12700" cap="flat" cmpd="sng">
              <a:solidFill>
                <a:schemeClr val="tx1"/>
              </a:solidFill>
              <a:prstDash val="solid"/>
              <a:headEnd type="none" w="med" len="med"/>
              <a:tailEnd type="none" w="med" len="med"/>
            </a:ln>
          </p:spPr>
        </p:sp>
        <p:sp>
          <p:nvSpPr>
            <p:cNvPr id="156927" name="Line 212"/>
            <p:cNvSpPr/>
            <p:nvPr/>
          </p:nvSpPr>
          <p:spPr>
            <a:xfrm>
              <a:off x="3424" y="486"/>
              <a:ext cx="0" cy="3210"/>
            </a:xfrm>
            <a:prstGeom prst="line">
              <a:avLst/>
            </a:prstGeom>
            <a:ln w="12700" cap="flat" cmpd="sng">
              <a:solidFill>
                <a:schemeClr val="tx1"/>
              </a:solidFill>
              <a:prstDash val="solid"/>
              <a:headEnd type="none" w="med" len="med"/>
              <a:tailEnd type="none" w="med" len="med"/>
            </a:ln>
          </p:spPr>
        </p:sp>
        <p:sp>
          <p:nvSpPr>
            <p:cNvPr id="156928" name="Line 213"/>
            <p:cNvSpPr/>
            <p:nvPr/>
          </p:nvSpPr>
          <p:spPr>
            <a:xfrm>
              <a:off x="4132" y="486"/>
              <a:ext cx="0" cy="3210"/>
            </a:xfrm>
            <a:prstGeom prst="line">
              <a:avLst/>
            </a:prstGeom>
            <a:ln w="12700" cap="flat" cmpd="sng">
              <a:solidFill>
                <a:schemeClr val="tx1"/>
              </a:solidFill>
              <a:prstDash val="solid"/>
              <a:headEnd type="none" w="med" len="med"/>
              <a:tailEnd type="none" w="med" len="med"/>
            </a:ln>
          </p:spPr>
        </p:sp>
        <p:sp>
          <p:nvSpPr>
            <p:cNvPr id="156929" name="Line 214"/>
            <p:cNvSpPr/>
            <p:nvPr/>
          </p:nvSpPr>
          <p:spPr>
            <a:xfrm>
              <a:off x="4838" y="486"/>
              <a:ext cx="0" cy="3210"/>
            </a:xfrm>
            <a:prstGeom prst="line">
              <a:avLst/>
            </a:prstGeom>
            <a:ln w="12700" cap="flat" cmpd="sng">
              <a:solidFill>
                <a:schemeClr val="tx1"/>
              </a:solidFill>
              <a:prstDash val="solid"/>
              <a:headEnd type="none" w="med" len="med"/>
              <a:tailEnd type="none" w="med" len="med"/>
            </a:ln>
          </p:spPr>
        </p:sp>
      </p:grpSp>
      <p:sp>
        <p:nvSpPr>
          <p:cNvPr id="156882" name="Line 215"/>
          <p:cNvSpPr/>
          <p:nvPr/>
        </p:nvSpPr>
        <p:spPr>
          <a:xfrm>
            <a:off x="573088" y="3667125"/>
            <a:ext cx="8229600" cy="0"/>
          </a:xfrm>
          <a:prstGeom prst="line">
            <a:avLst/>
          </a:prstGeom>
          <a:ln w="12700" cap="flat" cmpd="sng">
            <a:solidFill>
              <a:schemeClr val="tx1"/>
            </a:solidFill>
            <a:prstDash val="solid"/>
            <a:headEnd type="none" w="med" len="med"/>
            <a:tailEnd type="none" w="med" len="med"/>
          </a:ln>
        </p:spPr>
      </p:sp>
      <p:sp>
        <p:nvSpPr>
          <p:cNvPr id="156883" name="Line 216"/>
          <p:cNvSpPr/>
          <p:nvPr/>
        </p:nvSpPr>
        <p:spPr>
          <a:xfrm>
            <a:off x="573088" y="2409825"/>
            <a:ext cx="0" cy="3457575"/>
          </a:xfrm>
          <a:prstGeom prst="line">
            <a:avLst/>
          </a:prstGeom>
          <a:ln w="28575" cap="flat" cmpd="sng">
            <a:solidFill>
              <a:schemeClr val="tx1"/>
            </a:solidFill>
            <a:prstDash val="solid"/>
            <a:headEnd type="none" w="med" len="med"/>
            <a:tailEnd type="none" w="med" len="med"/>
          </a:ln>
        </p:spPr>
      </p:sp>
      <p:sp>
        <p:nvSpPr>
          <p:cNvPr id="156884" name="Line 217"/>
          <p:cNvSpPr/>
          <p:nvPr/>
        </p:nvSpPr>
        <p:spPr>
          <a:xfrm>
            <a:off x="573088" y="1100138"/>
            <a:ext cx="0" cy="1638300"/>
          </a:xfrm>
          <a:prstGeom prst="line">
            <a:avLst/>
          </a:prstGeom>
          <a:ln w="28575" cap="sq" cmpd="sng">
            <a:solidFill>
              <a:schemeClr val="tx1"/>
            </a:solidFill>
            <a:prstDash val="solid"/>
            <a:headEnd type="none" w="med" len="med"/>
            <a:tailEnd type="none" w="med" len="med"/>
          </a:ln>
        </p:spPr>
      </p:sp>
      <p:sp>
        <p:nvSpPr>
          <p:cNvPr id="156885" name="Line 218"/>
          <p:cNvSpPr/>
          <p:nvPr/>
        </p:nvSpPr>
        <p:spPr>
          <a:xfrm>
            <a:off x="8802688" y="771525"/>
            <a:ext cx="0" cy="5095875"/>
          </a:xfrm>
          <a:prstGeom prst="line">
            <a:avLst/>
          </a:prstGeom>
          <a:ln w="28575" cap="flat" cmpd="sng">
            <a:solidFill>
              <a:schemeClr val="tx1"/>
            </a:solidFill>
            <a:prstDash val="solid"/>
            <a:headEnd type="none" w="med" len="med"/>
            <a:tailEnd type="none" w="med" len="med"/>
          </a:ln>
        </p:spPr>
      </p:sp>
      <p:grpSp>
        <p:nvGrpSpPr>
          <p:cNvPr id="156886" name="Group 219"/>
          <p:cNvGrpSpPr/>
          <p:nvPr/>
        </p:nvGrpSpPr>
        <p:grpSpPr>
          <a:xfrm>
            <a:off x="573088" y="1089025"/>
            <a:ext cx="8229600" cy="1331913"/>
            <a:chOff x="361" y="481"/>
            <a:chExt cx="5184" cy="839"/>
          </a:xfrm>
        </p:grpSpPr>
        <p:sp>
          <p:nvSpPr>
            <p:cNvPr id="156890" name="Rectangle 220" descr="2"/>
            <p:cNvSpPr/>
            <p:nvPr/>
          </p:nvSpPr>
          <p:spPr>
            <a:xfrm>
              <a:off x="361" y="486"/>
              <a:ext cx="369" cy="834"/>
            </a:xfrm>
            <a:prstGeom prst="rect">
              <a:avLst/>
            </a:prstGeom>
            <a:noFill/>
            <a:ln w="9525">
              <a:noFill/>
            </a:ln>
          </p:spPr>
          <p:txBody>
            <a:bodyPr lIns="90000" tIns="46800" rIns="90000" bIns="46800" anchor="ctr"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1200" b="0" dirty="0"/>
                <a:t>WBS</a:t>
              </a:r>
              <a:endParaRPr lang="en-US" altLang="zh-CN" sz="1200" b="0" dirty="0"/>
            </a:p>
          </p:txBody>
        </p:sp>
        <p:sp>
          <p:nvSpPr>
            <p:cNvPr id="156891" name="Rectangle 221" descr="3"/>
            <p:cNvSpPr/>
            <p:nvPr/>
          </p:nvSpPr>
          <p:spPr>
            <a:xfrm>
              <a:off x="730" y="486"/>
              <a:ext cx="1281" cy="834"/>
            </a:xfrm>
            <a:prstGeom prst="rect">
              <a:avLst/>
            </a:prstGeom>
            <a:noFill/>
            <a:ln w="9525">
              <a:noFill/>
            </a:ln>
          </p:spPr>
          <p:txBody>
            <a:bodyPr lIns="90000" tIns="46800" rIns="90000" bIns="46800" anchor="ctr" anchorCtr="1"/>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1200" b="0" dirty="0"/>
                <a:t>工作细目</a:t>
              </a:r>
              <a:endParaRPr lang="zh-CN" altLang="en-US" sz="1200" b="0" dirty="0"/>
            </a:p>
          </p:txBody>
        </p:sp>
        <p:sp>
          <p:nvSpPr>
            <p:cNvPr id="156892" name="Rectangle 222" descr="4"/>
            <p:cNvSpPr/>
            <p:nvPr/>
          </p:nvSpPr>
          <p:spPr>
            <a:xfrm>
              <a:off x="2011" y="486"/>
              <a:ext cx="26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p:txBody>
        </p:sp>
        <p:sp>
          <p:nvSpPr>
            <p:cNvPr id="156893" name="Rectangle 223" descr="5"/>
            <p:cNvSpPr/>
            <p:nvPr/>
          </p:nvSpPr>
          <p:spPr>
            <a:xfrm>
              <a:off x="2273" y="486"/>
              <a:ext cx="22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a:p>
              <a:pPr marL="0" lvl="0" indent="0" eaLnBrk="1" hangingPunct="1">
                <a:buNone/>
              </a:pPr>
              <a:endParaRPr lang="en-US" altLang="zh-CN" sz="1200" dirty="0"/>
            </a:p>
          </p:txBody>
        </p:sp>
        <p:sp>
          <p:nvSpPr>
            <p:cNvPr id="156894" name="Rectangle 224" descr="6"/>
            <p:cNvSpPr/>
            <p:nvPr/>
          </p:nvSpPr>
          <p:spPr>
            <a:xfrm>
              <a:off x="2499" y="486"/>
              <a:ext cx="18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895" name="Rectangle 225" descr="7"/>
            <p:cNvSpPr/>
            <p:nvPr/>
          </p:nvSpPr>
          <p:spPr>
            <a:xfrm>
              <a:off x="2681" y="486"/>
              <a:ext cx="272"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896" name="Rectangle 226" descr="8"/>
            <p:cNvSpPr/>
            <p:nvPr/>
          </p:nvSpPr>
          <p:spPr>
            <a:xfrm>
              <a:off x="2953"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897" name="Rectangle 227" descr="9"/>
            <p:cNvSpPr/>
            <p:nvPr/>
          </p:nvSpPr>
          <p:spPr>
            <a:xfrm>
              <a:off x="3189"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898" name="Rectangle 228" descr="10"/>
            <p:cNvSpPr/>
            <p:nvPr/>
          </p:nvSpPr>
          <p:spPr>
            <a:xfrm>
              <a:off x="3424"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899" name="Rectangle 229" descr="11"/>
            <p:cNvSpPr/>
            <p:nvPr/>
          </p:nvSpPr>
          <p:spPr>
            <a:xfrm>
              <a:off x="3660"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0" name="Rectangle 230" descr="12"/>
            <p:cNvSpPr/>
            <p:nvPr/>
          </p:nvSpPr>
          <p:spPr>
            <a:xfrm>
              <a:off x="3895" y="486"/>
              <a:ext cx="237"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1" name="Rectangle 231" descr="13"/>
            <p:cNvSpPr/>
            <p:nvPr/>
          </p:nvSpPr>
          <p:spPr>
            <a:xfrm>
              <a:off x="4132" y="486"/>
              <a:ext cx="234"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2" name="Rectangle 232" descr="14"/>
            <p:cNvSpPr/>
            <p:nvPr/>
          </p:nvSpPr>
          <p:spPr>
            <a:xfrm>
              <a:off x="4366" y="486"/>
              <a:ext cx="237"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3" name="Rectangle 233" descr="15"/>
            <p:cNvSpPr/>
            <p:nvPr/>
          </p:nvSpPr>
          <p:spPr>
            <a:xfrm>
              <a:off x="4603"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4" name="Rectangle 234" descr="16"/>
            <p:cNvSpPr/>
            <p:nvPr/>
          </p:nvSpPr>
          <p:spPr>
            <a:xfrm>
              <a:off x="4838"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5" name="Rectangle 235" descr="17"/>
            <p:cNvSpPr/>
            <p:nvPr/>
          </p:nvSpPr>
          <p:spPr>
            <a:xfrm>
              <a:off x="5074" y="486"/>
              <a:ext cx="235"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zh-CN" altLang="zh-CN" sz="1200" dirty="0"/>
            </a:p>
          </p:txBody>
        </p:sp>
        <p:sp>
          <p:nvSpPr>
            <p:cNvPr id="156906" name="Rectangle 236" descr="18"/>
            <p:cNvSpPr/>
            <p:nvPr/>
          </p:nvSpPr>
          <p:spPr>
            <a:xfrm>
              <a:off x="5309" y="486"/>
              <a:ext cx="236" cy="834"/>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endParaRPr lang="en-US" altLang="zh-CN" sz="1200" dirty="0"/>
            </a:p>
            <a:p>
              <a:pPr marL="0" lvl="0" indent="0" eaLnBrk="1" hangingPunct="1">
                <a:buNone/>
              </a:pPr>
              <a:endParaRPr lang="en-US" altLang="zh-CN" sz="1200" dirty="0"/>
            </a:p>
          </p:txBody>
        </p:sp>
        <p:sp>
          <p:nvSpPr>
            <p:cNvPr id="156907" name="Line 237"/>
            <p:cNvSpPr/>
            <p:nvPr/>
          </p:nvSpPr>
          <p:spPr>
            <a:xfrm>
              <a:off x="361" y="1320"/>
              <a:ext cx="5184" cy="0"/>
            </a:xfrm>
            <a:prstGeom prst="line">
              <a:avLst/>
            </a:prstGeom>
            <a:ln w="12700" cap="flat" cmpd="sng">
              <a:solidFill>
                <a:schemeClr val="tx1"/>
              </a:solidFill>
              <a:prstDash val="solid"/>
              <a:headEnd type="none" w="med" len="med"/>
              <a:tailEnd type="none" w="med" len="med"/>
            </a:ln>
          </p:spPr>
        </p:sp>
        <p:sp>
          <p:nvSpPr>
            <p:cNvPr id="156908" name="Line 238"/>
            <p:cNvSpPr/>
            <p:nvPr/>
          </p:nvSpPr>
          <p:spPr>
            <a:xfrm>
              <a:off x="2011" y="486"/>
              <a:ext cx="3534" cy="0"/>
            </a:xfrm>
            <a:prstGeom prst="line">
              <a:avLst/>
            </a:prstGeom>
            <a:ln w="28575" cap="flat" cmpd="sng">
              <a:solidFill>
                <a:schemeClr val="tx1"/>
              </a:solidFill>
              <a:prstDash val="solid"/>
              <a:headEnd type="none" w="med" len="med"/>
              <a:tailEnd type="none" w="med" len="med"/>
            </a:ln>
          </p:spPr>
        </p:sp>
        <p:sp>
          <p:nvSpPr>
            <p:cNvPr id="156909" name="Line 239"/>
            <p:cNvSpPr/>
            <p:nvPr/>
          </p:nvSpPr>
          <p:spPr>
            <a:xfrm>
              <a:off x="361" y="486"/>
              <a:ext cx="1650" cy="0"/>
            </a:xfrm>
            <a:prstGeom prst="line">
              <a:avLst/>
            </a:prstGeom>
            <a:ln w="28575" cap="sq" cmpd="sng">
              <a:solidFill>
                <a:schemeClr val="tx1"/>
              </a:solidFill>
              <a:prstDash val="solid"/>
              <a:headEnd type="none" w="med" len="med"/>
              <a:tailEnd type="none" w="med" len="med"/>
            </a:ln>
          </p:spPr>
        </p:sp>
        <p:sp>
          <p:nvSpPr>
            <p:cNvPr id="156910" name="Text Box 240"/>
            <p:cNvSpPr txBox="1"/>
            <p:nvPr/>
          </p:nvSpPr>
          <p:spPr>
            <a:xfrm>
              <a:off x="200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Beth</a:t>
              </a:r>
              <a:endParaRPr lang="en-US" altLang="zh-CN" sz="1400" b="0" dirty="0">
                <a:ea typeface="宋体" panose="02010600030101010101" pitchFamily="2" charset="-122"/>
              </a:endParaRPr>
            </a:p>
          </p:txBody>
        </p:sp>
        <p:sp>
          <p:nvSpPr>
            <p:cNvPr id="156911" name="Text Box 241"/>
            <p:cNvSpPr txBox="1"/>
            <p:nvPr/>
          </p:nvSpPr>
          <p:spPr>
            <a:xfrm>
              <a:off x="2227"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Jim</a:t>
              </a:r>
              <a:endParaRPr lang="en-US" altLang="zh-CN" sz="1400" b="0" dirty="0">
                <a:ea typeface="宋体" panose="02010600030101010101" pitchFamily="2" charset="-122"/>
              </a:endParaRPr>
            </a:p>
          </p:txBody>
        </p:sp>
        <p:sp>
          <p:nvSpPr>
            <p:cNvPr id="156912" name="Text Box 242"/>
            <p:cNvSpPr txBox="1"/>
            <p:nvPr/>
          </p:nvSpPr>
          <p:spPr>
            <a:xfrm>
              <a:off x="247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Jack</a:t>
              </a:r>
              <a:endParaRPr lang="en-US" altLang="zh-CN" sz="1400" b="0" dirty="0">
                <a:ea typeface="宋体" panose="02010600030101010101" pitchFamily="2" charset="-122"/>
              </a:endParaRPr>
            </a:p>
          </p:txBody>
        </p:sp>
        <p:sp>
          <p:nvSpPr>
            <p:cNvPr id="156913" name="Text Box 243"/>
            <p:cNvSpPr txBox="1"/>
            <p:nvPr/>
          </p:nvSpPr>
          <p:spPr>
            <a:xfrm>
              <a:off x="272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Rose</a:t>
              </a:r>
              <a:endParaRPr lang="en-US" altLang="zh-CN" sz="1400" b="0" dirty="0">
                <a:ea typeface="宋体" panose="02010600030101010101" pitchFamily="2" charset="-122"/>
              </a:endParaRPr>
            </a:p>
          </p:txBody>
        </p:sp>
        <p:sp>
          <p:nvSpPr>
            <p:cNvPr id="156914" name="Text Box 244"/>
            <p:cNvSpPr txBox="1"/>
            <p:nvPr/>
          </p:nvSpPr>
          <p:spPr>
            <a:xfrm>
              <a:off x="2948" y="487"/>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Steve</a:t>
              </a:r>
              <a:endParaRPr lang="en-US" altLang="zh-CN" sz="1400" b="0" dirty="0">
                <a:ea typeface="宋体" panose="02010600030101010101" pitchFamily="2" charset="-122"/>
              </a:endParaRPr>
            </a:p>
          </p:txBody>
        </p:sp>
        <p:sp>
          <p:nvSpPr>
            <p:cNvPr id="156915" name="Text Box 245"/>
            <p:cNvSpPr txBox="1"/>
            <p:nvPr/>
          </p:nvSpPr>
          <p:spPr>
            <a:xfrm>
              <a:off x="318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Jeff</a:t>
              </a:r>
              <a:endParaRPr lang="en-US" altLang="zh-CN" sz="1400" b="0" dirty="0">
                <a:ea typeface="宋体" panose="02010600030101010101" pitchFamily="2" charset="-122"/>
              </a:endParaRPr>
            </a:p>
          </p:txBody>
        </p:sp>
        <p:sp>
          <p:nvSpPr>
            <p:cNvPr id="156916" name="Text Box 246"/>
            <p:cNvSpPr txBox="1"/>
            <p:nvPr/>
          </p:nvSpPr>
          <p:spPr>
            <a:xfrm>
              <a:off x="3407"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Tyler</a:t>
              </a:r>
              <a:endParaRPr lang="en-US" altLang="zh-CN" sz="1400" b="0" dirty="0">
                <a:ea typeface="宋体" panose="02010600030101010101" pitchFamily="2" charset="-122"/>
              </a:endParaRPr>
            </a:p>
          </p:txBody>
        </p:sp>
        <p:sp>
          <p:nvSpPr>
            <p:cNvPr id="156917" name="Text Box 247"/>
            <p:cNvSpPr txBox="1"/>
            <p:nvPr/>
          </p:nvSpPr>
          <p:spPr>
            <a:xfrm>
              <a:off x="3663"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Cathy</a:t>
              </a:r>
              <a:endParaRPr lang="en-US" altLang="zh-CN" sz="1400" b="0" dirty="0">
                <a:ea typeface="宋体" panose="02010600030101010101" pitchFamily="2" charset="-122"/>
              </a:endParaRPr>
            </a:p>
          </p:txBody>
        </p:sp>
        <p:sp>
          <p:nvSpPr>
            <p:cNvPr id="156918" name="Text Box 248"/>
            <p:cNvSpPr txBox="1"/>
            <p:nvPr/>
          </p:nvSpPr>
          <p:spPr>
            <a:xfrm>
              <a:off x="387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Sharon</a:t>
              </a:r>
              <a:endParaRPr lang="en-US" altLang="zh-CN" sz="1400" b="0" dirty="0">
                <a:ea typeface="宋体" panose="02010600030101010101" pitchFamily="2" charset="-122"/>
              </a:endParaRPr>
            </a:p>
          </p:txBody>
        </p:sp>
        <p:sp>
          <p:nvSpPr>
            <p:cNvPr id="156919" name="Text Box 249"/>
            <p:cNvSpPr txBox="1"/>
            <p:nvPr/>
          </p:nvSpPr>
          <p:spPr>
            <a:xfrm>
              <a:off x="4132"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Hannah</a:t>
              </a:r>
              <a:endParaRPr lang="en-US" altLang="zh-CN" sz="1400" b="0" dirty="0">
                <a:ea typeface="宋体" panose="02010600030101010101" pitchFamily="2" charset="-122"/>
              </a:endParaRPr>
            </a:p>
          </p:txBody>
        </p:sp>
        <p:sp>
          <p:nvSpPr>
            <p:cNvPr id="156920" name="Text Box 250"/>
            <p:cNvSpPr txBox="1"/>
            <p:nvPr/>
          </p:nvSpPr>
          <p:spPr>
            <a:xfrm>
              <a:off x="4359"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Joe</a:t>
              </a:r>
              <a:endParaRPr lang="en-US" altLang="zh-CN" sz="1400" b="0" dirty="0">
                <a:ea typeface="宋体" panose="02010600030101010101" pitchFamily="2" charset="-122"/>
              </a:endParaRPr>
            </a:p>
          </p:txBody>
        </p:sp>
        <p:sp>
          <p:nvSpPr>
            <p:cNvPr id="156921" name="Text Box 251"/>
            <p:cNvSpPr txBox="1"/>
            <p:nvPr/>
          </p:nvSpPr>
          <p:spPr>
            <a:xfrm>
              <a:off x="4586" y="508"/>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Gerri</a:t>
              </a:r>
              <a:endParaRPr lang="en-US" altLang="zh-CN" sz="1400" b="0" dirty="0">
                <a:ea typeface="宋体" panose="02010600030101010101" pitchFamily="2" charset="-122"/>
              </a:endParaRPr>
            </a:p>
          </p:txBody>
        </p:sp>
        <p:sp>
          <p:nvSpPr>
            <p:cNvPr id="156922" name="Text Box 252"/>
            <p:cNvSpPr txBox="1"/>
            <p:nvPr/>
          </p:nvSpPr>
          <p:spPr>
            <a:xfrm>
              <a:off x="4813"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Maggie</a:t>
              </a:r>
              <a:endParaRPr lang="en-US" altLang="zh-CN" sz="1400" b="0" dirty="0">
                <a:ea typeface="宋体" panose="02010600030101010101" pitchFamily="2" charset="-122"/>
              </a:endParaRPr>
            </a:p>
          </p:txBody>
        </p:sp>
        <p:sp>
          <p:nvSpPr>
            <p:cNvPr id="156923" name="Text Box 253"/>
            <p:cNvSpPr txBox="1"/>
            <p:nvPr/>
          </p:nvSpPr>
          <p:spPr>
            <a:xfrm>
              <a:off x="5040"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Gene</a:t>
              </a:r>
              <a:endParaRPr lang="en-US" altLang="zh-CN" sz="1400" b="0" dirty="0">
                <a:ea typeface="宋体" panose="02010600030101010101" pitchFamily="2" charset="-122"/>
              </a:endParaRPr>
            </a:p>
          </p:txBody>
        </p:sp>
        <p:sp>
          <p:nvSpPr>
            <p:cNvPr id="156924" name="Text Box 254"/>
            <p:cNvSpPr txBox="1"/>
            <p:nvPr/>
          </p:nvSpPr>
          <p:spPr>
            <a:xfrm>
              <a:off x="5266" y="481"/>
              <a:ext cx="250" cy="453"/>
            </a:xfrm>
            <a:prstGeom prst="rect">
              <a:avLst/>
            </a:prstGeom>
            <a:noFill/>
            <a:ln w="9525">
              <a:noFill/>
            </a:ln>
          </p:spPr>
          <p:txBody>
            <a:bodyPr vert="eaVert">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400" b="0" dirty="0">
                  <a:ea typeface="宋体" panose="02010600030101010101" pitchFamily="2" charset="-122"/>
                </a:rPr>
                <a:t>Greg</a:t>
              </a:r>
              <a:endParaRPr lang="en-US" altLang="zh-CN" sz="1400" b="0" dirty="0">
                <a:ea typeface="宋体" panose="02010600030101010101" pitchFamily="2" charset="-122"/>
              </a:endParaRPr>
            </a:p>
          </p:txBody>
        </p:sp>
      </p:grpSp>
      <p:sp>
        <p:nvSpPr>
          <p:cNvPr id="156887" name="Text Box 255"/>
          <p:cNvSpPr txBox="1"/>
          <p:nvPr/>
        </p:nvSpPr>
        <p:spPr>
          <a:xfrm>
            <a:off x="1219200" y="5943600"/>
            <a:ext cx="6983413" cy="33655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sz="1600" dirty="0">
                <a:ea typeface="楷体_GB2312" pitchFamily="49" charset="-122"/>
              </a:rPr>
              <a:t>注：</a:t>
            </a:r>
            <a:r>
              <a:rPr lang="en-US" altLang="zh-CN" sz="1600" dirty="0">
                <a:ea typeface="楷体_GB2312" pitchFamily="49" charset="-122"/>
              </a:rPr>
              <a:t>P</a:t>
            </a:r>
            <a:r>
              <a:rPr lang="zh-CN" altLang="en-US" sz="1600" dirty="0">
                <a:ea typeface="楷体_GB2312" pitchFamily="49" charset="-122"/>
              </a:rPr>
              <a:t>＝主要责任；</a:t>
            </a:r>
            <a:r>
              <a:rPr lang="en-US" altLang="zh-CN" sz="1600" dirty="0">
                <a:ea typeface="楷体_GB2312" pitchFamily="49" charset="-122"/>
              </a:rPr>
              <a:t>S</a:t>
            </a:r>
            <a:r>
              <a:rPr lang="zh-CN" altLang="en-US" sz="1600" dirty="0">
                <a:ea typeface="楷体_GB2312" pitchFamily="49" charset="-122"/>
              </a:rPr>
              <a:t>＝次要责任。</a:t>
            </a:r>
            <a:endParaRPr lang="zh-CN" altLang="en-US" sz="1600" dirty="0">
              <a:ea typeface="楷体_GB2312" pitchFamily="49" charset="-122"/>
            </a:endParaRPr>
          </a:p>
        </p:txBody>
      </p:sp>
      <p:sp>
        <p:nvSpPr>
          <p:cNvPr id="156888" name="Rectangle 256"/>
          <p:cNvSpPr>
            <a:spLocks noGrp="1"/>
          </p:cNvSpPr>
          <p:nvPr>
            <p:ph type="title" idx="4294967295"/>
          </p:nvPr>
        </p:nvSpPr>
        <p:spPr>
          <a:xfrm>
            <a:off x="107315" y="188278"/>
            <a:ext cx="8027988" cy="554037"/>
          </a:xfrm>
        </p:spPr>
        <p:txBody>
          <a:bodyPr vert="horz" wrap="square" lIns="91440" tIns="45720" rIns="91440" bIns="45720" anchor="ctr" anchorCtr="0"/>
          <a:p>
            <a:pPr eaLnBrk="1" hangingPunct="1"/>
            <a:r>
              <a:rPr lang="zh-CN" altLang="en-US" sz="2800" dirty="0">
                <a:latin typeface="黑体" panose="02010609060101010101" pitchFamily="49" charset="-122"/>
              </a:rPr>
              <a:t>活动定义的方法与工具：制订责任矩阵（</a:t>
            </a:r>
            <a:r>
              <a:rPr lang="en-US" altLang="zh-CN" sz="2800" dirty="0">
                <a:latin typeface="黑体" panose="02010609060101010101" pitchFamily="49" charset="-122"/>
              </a:rPr>
              <a:t>2</a:t>
            </a:r>
            <a:r>
              <a:rPr lang="zh-CN" altLang="en-US" sz="2800" dirty="0">
                <a:latin typeface="黑体" panose="02010609060101010101" pitchFamily="49" charset="-122"/>
              </a:rPr>
              <a:t>）</a:t>
            </a:r>
            <a:endParaRPr lang="zh-CN" altLang="en-US" sz="2800" dirty="0">
              <a:latin typeface="黑体" panose="02010609060101010101" pitchFamily="49" charset="-122"/>
            </a:endParaRPr>
          </a:p>
        </p:txBody>
      </p:sp>
      <p:sp>
        <p:nvSpPr>
          <p:cNvPr id="156889" name="Line 257"/>
          <p:cNvSpPr/>
          <p:nvPr/>
        </p:nvSpPr>
        <p:spPr>
          <a:xfrm>
            <a:off x="611188" y="2060575"/>
            <a:ext cx="8229600" cy="0"/>
          </a:xfrm>
          <a:prstGeom prst="line">
            <a:avLst/>
          </a:prstGeom>
          <a:ln w="12700" cap="flat" cmpd="sng">
            <a:solidFill>
              <a:schemeClr val="tx1"/>
            </a:solidFill>
            <a:prstDash val="solid"/>
            <a:headEnd type="none" w="med" len="med"/>
            <a:tailEnd type="none" w="med" len="med"/>
          </a:ln>
        </p:spPr>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p:cNvSpPr>
          <p:nvPr>
            <p:ph type="body" sz="half" idx="1"/>
          </p:nvPr>
        </p:nvSpPr>
        <p:spPr>
          <a:xfrm>
            <a:off x="77788" y="1487488"/>
            <a:ext cx="4924425" cy="4729162"/>
          </a:xfrm>
        </p:spPr>
        <p:txBody>
          <a:bodyPr vert="horz" wrap="square" lIns="91440" tIns="45720" rIns="91440" bIns="45720" anchor="t" anchorCtr="0"/>
          <a:p>
            <a:pPr eaLnBrk="1" hangingPunct="1">
              <a:lnSpc>
                <a:spcPct val="120000"/>
              </a:lnSpc>
              <a:buClr>
                <a:schemeClr val="tx1"/>
              </a:buClr>
              <a:buSzTx/>
              <a:buFont typeface="Wingdings" panose="05000000000000000000" pitchFamily="2" charset="2"/>
            </a:pPr>
            <a:r>
              <a:rPr lang="zh-CN" altLang="en-US" dirty="0"/>
              <a:t>完成</a:t>
            </a:r>
            <a:r>
              <a:rPr lang="en-US" altLang="zh-CN" dirty="0"/>
              <a:t>—</a:t>
            </a:r>
            <a:r>
              <a:rPr lang="zh-CN" altLang="en-US" dirty="0"/>
              <a:t>开始</a:t>
            </a:r>
            <a:endParaRPr lang="zh-CN" altLang="en-US" dirty="0"/>
          </a:p>
          <a:p>
            <a:pPr lvl="1" eaLnBrk="1" hangingPunct="1">
              <a:lnSpc>
                <a:spcPct val="120000"/>
              </a:lnSpc>
            </a:pPr>
            <a:r>
              <a:rPr lang="en-US" altLang="zh-CN" sz="2400" dirty="0"/>
              <a:t>Finish-to-Start (FS)</a:t>
            </a:r>
            <a:endParaRPr lang="en-US" altLang="zh-CN" dirty="0"/>
          </a:p>
          <a:p>
            <a:pPr eaLnBrk="1" hangingPunct="1">
              <a:lnSpc>
                <a:spcPct val="120000"/>
              </a:lnSpc>
              <a:buClr>
                <a:schemeClr val="tx1"/>
              </a:buClr>
              <a:buSzTx/>
              <a:buFont typeface="Wingdings" panose="05000000000000000000" pitchFamily="2" charset="2"/>
            </a:pPr>
            <a:r>
              <a:rPr lang="zh-CN" altLang="en-US" dirty="0"/>
              <a:t>开始</a:t>
            </a:r>
            <a:r>
              <a:rPr lang="en-US" altLang="zh-CN" dirty="0"/>
              <a:t>—</a:t>
            </a:r>
            <a:r>
              <a:rPr lang="zh-CN" altLang="en-US" dirty="0"/>
              <a:t>开始</a:t>
            </a:r>
            <a:endParaRPr lang="zh-CN" altLang="en-US" dirty="0"/>
          </a:p>
          <a:p>
            <a:pPr lvl="1" eaLnBrk="1" hangingPunct="1">
              <a:lnSpc>
                <a:spcPct val="120000"/>
              </a:lnSpc>
            </a:pPr>
            <a:r>
              <a:rPr lang="en-US" altLang="zh-CN" sz="2400" dirty="0"/>
              <a:t>Start-to-Start (SS)</a:t>
            </a:r>
            <a:endParaRPr lang="en-US" altLang="zh-CN" dirty="0"/>
          </a:p>
          <a:p>
            <a:pPr eaLnBrk="1" hangingPunct="1">
              <a:lnSpc>
                <a:spcPct val="120000"/>
              </a:lnSpc>
              <a:buClr>
                <a:schemeClr val="tx1"/>
              </a:buClr>
              <a:buSzTx/>
              <a:buFont typeface="Wingdings" panose="05000000000000000000" pitchFamily="2" charset="2"/>
            </a:pPr>
            <a:r>
              <a:rPr lang="zh-CN" altLang="en-US" dirty="0"/>
              <a:t>完成</a:t>
            </a:r>
            <a:r>
              <a:rPr lang="en-US" altLang="zh-CN" dirty="0"/>
              <a:t>—</a:t>
            </a:r>
            <a:r>
              <a:rPr lang="zh-CN" altLang="en-US" dirty="0"/>
              <a:t>完成</a:t>
            </a:r>
            <a:endParaRPr lang="zh-CN" altLang="en-US" dirty="0"/>
          </a:p>
          <a:p>
            <a:pPr lvl="1" eaLnBrk="1" hangingPunct="1">
              <a:lnSpc>
                <a:spcPct val="120000"/>
              </a:lnSpc>
            </a:pPr>
            <a:r>
              <a:rPr lang="en-US" altLang="zh-CN" sz="2400" dirty="0"/>
              <a:t>Finish-to-Finish (FF)</a:t>
            </a:r>
            <a:endParaRPr lang="en-US" altLang="zh-CN" dirty="0"/>
          </a:p>
          <a:p>
            <a:pPr eaLnBrk="1" hangingPunct="1">
              <a:lnSpc>
                <a:spcPct val="120000"/>
              </a:lnSpc>
              <a:buClr>
                <a:schemeClr val="tx1"/>
              </a:buClr>
              <a:buSzTx/>
              <a:buFont typeface="Wingdings" panose="05000000000000000000" pitchFamily="2" charset="2"/>
            </a:pPr>
            <a:r>
              <a:rPr lang="zh-CN" altLang="en-US" dirty="0"/>
              <a:t>开始</a:t>
            </a:r>
            <a:r>
              <a:rPr lang="en-US" altLang="zh-CN" dirty="0"/>
              <a:t>—</a:t>
            </a:r>
            <a:r>
              <a:rPr lang="zh-CN" altLang="en-US" dirty="0"/>
              <a:t>完成</a:t>
            </a:r>
            <a:endParaRPr lang="zh-CN" altLang="en-US" dirty="0"/>
          </a:p>
          <a:p>
            <a:pPr lvl="1" eaLnBrk="1" hangingPunct="1">
              <a:lnSpc>
                <a:spcPct val="120000"/>
              </a:lnSpc>
            </a:pPr>
            <a:r>
              <a:rPr lang="en-US" altLang="zh-CN" sz="2400" dirty="0"/>
              <a:t>Start-to-Finish (SF)</a:t>
            </a:r>
            <a:endParaRPr lang="en-US" altLang="zh-CN" sz="2400" dirty="0"/>
          </a:p>
        </p:txBody>
      </p:sp>
      <p:sp>
        <p:nvSpPr>
          <p:cNvPr id="1291267" name="Rectangle 3"/>
          <p:cNvSpPr/>
          <p:nvPr/>
        </p:nvSpPr>
        <p:spPr>
          <a:xfrm>
            <a:off x="5105400" y="18288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291268" name="Rectangle 4"/>
          <p:cNvSpPr/>
          <p:nvPr/>
        </p:nvSpPr>
        <p:spPr>
          <a:xfrm>
            <a:off x="6096000" y="21336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1291269" name="AutoShape 5"/>
          <p:cNvCxnSpPr>
            <a:stCxn id="1291267" idx="3"/>
            <a:endCxn id="1291268" idx="1"/>
          </p:cNvCxnSpPr>
          <p:nvPr/>
        </p:nvCxnSpPr>
        <p:spPr>
          <a:xfrm>
            <a:off x="6096000" y="1943100"/>
            <a:ext cx="1588" cy="304800"/>
          </a:xfrm>
          <a:prstGeom prst="bentConnector5">
            <a:avLst>
              <a:gd name="adj1" fmla="val 14400005"/>
              <a:gd name="adj2" fmla="val 50000"/>
              <a:gd name="adj3" fmla="val -14400005"/>
            </a:avLst>
          </a:prstGeom>
          <a:ln w="9525" cap="flat" cmpd="sng">
            <a:solidFill>
              <a:schemeClr val="tx1"/>
            </a:solidFill>
            <a:prstDash val="solid"/>
            <a:miter/>
            <a:headEnd type="none" w="med" len="med"/>
            <a:tailEnd type="triangle" w="med" len="med"/>
          </a:ln>
        </p:spPr>
      </p:cxnSp>
      <p:sp>
        <p:nvSpPr>
          <p:cNvPr id="1291270" name="Rectangle 6"/>
          <p:cNvSpPr/>
          <p:nvPr/>
        </p:nvSpPr>
        <p:spPr>
          <a:xfrm>
            <a:off x="5600700" y="29718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291271" name="Rectangle 7"/>
          <p:cNvSpPr/>
          <p:nvPr/>
        </p:nvSpPr>
        <p:spPr>
          <a:xfrm>
            <a:off x="5600700" y="32766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1291272" name="AutoShape 8"/>
          <p:cNvCxnSpPr>
            <a:stCxn id="1291270" idx="1"/>
            <a:endCxn id="1291271" idx="1"/>
          </p:cNvCxnSpPr>
          <p:nvPr/>
        </p:nvCxnSpPr>
        <p:spPr>
          <a:xfrm rot="10800000" flipH="1" flipV="1">
            <a:off x="5600700" y="3086100"/>
            <a:ext cx="1588" cy="304800"/>
          </a:xfrm>
          <a:prstGeom prst="bentConnector3">
            <a:avLst>
              <a:gd name="adj1" fmla="val -14400005"/>
            </a:avLst>
          </a:prstGeom>
          <a:ln w="9525" cap="flat" cmpd="sng">
            <a:solidFill>
              <a:schemeClr val="tx1"/>
            </a:solidFill>
            <a:prstDash val="solid"/>
            <a:miter/>
            <a:headEnd type="none" w="med" len="med"/>
            <a:tailEnd type="triangle" w="med" len="med"/>
          </a:ln>
        </p:spPr>
      </p:cxnSp>
      <p:sp>
        <p:nvSpPr>
          <p:cNvPr id="1291273" name="Rectangle 9"/>
          <p:cNvSpPr/>
          <p:nvPr/>
        </p:nvSpPr>
        <p:spPr>
          <a:xfrm>
            <a:off x="5599113" y="41148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291274" name="Rectangle 10"/>
          <p:cNvSpPr/>
          <p:nvPr/>
        </p:nvSpPr>
        <p:spPr>
          <a:xfrm>
            <a:off x="5599113" y="44196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1291275" name="AutoShape 11"/>
          <p:cNvCxnSpPr>
            <a:stCxn id="1291273" idx="3"/>
            <a:endCxn id="1291274" idx="3"/>
          </p:cNvCxnSpPr>
          <p:nvPr/>
        </p:nvCxnSpPr>
        <p:spPr>
          <a:xfrm>
            <a:off x="6589713" y="4229100"/>
            <a:ext cx="1587" cy="304800"/>
          </a:xfrm>
          <a:prstGeom prst="bentConnector3">
            <a:avLst>
              <a:gd name="adj1" fmla="val 14400005"/>
            </a:avLst>
          </a:prstGeom>
          <a:ln w="9525" cap="flat" cmpd="sng">
            <a:solidFill>
              <a:schemeClr val="tx1"/>
            </a:solidFill>
            <a:prstDash val="solid"/>
            <a:miter/>
            <a:headEnd type="none" w="med" len="med"/>
            <a:tailEnd type="triangle" w="med" len="med"/>
          </a:ln>
        </p:spPr>
      </p:cxnSp>
      <p:sp>
        <p:nvSpPr>
          <p:cNvPr id="1291276" name="Rectangle 12"/>
          <p:cNvSpPr/>
          <p:nvPr/>
        </p:nvSpPr>
        <p:spPr>
          <a:xfrm>
            <a:off x="5105400" y="55626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291277" name="Rectangle 13"/>
          <p:cNvSpPr/>
          <p:nvPr/>
        </p:nvSpPr>
        <p:spPr>
          <a:xfrm>
            <a:off x="6096000" y="5257800"/>
            <a:ext cx="990600" cy="228600"/>
          </a:xfrm>
          <a:prstGeom prst="rect">
            <a:avLst/>
          </a:prstGeom>
          <a:solidFill>
            <a:schemeClr val="accent2"/>
          </a:solid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cxnSp>
        <p:nvCxnSpPr>
          <p:cNvPr id="1291278" name="AutoShape 14"/>
          <p:cNvCxnSpPr>
            <a:stCxn id="1291277" idx="1"/>
            <a:endCxn id="1291276" idx="3"/>
          </p:cNvCxnSpPr>
          <p:nvPr/>
        </p:nvCxnSpPr>
        <p:spPr>
          <a:xfrm rot="10800000" flipH="1" flipV="1">
            <a:off x="6096000" y="5372100"/>
            <a:ext cx="1588" cy="304800"/>
          </a:xfrm>
          <a:prstGeom prst="bentConnector5">
            <a:avLst>
              <a:gd name="adj1" fmla="val -14400005"/>
              <a:gd name="adj2" fmla="val 50000"/>
              <a:gd name="adj3" fmla="val 14400005"/>
            </a:avLst>
          </a:prstGeom>
          <a:ln w="9525" cap="flat" cmpd="sng">
            <a:solidFill>
              <a:schemeClr val="tx1"/>
            </a:solidFill>
            <a:prstDash val="solid"/>
            <a:miter/>
            <a:headEnd type="none" w="med" len="med"/>
            <a:tailEnd type="triangle" w="med" len="med"/>
          </a:ln>
        </p:spPr>
      </p:cxnSp>
      <p:sp>
        <p:nvSpPr>
          <p:cNvPr id="158735" name="Text Box 15"/>
          <p:cNvSpPr txBox="1"/>
          <p:nvPr/>
        </p:nvSpPr>
        <p:spPr>
          <a:xfrm>
            <a:off x="319088" y="914400"/>
            <a:ext cx="5243512"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dirty="0">
                <a:solidFill>
                  <a:schemeClr val="tx2"/>
                </a:solidFill>
                <a:latin typeface="Times New Roman" panose="02020603050405020304" pitchFamily="18" charset="0"/>
                <a:ea typeface="黑体" panose="02010609060101010101" pitchFamily="49" charset="-122"/>
              </a:rPr>
              <a:t>活动之间的四种依赖关系</a:t>
            </a:r>
            <a:endParaRPr lang="zh-CN" altLang="en-US" dirty="0">
              <a:solidFill>
                <a:schemeClr val="tx2"/>
              </a:solidFill>
              <a:latin typeface="Times New Roman" panose="02020603050405020304" pitchFamily="18" charset="0"/>
              <a:ea typeface="黑体" panose="02010609060101010101" pitchFamily="49" charset="-122"/>
            </a:endParaRPr>
          </a:p>
        </p:txBody>
      </p:sp>
      <p:pic>
        <p:nvPicPr>
          <p:cNvPr id="158736" name="Picture 16"/>
          <p:cNvPicPr>
            <a:picLocks noChangeAspect="1"/>
          </p:cNvPicPr>
          <p:nvPr/>
        </p:nvPicPr>
        <p:blipFill>
          <a:blip r:embed="rId1"/>
          <a:stretch>
            <a:fillRect/>
          </a:stretch>
        </p:blipFill>
        <p:spPr>
          <a:xfrm>
            <a:off x="6012180" y="868998"/>
            <a:ext cx="2916238" cy="741362"/>
          </a:xfrm>
          <a:prstGeom prst="rect">
            <a:avLst/>
          </a:prstGeom>
          <a:solidFill>
            <a:srgbClr val="FFFFFF"/>
          </a:solidFill>
          <a:ln w="9525" cap="flat" cmpd="sng">
            <a:solidFill>
              <a:schemeClr val="tx1"/>
            </a:solidFill>
            <a:prstDash val="solid"/>
            <a:miter/>
            <a:headEnd type="none" w="med" len="med"/>
            <a:tailEnd type="none" w="med" len="med"/>
          </a:ln>
        </p:spPr>
      </p:pic>
      <p:sp>
        <p:nvSpPr>
          <p:cNvPr id="158737" name="Oval 17"/>
          <p:cNvSpPr/>
          <p:nvPr/>
        </p:nvSpPr>
        <p:spPr>
          <a:xfrm>
            <a:off x="6588125" y="836613"/>
            <a:ext cx="668338" cy="319087"/>
          </a:xfrm>
          <a:prstGeom prst="ellipse">
            <a:avLst/>
          </a:prstGeom>
          <a:no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58738" name="Rectangle 19"/>
          <p:cNvSpPr>
            <a:spLocks noGrp="1"/>
          </p:cNvSpPr>
          <p:nvPr>
            <p:ph type="title"/>
          </p:nvPr>
        </p:nvSpPr>
        <p:spPr>
          <a:xfrm>
            <a:off x="107315" y="114618"/>
            <a:ext cx="5246688" cy="554037"/>
          </a:xfrm>
        </p:spPr>
        <p:txBody>
          <a:bodyPr vert="horz" wrap="square" lIns="91440" tIns="45720" rIns="91440" bIns="45720" anchor="ctr" anchorCtr="0"/>
          <a:p>
            <a:pPr eaLnBrk="1" hangingPunct="1"/>
            <a:r>
              <a:rPr lang="zh-CN" altLang="en-US" sz="2800" dirty="0"/>
              <a:t>项目活动排序方法与工具 </a:t>
            </a:r>
            <a:r>
              <a:rPr lang="en-US" altLang="zh-CN" sz="2800" dirty="0">
                <a:latin typeface="黑体" panose="02010609060101010101" pitchFamily="49" charset="-122"/>
              </a:rPr>
              <a:t>1</a:t>
            </a:r>
            <a:endParaRPr lang="en-US" altLang="zh-CN" sz="2800" dirty="0">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1267"/>
                                        </p:tgtEl>
                                        <p:attrNameLst>
                                          <p:attrName>style.visibility</p:attrName>
                                        </p:attrNameLst>
                                      </p:cBhvr>
                                      <p:to>
                                        <p:strVal val="visible"/>
                                      </p:to>
                                    </p:set>
                                    <p:animEffect transition="in" filter="wipe(left)">
                                      <p:cBhvr>
                                        <p:cTn id="7" dur="500"/>
                                        <p:tgtEl>
                                          <p:spTgt spid="1291267"/>
                                        </p:tgtEl>
                                      </p:cBhvr>
                                    </p:animEffect>
                                  </p:childTnLst>
                                  <p:subTnLst>
                                    <p:animClr clrSpc="rgb" dir="cw">
                                      <p:cBhvr override="childStyle">
                                        <p:cTn dur="1" fill="hold" display="0" masterRel="nextClick" afterEffect="1"/>
                                        <p:tgtEl>
                                          <p:spTgt spid="1291267"/>
                                        </p:tgtEl>
                                        <p:attrNameLst>
                                          <p:attrName>ppt_c</p:attrName>
                                        </p:attrNameLst>
                                      </p:cBhvr>
                                      <p:to>
                                        <a:srgbClr val="008000"/>
                                      </p:to>
                                    </p:animClr>
                                  </p:sub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91269"/>
                                        </p:tgtEl>
                                        <p:attrNameLst>
                                          <p:attrName>style.visibility</p:attrName>
                                        </p:attrNameLst>
                                      </p:cBhvr>
                                      <p:to>
                                        <p:strVal val="visible"/>
                                      </p:to>
                                    </p:set>
                                    <p:animEffect transition="in" filter="wipe(up)">
                                      <p:cBhvr>
                                        <p:cTn id="11" dur="500"/>
                                        <p:tgtEl>
                                          <p:spTgt spid="129126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91268"/>
                                        </p:tgtEl>
                                        <p:attrNameLst>
                                          <p:attrName>style.visibility</p:attrName>
                                        </p:attrNameLst>
                                      </p:cBhvr>
                                      <p:to>
                                        <p:strVal val="visible"/>
                                      </p:to>
                                    </p:set>
                                    <p:animEffect transition="in" filter="wipe(left)">
                                      <p:cBhvr>
                                        <p:cTn id="15" dur="500"/>
                                        <p:tgtEl>
                                          <p:spTgt spid="129126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1291270"/>
                                        </p:tgtEl>
                                        <p:attrNameLst>
                                          <p:attrName>style.visibility</p:attrName>
                                        </p:attrNameLst>
                                      </p:cBhvr>
                                      <p:to>
                                        <p:strVal val="visible"/>
                                      </p:to>
                                    </p:set>
                                    <p:animEffect transition="in" filter="slide(fromLeft)">
                                      <p:cBhvr>
                                        <p:cTn id="20" dur="500"/>
                                        <p:tgtEl>
                                          <p:spTgt spid="1291270"/>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1291272"/>
                                        </p:tgtEl>
                                        <p:attrNameLst>
                                          <p:attrName>style.visibility</p:attrName>
                                        </p:attrNameLst>
                                      </p:cBhvr>
                                      <p:to>
                                        <p:strVal val="visible"/>
                                      </p:to>
                                    </p:set>
                                    <p:animEffect transition="in" filter="wipe(up)">
                                      <p:cBhvr>
                                        <p:cTn id="24" dur="500"/>
                                        <p:tgtEl>
                                          <p:spTgt spid="1291272"/>
                                        </p:tgtEl>
                                      </p:cBhvr>
                                    </p:animEffect>
                                  </p:childTnLst>
                                </p:cTn>
                              </p:par>
                            </p:childTnLst>
                          </p:cTn>
                        </p:par>
                        <p:par>
                          <p:cTn id="25" fill="hold">
                            <p:stCondLst>
                              <p:cond delay="1000"/>
                            </p:stCondLst>
                            <p:childTnLst>
                              <p:par>
                                <p:cTn id="26" presetID="12" presetClass="entr" presetSubtype="8" fill="hold" grpId="0" nodeType="afterEffect">
                                  <p:stCondLst>
                                    <p:cond delay="0"/>
                                  </p:stCondLst>
                                  <p:childTnLst>
                                    <p:set>
                                      <p:cBhvr>
                                        <p:cTn id="27" dur="1" fill="hold">
                                          <p:stCondLst>
                                            <p:cond delay="0"/>
                                          </p:stCondLst>
                                        </p:cTn>
                                        <p:tgtEl>
                                          <p:spTgt spid="1291271"/>
                                        </p:tgtEl>
                                        <p:attrNameLst>
                                          <p:attrName>style.visibility</p:attrName>
                                        </p:attrNameLst>
                                      </p:cBhvr>
                                      <p:to>
                                        <p:strVal val="visible"/>
                                      </p:to>
                                    </p:set>
                                    <p:animEffect transition="in" filter="slide(fromLeft)">
                                      <p:cBhvr>
                                        <p:cTn id="28" dur="500"/>
                                        <p:tgtEl>
                                          <p:spTgt spid="129127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91273"/>
                                        </p:tgtEl>
                                        <p:attrNameLst>
                                          <p:attrName>style.visibility</p:attrName>
                                        </p:attrNameLst>
                                      </p:cBhvr>
                                      <p:to>
                                        <p:strVal val="visible"/>
                                      </p:to>
                                    </p:set>
                                    <p:animEffect transition="in" filter="wipe(left)">
                                      <p:cBhvr>
                                        <p:cTn id="33" dur="500"/>
                                        <p:tgtEl>
                                          <p:spTgt spid="1291273"/>
                                        </p:tgtEl>
                                      </p:cBhvr>
                                    </p:animEffect>
                                  </p:childTnLst>
                                  <p:subTnLst>
                                    <p:animClr clrSpc="rgb" dir="cw">
                                      <p:cBhvr override="childStyle">
                                        <p:cTn dur="1" fill="hold" display="0" masterRel="nextClick" afterEffect="1"/>
                                        <p:tgtEl>
                                          <p:spTgt spid="1291273"/>
                                        </p:tgtEl>
                                        <p:attrNameLst>
                                          <p:attrName>ppt_c</p:attrName>
                                        </p:attrNameLst>
                                      </p:cBhvr>
                                      <p:to>
                                        <a:srgbClr val="008000"/>
                                      </p:to>
                                    </p:animClr>
                                  </p:sub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291274"/>
                                        </p:tgtEl>
                                        <p:attrNameLst>
                                          <p:attrName>style.visibility</p:attrName>
                                        </p:attrNameLst>
                                      </p:cBhvr>
                                      <p:to>
                                        <p:strVal val="visible"/>
                                      </p:to>
                                    </p:set>
                                    <p:animEffect transition="in" filter="wipe(left)">
                                      <p:cBhvr>
                                        <p:cTn id="37" dur="500"/>
                                        <p:tgtEl>
                                          <p:spTgt spid="1291274"/>
                                        </p:tgtEl>
                                      </p:cBhvr>
                                    </p:animEffect>
                                  </p:childTnLst>
                                  <p:subTnLst>
                                    <p:animClr clrSpc="rgb" dir="cw">
                                      <p:cBhvr override="childStyle">
                                        <p:cTn dur="1" fill="hold" display="0" masterRel="nextClick" afterEffect="1"/>
                                        <p:tgtEl>
                                          <p:spTgt spid="1291274"/>
                                        </p:tgtEl>
                                        <p:attrNameLst>
                                          <p:attrName>ppt_c</p:attrName>
                                        </p:attrNameLst>
                                      </p:cBhvr>
                                      <p:to>
                                        <a:srgbClr val="008000"/>
                                      </p:to>
                                    </p:animClr>
                                  </p:subTnLst>
                                </p:cTn>
                              </p:par>
                            </p:childTnLst>
                          </p:cTn>
                        </p:par>
                        <p:par>
                          <p:cTn id="38" fill="hold">
                            <p:stCondLst>
                              <p:cond delay="1000"/>
                            </p:stCondLst>
                            <p:childTnLst>
                              <p:par>
                                <p:cTn id="39" presetID="22" presetClass="entr" presetSubtype="1" fill="hold" nodeType="afterEffect">
                                  <p:stCondLst>
                                    <p:cond delay="0"/>
                                  </p:stCondLst>
                                  <p:childTnLst>
                                    <p:set>
                                      <p:cBhvr>
                                        <p:cTn id="40" dur="1" fill="hold">
                                          <p:stCondLst>
                                            <p:cond delay="0"/>
                                          </p:stCondLst>
                                        </p:cTn>
                                        <p:tgtEl>
                                          <p:spTgt spid="1291275"/>
                                        </p:tgtEl>
                                        <p:attrNameLst>
                                          <p:attrName>style.visibility</p:attrName>
                                        </p:attrNameLst>
                                      </p:cBhvr>
                                      <p:to>
                                        <p:strVal val="visible"/>
                                      </p:to>
                                    </p:set>
                                    <p:animEffect transition="in" filter="wipe(up)">
                                      <p:cBhvr>
                                        <p:cTn id="41" dur="500"/>
                                        <p:tgtEl>
                                          <p:spTgt spid="129127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91276"/>
                                        </p:tgtEl>
                                        <p:attrNameLst>
                                          <p:attrName>style.visibility</p:attrName>
                                        </p:attrNameLst>
                                      </p:cBhvr>
                                      <p:to>
                                        <p:strVal val="visible"/>
                                      </p:to>
                                    </p:set>
                                    <p:animEffect transition="in" filter="wipe(left)">
                                      <p:cBhvr>
                                        <p:cTn id="46" dur="500"/>
                                        <p:tgtEl>
                                          <p:spTgt spid="1291276"/>
                                        </p:tgtEl>
                                      </p:cBhvr>
                                    </p:animEffect>
                                  </p:childTnLst>
                                  <p:subTnLst>
                                    <p:animClr clrSpc="rgb" dir="cw">
                                      <p:cBhvr override="childStyle">
                                        <p:cTn dur="1" fill="hold" display="0" masterRel="nextClick" afterEffect="1"/>
                                        <p:tgtEl>
                                          <p:spTgt spid="1291276"/>
                                        </p:tgtEl>
                                        <p:attrNameLst>
                                          <p:attrName>ppt_c</p:attrName>
                                        </p:attrNameLst>
                                      </p:cBhvr>
                                      <p:to>
                                        <a:srgbClr val="008000"/>
                                      </p:to>
                                    </p:animClr>
                                  </p:sub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1291278"/>
                                        </p:tgtEl>
                                        <p:attrNameLst>
                                          <p:attrName>style.visibility</p:attrName>
                                        </p:attrNameLst>
                                      </p:cBhvr>
                                      <p:to>
                                        <p:strVal val="visible"/>
                                      </p:to>
                                    </p:set>
                                    <p:animEffect transition="in" filter="wipe(up)">
                                      <p:cBhvr>
                                        <p:cTn id="50" dur="500"/>
                                        <p:tgtEl>
                                          <p:spTgt spid="1291278"/>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291277"/>
                                        </p:tgtEl>
                                        <p:attrNameLst>
                                          <p:attrName>style.visibility</p:attrName>
                                        </p:attrNameLst>
                                      </p:cBhvr>
                                      <p:to>
                                        <p:strVal val="visible"/>
                                      </p:to>
                                    </p:set>
                                    <p:animEffect transition="in" filter="wipe(left)">
                                      <p:cBhvr>
                                        <p:cTn id="54" dur="500"/>
                                        <p:tgtEl>
                                          <p:spTgt spid="129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1267" grpId="0" animBg="1"/>
      <p:bldP spid="1291268" grpId="0" animBg="1"/>
      <p:bldP spid="1291270" grpId="0" animBg="1"/>
      <p:bldP spid="1291271" grpId="0" animBg="1"/>
      <p:bldP spid="1291273" grpId="0" animBg="1"/>
      <p:bldP spid="1291274" grpId="0" animBg="1"/>
      <p:bldP spid="1291276" grpId="0" animBg="1"/>
      <p:bldP spid="129127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Text Box 63"/>
          <p:cNvSpPr txBox="1"/>
          <p:nvPr/>
        </p:nvSpPr>
        <p:spPr>
          <a:xfrm>
            <a:off x="250825" y="1027113"/>
            <a:ext cx="8523288"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dirty="0">
                <a:solidFill>
                  <a:schemeClr val="accent2"/>
                </a:solidFill>
                <a:ea typeface="黑体" panose="02010609060101010101" pitchFamily="49" charset="-122"/>
              </a:rPr>
              <a:t>制作活动和紧前事件序列表</a:t>
            </a:r>
            <a:endParaRPr lang="zh-CN" altLang="en-US" dirty="0">
              <a:solidFill>
                <a:schemeClr val="accent2"/>
              </a:solidFill>
              <a:ea typeface="黑体" panose="02010609060101010101" pitchFamily="49" charset="-122"/>
            </a:endParaRPr>
          </a:p>
        </p:txBody>
      </p:sp>
      <p:sp>
        <p:nvSpPr>
          <p:cNvPr id="160771" name="Rectangle 64"/>
          <p:cNvSpPr>
            <a:spLocks noGrp="1"/>
          </p:cNvSpPr>
          <p:nvPr>
            <p:ph type="title" idx="4294967295"/>
          </p:nvPr>
        </p:nvSpPr>
        <p:spPr>
          <a:xfrm>
            <a:off x="107315" y="116523"/>
            <a:ext cx="5246688" cy="554037"/>
          </a:xfrm>
        </p:spPr>
        <p:txBody>
          <a:bodyPr vert="horz" wrap="square" lIns="91440" tIns="45720" rIns="91440" bIns="45720" anchor="ctr" anchorCtr="0"/>
          <a:p>
            <a:pPr eaLnBrk="1" hangingPunct="1"/>
            <a:r>
              <a:rPr lang="zh-CN" altLang="en-US" sz="2800" dirty="0"/>
              <a:t>项目活动排序方法与工具 </a:t>
            </a:r>
            <a:r>
              <a:rPr lang="en-US" altLang="zh-CN" sz="3600" dirty="0">
                <a:latin typeface="黑体" panose="02010609060101010101" pitchFamily="49" charset="-122"/>
              </a:rPr>
              <a:t>2</a:t>
            </a:r>
            <a:endParaRPr lang="en-US" altLang="zh-CN" sz="3600" dirty="0">
              <a:latin typeface="黑体" panose="02010609060101010101" pitchFamily="49" charset="-122"/>
            </a:endParaRPr>
          </a:p>
        </p:txBody>
      </p:sp>
      <p:sp>
        <p:nvSpPr>
          <p:cNvPr id="160772" name="Text Box 66"/>
          <p:cNvSpPr txBox="1"/>
          <p:nvPr/>
        </p:nvSpPr>
        <p:spPr>
          <a:xfrm>
            <a:off x="6283325" y="5781675"/>
            <a:ext cx="504825" cy="336550"/>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50000"/>
              </a:spcBef>
              <a:buClrTx/>
              <a:buFontTx/>
              <a:buNone/>
            </a:pPr>
            <a:r>
              <a:rPr lang="en-US" altLang="zh-CN" sz="1600" b="0" dirty="0">
                <a:ea typeface="宋体" panose="02010600030101010101" pitchFamily="2" charset="-122"/>
              </a:rPr>
              <a:t>12</a:t>
            </a:r>
            <a:endParaRPr lang="en-US" altLang="zh-CN" sz="1600" b="0" dirty="0">
              <a:ea typeface="宋体" panose="02010600030101010101" pitchFamily="2" charset="-122"/>
            </a:endParaRPr>
          </a:p>
        </p:txBody>
      </p:sp>
      <p:pic>
        <p:nvPicPr>
          <p:cNvPr id="160773" name="Picture 67"/>
          <p:cNvPicPr>
            <a:picLocks noChangeAspect="1"/>
          </p:cNvPicPr>
          <p:nvPr/>
        </p:nvPicPr>
        <p:blipFill>
          <a:blip r:embed="rId1"/>
          <a:srcRect r="41745"/>
          <a:stretch>
            <a:fillRect/>
          </a:stretch>
        </p:blipFill>
        <p:spPr>
          <a:xfrm>
            <a:off x="1258888" y="1557338"/>
            <a:ext cx="6265862" cy="4475162"/>
          </a:xfrm>
          <a:prstGeom prst="rect">
            <a:avLst/>
          </a:prstGeom>
          <a:noFill/>
          <a:ln w="19050">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2818" name="Group 113"/>
          <p:cNvGrpSpPr/>
          <p:nvPr/>
        </p:nvGrpSpPr>
        <p:grpSpPr>
          <a:xfrm>
            <a:off x="900113" y="1557338"/>
            <a:ext cx="7775575" cy="4608512"/>
            <a:chOff x="567" y="787"/>
            <a:chExt cx="4898" cy="3245"/>
          </a:xfrm>
        </p:grpSpPr>
        <p:sp>
          <p:nvSpPr>
            <p:cNvPr id="162821" name="Rectangle 70" descr="3"/>
            <p:cNvSpPr/>
            <p:nvPr/>
          </p:nvSpPr>
          <p:spPr>
            <a:xfrm>
              <a:off x="567" y="787"/>
              <a:ext cx="3135" cy="30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1800" b="0" dirty="0">
                  <a:latin typeface="宋体" panose="02010600030101010101" pitchFamily="2" charset="-122"/>
                  <a:ea typeface="宋体" panose="02010600030101010101" pitchFamily="2" charset="-122"/>
                </a:rPr>
                <a:t>活动</a:t>
              </a:r>
              <a:endParaRPr lang="zh-CN" altLang="en-US" sz="1800" b="0" dirty="0">
                <a:latin typeface="宋体" panose="02010600030101010101" pitchFamily="2" charset="-122"/>
                <a:ea typeface="宋体" panose="02010600030101010101" pitchFamily="2" charset="-122"/>
              </a:endParaRPr>
            </a:p>
          </p:txBody>
        </p:sp>
        <p:sp>
          <p:nvSpPr>
            <p:cNvPr id="162822" name="Rectangle 69" descr="4"/>
            <p:cNvSpPr/>
            <p:nvPr/>
          </p:nvSpPr>
          <p:spPr>
            <a:xfrm>
              <a:off x="3702" y="787"/>
              <a:ext cx="1763" cy="307"/>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1800" b="0" dirty="0">
                  <a:latin typeface="宋体" panose="02010600030101010101" pitchFamily="2" charset="-122"/>
                  <a:ea typeface="宋体" panose="02010600030101010101" pitchFamily="2" charset="-122"/>
                </a:rPr>
                <a:t>紧前事件</a:t>
              </a:r>
              <a:r>
                <a:rPr lang="en-US" altLang="zh-CN" sz="1800" b="0" dirty="0">
                  <a:latin typeface="宋体" panose="02010600030101010101" pitchFamily="2" charset="-122"/>
                  <a:ea typeface="宋体" panose="02010600030101010101" pitchFamily="2" charset="-122"/>
                </a:rPr>
                <a:t>(</a:t>
              </a:r>
              <a:r>
                <a:rPr lang="zh-CN" altLang="en-US" sz="1800" b="0" dirty="0">
                  <a:latin typeface="宋体" panose="02010600030101010101" pitchFamily="2" charset="-122"/>
                  <a:ea typeface="宋体" panose="02010600030101010101" pitchFamily="2" charset="-122"/>
                </a:rPr>
                <a:t>前置任务）</a:t>
              </a:r>
              <a:endParaRPr lang="zh-CN" altLang="en-US" sz="1800" b="0" dirty="0">
                <a:latin typeface="宋体" panose="02010600030101010101" pitchFamily="2" charset="-122"/>
                <a:ea typeface="宋体" panose="02010600030101010101" pitchFamily="2" charset="-122"/>
              </a:endParaRPr>
            </a:p>
          </p:txBody>
        </p:sp>
        <p:sp>
          <p:nvSpPr>
            <p:cNvPr id="162823" name="Rectangle 68" descr="5"/>
            <p:cNvSpPr/>
            <p:nvPr/>
          </p:nvSpPr>
          <p:spPr>
            <a:xfrm>
              <a:off x="567" y="1094"/>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a:t>
              </a:r>
              <a:endParaRPr lang="en-US" altLang="zh-CN" sz="1400" dirty="0">
                <a:latin typeface="宋体" panose="02010600030101010101" pitchFamily="2" charset="-122"/>
                <a:ea typeface="宋体" panose="02010600030101010101" pitchFamily="2" charset="-122"/>
              </a:endParaRPr>
            </a:p>
          </p:txBody>
        </p:sp>
        <p:sp>
          <p:nvSpPr>
            <p:cNvPr id="162824" name="Rectangle 67" descr="6"/>
            <p:cNvSpPr/>
            <p:nvPr/>
          </p:nvSpPr>
          <p:spPr>
            <a:xfrm>
              <a:off x="959" y="1094"/>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收集数据</a:t>
              </a:r>
              <a:endParaRPr lang="zh-CN" altLang="en-US" sz="1400" dirty="0">
                <a:latin typeface="宋体" panose="02010600030101010101" pitchFamily="2" charset="-122"/>
                <a:ea typeface="宋体" panose="02010600030101010101" pitchFamily="2" charset="-122"/>
              </a:endParaRPr>
            </a:p>
          </p:txBody>
        </p:sp>
        <p:sp>
          <p:nvSpPr>
            <p:cNvPr id="162825" name="Rectangle 66" descr="7"/>
            <p:cNvSpPr/>
            <p:nvPr/>
          </p:nvSpPr>
          <p:spPr>
            <a:xfrm>
              <a:off x="3702" y="1094"/>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sp>
          <p:nvSpPr>
            <p:cNvPr id="162826" name="Rectangle 65" descr="8"/>
            <p:cNvSpPr/>
            <p:nvPr/>
          </p:nvSpPr>
          <p:spPr>
            <a:xfrm>
              <a:off x="567" y="1320"/>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2</a:t>
              </a:r>
              <a:endParaRPr lang="en-US" altLang="zh-CN" sz="1400" dirty="0">
                <a:latin typeface="宋体" panose="02010600030101010101" pitchFamily="2" charset="-122"/>
                <a:ea typeface="宋体" panose="02010600030101010101" pitchFamily="2" charset="-122"/>
              </a:endParaRPr>
            </a:p>
          </p:txBody>
        </p:sp>
        <p:sp>
          <p:nvSpPr>
            <p:cNvPr id="162827" name="Rectangle 64" descr="9"/>
            <p:cNvSpPr/>
            <p:nvPr/>
          </p:nvSpPr>
          <p:spPr>
            <a:xfrm>
              <a:off x="959" y="1320"/>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可行性研究</a:t>
              </a:r>
              <a:endParaRPr lang="zh-CN" altLang="en-US" sz="1400" dirty="0">
                <a:latin typeface="宋体" panose="02010600030101010101" pitchFamily="2" charset="-122"/>
                <a:ea typeface="宋体" panose="02010600030101010101" pitchFamily="2" charset="-122"/>
              </a:endParaRPr>
            </a:p>
          </p:txBody>
        </p:sp>
        <p:sp>
          <p:nvSpPr>
            <p:cNvPr id="162828" name="Rectangle 63" descr="10"/>
            <p:cNvSpPr/>
            <p:nvPr/>
          </p:nvSpPr>
          <p:spPr>
            <a:xfrm>
              <a:off x="3702" y="1320"/>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a:t>
              </a:r>
              <a:endParaRPr lang="zh-CN" altLang="en-US" sz="1400" dirty="0">
                <a:latin typeface="宋体" panose="02010600030101010101" pitchFamily="2" charset="-122"/>
                <a:ea typeface="宋体" panose="02010600030101010101" pitchFamily="2" charset="-122"/>
              </a:endParaRPr>
            </a:p>
          </p:txBody>
        </p:sp>
        <p:sp>
          <p:nvSpPr>
            <p:cNvPr id="162829" name="Rectangle 62" descr="11"/>
            <p:cNvSpPr/>
            <p:nvPr/>
          </p:nvSpPr>
          <p:spPr>
            <a:xfrm>
              <a:off x="567" y="1546"/>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p:txBody>
        </p:sp>
        <p:sp>
          <p:nvSpPr>
            <p:cNvPr id="162830" name="Rectangle 61" descr="12"/>
            <p:cNvSpPr/>
            <p:nvPr/>
          </p:nvSpPr>
          <p:spPr>
            <a:xfrm>
              <a:off x="959" y="1546"/>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准备问题界定报告</a:t>
              </a:r>
              <a:endParaRPr lang="zh-CN" altLang="en-US" sz="1400" dirty="0">
                <a:latin typeface="宋体" panose="02010600030101010101" pitchFamily="2" charset="-122"/>
                <a:ea typeface="宋体" panose="02010600030101010101" pitchFamily="2" charset="-122"/>
              </a:endParaRPr>
            </a:p>
          </p:txBody>
        </p:sp>
        <p:sp>
          <p:nvSpPr>
            <p:cNvPr id="162831" name="Rectangle 60" descr="13"/>
            <p:cNvSpPr/>
            <p:nvPr/>
          </p:nvSpPr>
          <p:spPr>
            <a:xfrm>
              <a:off x="3702" y="1546"/>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2</a:t>
              </a:r>
              <a:endParaRPr lang="en-US" altLang="zh-CN" sz="1400" dirty="0">
                <a:latin typeface="宋体" panose="02010600030101010101" pitchFamily="2" charset="-122"/>
                <a:ea typeface="宋体" panose="02010600030101010101" pitchFamily="2" charset="-122"/>
              </a:endParaRPr>
            </a:p>
          </p:txBody>
        </p:sp>
        <p:sp>
          <p:nvSpPr>
            <p:cNvPr id="162832" name="Rectangle 59" descr="14"/>
            <p:cNvSpPr/>
            <p:nvPr/>
          </p:nvSpPr>
          <p:spPr>
            <a:xfrm>
              <a:off x="567" y="1772"/>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p:txBody>
        </p:sp>
        <p:sp>
          <p:nvSpPr>
            <p:cNvPr id="162833" name="Rectangle 58" descr="15"/>
            <p:cNvSpPr/>
            <p:nvPr/>
          </p:nvSpPr>
          <p:spPr>
            <a:xfrm>
              <a:off x="959" y="1772"/>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会晤用户</a:t>
              </a:r>
              <a:endParaRPr lang="zh-CN" altLang="en-US" sz="1400" dirty="0">
                <a:latin typeface="宋体" panose="02010600030101010101" pitchFamily="2" charset="-122"/>
                <a:ea typeface="宋体" panose="02010600030101010101" pitchFamily="2" charset="-122"/>
              </a:endParaRPr>
            </a:p>
          </p:txBody>
        </p:sp>
        <p:sp>
          <p:nvSpPr>
            <p:cNvPr id="162834" name="Rectangle 57" descr="16"/>
            <p:cNvSpPr/>
            <p:nvPr/>
          </p:nvSpPr>
          <p:spPr>
            <a:xfrm>
              <a:off x="3702" y="1772"/>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p:txBody>
        </p:sp>
        <p:sp>
          <p:nvSpPr>
            <p:cNvPr id="162835" name="Rectangle 56" descr="17"/>
            <p:cNvSpPr/>
            <p:nvPr/>
          </p:nvSpPr>
          <p:spPr>
            <a:xfrm>
              <a:off x="567" y="1998"/>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p:txBody>
        </p:sp>
        <p:sp>
          <p:nvSpPr>
            <p:cNvPr id="162836" name="Rectangle 55" descr="18"/>
            <p:cNvSpPr/>
            <p:nvPr/>
          </p:nvSpPr>
          <p:spPr>
            <a:xfrm>
              <a:off x="959" y="1998"/>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研究现有系统</a:t>
              </a:r>
              <a:endParaRPr lang="zh-CN" altLang="en-US" sz="1400" dirty="0">
                <a:latin typeface="宋体" panose="02010600030101010101" pitchFamily="2" charset="-122"/>
                <a:ea typeface="宋体" panose="02010600030101010101" pitchFamily="2" charset="-122"/>
              </a:endParaRPr>
            </a:p>
          </p:txBody>
        </p:sp>
        <p:sp>
          <p:nvSpPr>
            <p:cNvPr id="162837" name="Rectangle 54" descr="19"/>
            <p:cNvSpPr/>
            <p:nvPr/>
          </p:nvSpPr>
          <p:spPr>
            <a:xfrm>
              <a:off x="3702" y="1998"/>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p:txBody>
        </p:sp>
        <p:sp>
          <p:nvSpPr>
            <p:cNvPr id="162838" name="Rectangle 53" descr="20"/>
            <p:cNvSpPr/>
            <p:nvPr/>
          </p:nvSpPr>
          <p:spPr>
            <a:xfrm>
              <a:off x="567" y="2224"/>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p:txBody>
        </p:sp>
        <p:sp>
          <p:nvSpPr>
            <p:cNvPr id="162839" name="Rectangle 52" descr="21"/>
            <p:cNvSpPr/>
            <p:nvPr/>
          </p:nvSpPr>
          <p:spPr>
            <a:xfrm>
              <a:off x="959" y="2224"/>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明确用户需求</a:t>
              </a:r>
              <a:endParaRPr lang="zh-CN" altLang="en-US" sz="1400" dirty="0">
                <a:latin typeface="宋体" panose="02010600030101010101" pitchFamily="2" charset="-122"/>
                <a:ea typeface="宋体" panose="02010600030101010101" pitchFamily="2" charset="-122"/>
              </a:endParaRPr>
            </a:p>
          </p:txBody>
        </p:sp>
        <p:sp>
          <p:nvSpPr>
            <p:cNvPr id="162840" name="Rectangle 51" descr="22"/>
            <p:cNvSpPr/>
            <p:nvPr/>
          </p:nvSpPr>
          <p:spPr>
            <a:xfrm>
              <a:off x="3702" y="2224"/>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p:txBody>
        </p:sp>
        <p:sp>
          <p:nvSpPr>
            <p:cNvPr id="162841" name="Rectangle 50" descr="23"/>
            <p:cNvSpPr/>
            <p:nvPr/>
          </p:nvSpPr>
          <p:spPr>
            <a:xfrm>
              <a:off x="567" y="2450"/>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7</a:t>
              </a:r>
              <a:endParaRPr lang="en-US" altLang="zh-CN" sz="1400" dirty="0">
                <a:latin typeface="宋体" panose="02010600030101010101" pitchFamily="2" charset="-122"/>
                <a:ea typeface="宋体" panose="02010600030101010101" pitchFamily="2" charset="-122"/>
              </a:endParaRPr>
            </a:p>
          </p:txBody>
        </p:sp>
        <p:sp>
          <p:nvSpPr>
            <p:cNvPr id="162842" name="Rectangle 49" descr="24"/>
            <p:cNvSpPr/>
            <p:nvPr/>
          </p:nvSpPr>
          <p:spPr>
            <a:xfrm>
              <a:off x="959" y="2450"/>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准备系统分析报告</a:t>
              </a:r>
              <a:endParaRPr lang="zh-CN" altLang="en-US" sz="1400" dirty="0">
                <a:latin typeface="宋体" panose="02010600030101010101" pitchFamily="2" charset="-122"/>
                <a:ea typeface="宋体" panose="02010600030101010101" pitchFamily="2" charset="-122"/>
              </a:endParaRPr>
            </a:p>
          </p:txBody>
        </p:sp>
        <p:sp>
          <p:nvSpPr>
            <p:cNvPr id="162843" name="Rectangle 48" descr="25"/>
            <p:cNvSpPr/>
            <p:nvPr/>
          </p:nvSpPr>
          <p:spPr>
            <a:xfrm>
              <a:off x="3702" y="2450"/>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5</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6</a:t>
              </a:r>
              <a:endParaRPr lang="en-US" altLang="zh-CN" sz="1400" dirty="0">
                <a:latin typeface="宋体" panose="02010600030101010101" pitchFamily="2" charset="-122"/>
                <a:ea typeface="宋体" panose="02010600030101010101" pitchFamily="2" charset="-122"/>
              </a:endParaRPr>
            </a:p>
          </p:txBody>
        </p:sp>
        <p:sp>
          <p:nvSpPr>
            <p:cNvPr id="162844" name="Rectangle 47" descr="26"/>
            <p:cNvSpPr/>
            <p:nvPr/>
          </p:nvSpPr>
          <p:spPr>
            <a:xfrm>
              <a:off x="567" y="2676"/>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8</a:t>
              </a:r>
              <a:endParaRPr lang="en-US" altLang="zh-CN" sz="1400" dirty="0">
                <a:latin typeface="宋体" panose="02010600030101010101" pitchFamily="2" charset="-122"/>
                <a:ea typeface="宋体" panose="02010600030101010101" pitchFamily="2" charset="-122"/>
              </a:endParaRPr>
            </a:p>
          </p:txBody>
        </p:sp>
        <p:sp>
          <p:nvSpPr>
            <p:cNvPr id="162845" name="Rectangle 46" descr="27"/>
            <p:cNvSpPr/>
            <p:nvPr/>
          </p:nvSpPr>
          <p:spPr>
            <a:xfrm>
              <a:off x="959" y="2676"/>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数据输入输出</a:t>
              </a:r>
              <a:endParaRPr lang="zh-CN" altLang="en-US" sz="1400" dirty="0">
                <a:latin typeface="宋体" panose="02010600030101010101" pitchFamily="2" charset="-122"/>
                <a:ea typeface="宋体" panose="02010600030101010101" pitchFamily="2" charset="-122"/>
              </a:endParaRPr>
            </a:p>
          </p:txBody>
        </p:sp>
        <p:sp>
          <p:nvSpPr>
            <p:cNvPr id="162846" name="Rectangle 45" descr="28"/>
            <p:cNvSpPr/>
            <p:nvPr/>
          </p:nvSpPr>
          <p:spPr>
            <a:xfrm>
              <a:off x="3702" y="2676"/>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7</a:t>
              </a:r>
              <a:endParaRPr lang="en-US" altLang="zh-CN" sz="1400" dirty="0">
                <a:latin typeface="宋体" panose="02010600030101010101" pitchFamily="2" charset="-122"/>
                <a:ea typeface="宋体" panose="02010600030101010101" pitchFamily="2" charset="-122"/>
              </a:endParaRPr>
            </a:p>
          </p:txBody>
        </p:sp>
        <p:sp>
          <p:nvSpPr>
            <p:cNvPr id="162847" name="Rectangle 17" descr="29"/>
            <p:cNvSpPr/>
            <p:nvPr/>
          </p:nvSpPr>
          <p:spPr>
            <a:xfrm>
              <a:off x="567" y="2902"/>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ea typeface="宋体" panose="02010600030101010101" pitchFamily="2" charset="-122"/>
                </a:rPr>
                <a:t>…</a:t>
              </a:r>
              <a:endParaRPr lang="en-US" altLang="zh-CN" sz="1400" dirty="0">
                <a:latin typeface="宋体" panose="02010600030101010101" pitchFamily="2" charset="-122"/>
                <a:ea typeface="宋体" panose="02010600030101010101" pitchFamily="2" charset="-122"/>
              </a:endParaRPr>
            </a:p>
          </p:txBody>
        </p:sp>
        <p:sp>
          <p:nvSpPr>
            <p:cNvPr id="162848" name="Rectangle 16" descr="30"/>
            <p:cNvSpPr/>
            <p:nvPr/>
          </p:nvSpPr>
          <p:spPr>
            <a:xfrm>
              <a:off x="959" y="2902"/>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ea typeface="宋体" panose="02010600030101010101" pitchFamily="2" charset="-122"/>
                </a:rPr>
                <a:t>…</a:t>
              </a:r>
              <a:endParaRPr lang="en-US" altLang="zh-CN" sz="1400" dirty="0">
                <a:latin typeface="宋体" panose="02010600030101010101" pitchFamily="2" charset="-122"/>
                <a:ea typeface="宋体" panose="02010600030101010101" pitchFamily="2" charset="-122"/>
              </a:endParaRPr>
            </a:p>
          </p:txBody>
        </p:sp>
        <p:sp>
          <p:nvSpPr>
            <p:cNvPr id="162849" name="Rectangle 15" descr="31"/>
            <p:cNvSpPr/>
            <p:nvPr/>
          </p:nvSpPr>
          <p:spPr>
            <a:xfrm>
              <a:off x="3702" y="2902"/>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endParaRPr lang="zh-CN" altLang="zh-CN" sz="1400" dirty="0">
                <a:latin typeface="宋体" panose="02010600030101010101" pitchFamily="2" charset="-122"/>
                <a:ea typeface="宋体" panose="02010600030101010101" pitchFamily="2" charset="-122"/>
              </a:endParaRPr>
            </a:p>
          </p:txBody>
        </p:sp>
        <p:sp>
          <p:nvSpPr>
            <p:cNvPr id="162850" name="Rectangle 14" descr="32"/>
            <p:cNvSpPr/>
            <p:nvPr/>
          </p:nvSpPr>
          <p:spPr>
            <a:xfrm>
              <a:off x="567" y="3128"/>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19</a:t>
              </a:r>
              <a:endParaRPr lang="en-US" altLang="zh-CN" sz="1400" dirty="0">
                <a:latin typeface="宋体" panose="02010600030101010101" pitchFamily="2" charset="-122"/>
                <a:ea typeface="宋体" panose="02010600030101010101" pitchFamily="2" charset="-122"/>
              </a:endParaRPr>
            </a:p>
          </p:txBody>
        </p:sp>
        <p:sp>
          <p:nvSpPr>
            <p:cNvPr id="162851" name="Rectangle 13" descr="33"/>
            <p:cNvSpPr/>
            <p:nvPr/>
          </p:nvSpPr>
          <p:spPr>
            <a:xfrm>
              <a:off x="959" y="3128"/>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准备测试报告</a:t>
              </a:r>
              <a:endParaRPr lang="zh-CN" altLang="en-US" sz="1400" dirty="0">
                <a:latin typeface="宋体" panose="02010600030101010101" pitchFamily="2" charset="-122"/>
                <a:ea typeface="宋体" panose="02010600030101010101" pitchFamily="2" charset="-122"/>
              </a:endParaRPr>
            </a:p>
          </p:txBody>
        </p:sp>
        <p:sp>
          <p:nvSpPr>
            <p:cNvPr id="162852" name="Rectangle 12" descr="34"/>
            <p:cNvSpPr/>
            <p:nvPr/>
          </p:nvSpPr>
          <p:spPr>
            <a:xfrm>
              <a:off x="3702" y="3128"/>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16</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17</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18</a:t>
              </a:r>
              <a:endParaRPr lang="en-US" altLang="zh-CN" sz="1400" dirty="0">
                <a:latin typeface="宋体" panose="02010600030101010101" pitchFamily="2" charset="-122"/>
                <a:ea typeface="宋体" panose="02010600030101010101" pitchFamily="2" charset="-122"/>
              </a:endParaRPr>
            </a:p>
          </p:txBody>
        </p:sp>
        <p:sp>
          <p:nvSpPr>
            <p:cNvPr id="162853" name="Rectangle 11" descr="35"/>
            <p:cNvSpPr/>
            <p:nvPr/>
          </p:nvSpPr>
          <p:spPr>
            <a:xfrm>
              <a:off x="567" y="3354"/>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20</a:t>
              </a:r>
              <a:endParaRPr lang="en-US" altLang="zh-CN" sz="1400" dirty="0">
                <a:latin typeface="宋体" panose="02010600030101010101" pitchFamily="2" charset="-122"/>
                <a:ea typeface="宋体" panose="02010600030101010101" pitchFamily="2" charset="-122"/>
              </a:endParaRPr>
            </a:p>
          </p:txBody>
        </p:sp>
        <p:sp>
          <p:nvSpPr>
            <p:cNvPr id="162854" name="Rectangle 10" descr="36"/>
            <p:cNvSpPr/>
            <p:nvPr/>
          </p:nvSpPr>
          <p:spPr>
            <a:xfrm>
              <a:off x="959" y="3354"/>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培训</a:t>
              </a:r>
              <a:endParaRPr lang="zh-CN" altLang="en-US" sz="1400" dirty="0">
                <a:latin typeface="宋体" panose="02010600030101010101" pitchFamily="2" charset="-122"/>
                <a:ea typeface="宋体" panose="02010600030101010101" pitchFamily="2" charset="-122"/>
              </a:endParaRPr>
            </a:p>
          </p:txBody>
        </p:sp>
        <p:sp>
          <p:nvSpPr>
            <p:cNvPr id="162855" name="Rectangle 9" descr="37"/>
            <p:cNvSpPr/>
            <p:nvPr/>
          </p:nvSpPr>
          <p:spPr>
            <a:xfrm>
              <a:off x="3702" y="3354"/>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19</a:t>
              </a:r>
              <a:endParaRPr lang="en-US" altLang="zh-CN" sz="1400" dirty="0">
                <a:latin typeface="宋体" panose="02010600030101010101" pitchFamily="2" charset="-122"/>
                <a:ea typeface="宋体" panose="02010600030101010101" pitchFamily="2" charset="-122"/>
              </a:endParaRPr>
            </a:p>
          </p:txBody>
        </p:sp>
        <p:sp>
          <p:nvSpPr>
            <p:cNvPr id="162856" name="Rectangle 8" descr="38"/>
            <p:cNvSpPr/>
            <p:nvPr/>
          </p:nvSpPr>
          <p:spPr>
            <a:xfrm>
              <a:off x="567" y="3580"/>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21</a:t>
              </a:r>
              <a:endParaRPr lang="en-US" altLang="zh-CN" sz="1400" dirty="0">
                <a:latin typeface="宋体" panose="02010600030101010101" pitchFamily="2" charset="-122"/>
                <a:ea typeface="宋体" panose="02010600030101010101" pitchFamily="2" charset="-122"/>
              </a:endParaRPr>
            </a:p>
          </p:txBody>
        </p:sp>
        <p:sp>
          <p:nvSpPr>
            <p:cNvPr id="162857" name="Rectangle 7" descr="39"/>
            <p:cNvSpPr/>
            <p:nvPr/>
          </p:nvSpPr>
          <p:spPr>
            <a:xfrm>
              <a:off x="959" y="3580"/>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系统转换</a:t>
              </a:r>
              <a:endParaRPr lang="zh-CN" altLang="en-US" sz="1400" dirty="0">
                <a:latin typeface="宋体" panose="02010600030101010101" pitchFamily="2" charset="-122"/>
                <a:ea typeface="宋体" panose="02010600030101010101" pitchFamily="2" charset="-122"/>
              </a:endParaRPr>
            </a:p>
          </p:txBody>
        </p:sp>
        <p:sp>
          <p:nvSpPr>
            <p:cNvPr id="162858" name="Rectangle 6" descr="40"/>
            <p:cNvSpPr/>
            <p:nvPr/>
          </p:nvSpPr>
          <p:spPr>
            <a:xfrm>
              <a:off x="3702" y="3580"/>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19</a:t>
              </a:r>
              <a:endParaRPr lang="en-US" altLang="zh-CN" sz="1400" dirty="0">
                <a:latin typeface="宋体" panose="02010600030101010101" pitchFamily="2" charset="-122"/>
                <a:ea typeface="宋体" panose="02010600030101010101" pitchFamily="2" charset="-122"/>
              </a:endParaRPr>
            </a:p>
          </p:txBody>
        </p:sp>
        <p:sp>
          <p:nvSpPr>
            <p:cNvPr id="162859" name="Rectangle 5" descr="41"/>
            <p:cNvSpPr/>
            <p:nvPr/>
          </p:nvSpPr>
          <p:spPr>
            <a:xfrm>
              <a:off x="567" y="3806"/>
              <a:ext cx="392"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22</a:t>
              </a:r>
              <a:endParaRPr lang="en-US" altLang="zh-CN" sz="1400" dirty="0">
                <a:latin typeface="宋体" panose="02010600030101010101" pitchFamily="2" charset="-122"/>
                <a:ea typeface="宋体" panose="02010600030101010101" pitchFamily="2" charset="-122"/>
              </a:endParaRPr>
            </a:p>
          </p:txBody>
        </p:sp>
        <p:sp>
          <p:nvSpPr>
            <p:cNvPr id="162860" name="Rectangle 4" descr="42"/>
            <p:cNvSpPr/>
            <p:nvPr/>
          </p:nvSpPr>
          <p:spPr>
            <a:xfrm>
              <a:off x="959" y="3806"/>
              <a:ext cx="274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zh-CN" altLang="en-US" sz="1400" dirty="0">
                  <a:latin typeface="宋体" panose="02010600030101010101" pitchFamily="2" charset="-122"/>
                  <a:ea typeface="宋体" panose="02010600030101010101" pitchFamily="2" charset="-122"/>
                </a:rPr>
                <a:t>装备实施报告</a:t>
              </a:r>
              <a:endParaRPr lang="zh-CN" altLang="en-US" sz="1400" dirty="0">
                <a:latin typeface="宋体" panose="02010600030101010101" pitchFamily="2" charset="-122"/>
                <a:ea typeface="宋体" panose="02010600030101010101" pitchFamily="2" charset="-122"/>
              </a:endParaRPr>
            </a:p>
          </p:txBody>
        </p:sp>
        <p:sp>
          <p:nvSpPr>
            <p:cNvPr id="162861" name="Rectangle 3" descr="43"/>
            <p:cNvSpPr/>
            <p:nvPr/>
          </p:nvSpPr>
          <p:spPr>
            <a:xfrm>
              <a:off x="3702" y="3806"/>
              <a:ext cx="1763" cy="226"/>
            </a:xfrm>
            <a:prstGeom prst="rect">
              <a:avLst/>
            </a:prstGeom>
            <a:noFill/>
            <a:ln w="9525">
              <a:noFill/>
            </a:ln>
          </p:spPr>
          <p:txBody>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10000"/>
                </a:lnSpc>
                <a:spcBef>
                  <a:spcPct val="10000"/>
                </a:spcBef>
                <a:buNone/>
              </a:pPr>
              <a:r>
                <a:rPr lang="en-US" altLang="zh-CN" sz="1400" dirty="0">
                  <a:latin typeface="宋体" panose="02010600030101010101" pitchFamily="2" charset="-122"/>
                  <a:ea typeface="宋体" panose="02010600030101010101" pitchFamily="2" charset="-122"/>
                </a:rPr>
                <a:t>20</a:t>
              </a:r>
              <a:r>
                <a:rPr lang="zh-CN" altLang="en-US" sz="1400" dirty="0">
                  <a:latin typeface="宋体" panose="02010600030101010101" pitchFamily="2" charset="-122"/>
                  <a:ea typeface="宋体" panose="02010600030101010101" pitchFamily="2" charset="-122"/>
                </a:rPr>
                <a:t>，</a:t>
              </a:r>
              <a:r>
                <a:rPr lang="en-US" altLang="zh-CN" sz="1400" dirty="0">
                  <a:latin typeface="宋体" panose="02010600030101010101" pitchFamily="2" charset="-122"/>
                  <a:ea typeface="宋体" panose="02010600030101010101" pitchFamily="2" charset="-122"/>
                </a:rPr>
                <a:t>21</a:t>
              </a:r>
              <a:endParaRPr lang="en-US" altLang="zh-CN" sz="1400" dirty="0">
                <a:latin typeface="宋体" panose="02010600030101010101" pitchFamily="2" charset="-122"/>
                <a:ea typeface="宋体" panose="02010600030101010101" pitchFamily="2" charset="-122"/>
              </a:endParaRPr>
            </a:p>
          </p:txBody>
        </p:sp>
        <p:sp>
          <p:nvSpPr>
            <p:cNvPr id="162862" name="Line 71"/>
            <p:cNvSpPr/>
            <p:nvPr/>
          </p:nvSpPr>
          <p:spPr>
            <a:xfrm>
              <a:off x="567" y="787"/>
              <a:ext cx="4898" cy="0"/>
            </a:xfrm>
            <a:prstGeom prst="line">
              <a:avLst/>
            </a:prstGeom>
            <a:ln w="28575" cap="sq" cmpd="sng">
              <a:solidFill>
                <a:schemeClr val="tx1"/>
              </a:solidFill>
              <a:prstDash val="solid"/>
              <a:headEnd type="none" w="med" len="med"/>
              <a:tailEnd type="none" w="med" len="med"/>
            </a:ln>
          </p:spPr>
        </p:sp>
        <p:sp>
          <p:nvSpPr>
            <p:cNvPr id="162863" name="Line 72"/>
            <p:cNvSpPr/>
            <p:nvPr/>
          </p:nvSpPr>
          <p:spPr>
            <a:xfrm>
              <a:off x="567" y="1094"/>
              <a:ext cx="4898" cy="0"/>
            </a:xfrm>
            <a:prstGeom prst="line">
              <a:avLst/>
            </a:prstGeom>
            <a:ln w="12700" cap="flat" cmpd="sng">
              <a:solidFill>
                <a:schemeClr val="tx1"/>
              </a:solidFill>
              <a:prstDash val="solid"/>
              <a:headEnd type="none" w="med" len="med"/>
              <a:tailEnd type="none" w="med" len="med"/>
            </a:ln>
          </p:spPr>
        </p:sp>
        <p:sp>
          <p:nvSpPr>
            <p:cNvPr id="162864" name="Line 73"/>
            <p:cNvSpPr/>
            <p:nvPr/>
          </p:nvSpPr>
          <p:spPr>
            <a:xfrm>
              <a:off x="567" y="1320"/>
              <a:ext cx="4898" cy="0"/>
            </a:xfrm>
            <a:prstGeom prst="line">
              <a:avLst/>
            </a:prstGeom>
            <a:ln w="12700" cap="flat" cmpd="sng">
              <a:solidFill>
                <a:schemeClr val="tx1"/>
              </a:solidFill>
              <a:prstDash val="solid"/>
              <a:headEnd type="none" w="med" len="med"/>
              <a:tailEnd type="none" w="med" len="med"/>
            </a:ln>
          </p:spPr>
        </p:sp>
        <p:sp>
          <p:nvSpPr>
            <p:cNvPr id="162865" name="Line 74"/>
            <p:cNvSpPr/>
            <p:nvPr/>
          </p:nvSpPr>
          <p:spPr>
            <a:xfrm>
              <a:off x="567" y="1546"/>
              <a:ext cx="4898" cy="0"/>
            </a:xfrm>
            <a:prstGeom prst="line">
              <a:avLst/>
            </a:prstGeom>
            <a:ln w="12700" cap="flat" cmpd="sng">
              <a:solidFill>
                <a:schemeClr val="tx1"/>
              </a:solidFill>
              <a:prstDash val="solid"/>
              <a:headEnd type="none" w="med" len="med"/>
              <a:tailEnd type="none" w="med" len="med"/>
            </a:ln>
          </p:spPr>
        </p:sp>
        <p:sp>
          <p:nvSpPr>
            <p:cNvPr id="162866" name="Line 75"/>
            <p:cNvSpPr/>
            <p:nvPr/>
          </p:nvSpPr>
          <p:spPr>
            <a:xfrm>
              <a:off x="567" y="1772"/>
              <a:ext cx="4898" cy="0"/>
            </a:xfrm>
            <a:prstGeom prst="line">
              <a:avLst/>
            </a:prstGeom>
            <a:ln w="12700" cap="flat" cmpd="sng">
              <a:solidFill>
                <a:schemeClr val="tx1"/>
              </a:solidFill>
              <a:prstDash val="solid"/>
              <a:headEnd type="none" w="med" len="med"/>
              <a:tailEnd type="none" w="med" len="med"/>
            </a:ln>
          </p:spPr>
        </p:sp>
        <p:sp>
          <p:nvSpPr>
            <p:cNvPr id="162867" name="Line 76"/>
            <p:cNvSpPr/>
            <p:nvPr/>
          </p:nvSpPr>
          <p:spPr>
            <a:xfrm>
              <a:off x="567" y="1998"/>
              <a:ext cx="4898" cy="0"/>
            </a:xfrm>
            <a:prstGeom prst="line">
              <a:avLst/>
            </a:prstGeom>
            <a:ln w="12700" cap="flat" cmpd="sng">
              <a:solidFill>
                <a:schemeClr val="tx1"/>
              </a:solidFill>
              <a:prstDash val="solid"/>
              <a:headEnd type="none" w="med" len="med"/>
              <a:tailEnd type="none" w="med" len="med"/>
            </a:ln>
          </p:spPr>
        </p:sp>
        <p:sp>
          <p:nvSpPr>
            <p:cNvPr id="162868" name="Line 77"/>
            <p:cNvSpPr/>
            <p:nvPr/>
          </p:nvSpPr>
          <p:spPr>
            <a:xfrm>
              <a:off x="567" y="2224"/>
              <a:ext cx="4898" cy="0"/>
            </a:xfrm>
            <a:prstGeom prst="line">
              <a:avLst/>
            </a:prstGeom>
            <a:ln w="12700" cap="flat" cmpd="sng">
              <a:solidFill>
                <a:schemeClr val="tx1"/>
              </a:solidFill>
              <a:prstDash val="solid"/>
              <a:headEnd type="none" w="med" len="med"/>
              <a:tailEnd type="none" w="med" len="med"/>
            </a:ln>
          </p:spPr>
        </p:sp>
        <p:sp>
          <p:nvSpPr>
            <p:cNvPr id="162869" name="Line 78"/>
            <p:cNvSpPr/>
            <p:nvPr/>
          </p:nvSpPr>
          <p:spPr>
            <a:xfrm>
              <a:off x="567" y="2450"/>
              <a:ext cx="4898" cy="0"/>
            </a:xfrm>
            <a:prstGeom prst="line">
              <a:avLst/>
            </a:prstGeom>
            <a:ln w="12700" cap="flat" cmpd="sng">
              <a:solidFill>
                <a:schemeClr val="tx1"/>
              </a:solidFill>
              <a:prstDash val="solid"/>
              <a:headEnd type="none" w="med" len="med"/>
              <a:tailEnd type="none" w="med" len="med"/>
            </a:ln>
          </p:spPr>
        </p:sp>
        <p:sp>
          <p:nvSpPr>
            <p:cNvPr id="162870" name="Line 79"/>
            <p:cNvSpPr/>
            <p:nvPr/>
          </p:nvSpPr>
          <p:spPr>
            <a:xfrm>
              <a:off x="567" y="2676"/>
              <a:ext cx="4898" cy="0"/>
            </a:xfrm>
            <a:prstGeom prst="line">
              <a:avLst/>
            </a:prstGeom>
            <a:ln w="12700" cap="flat" cmpd="sng">
              <a:solidFill>
                <a:schemeClr val="tx1"/>
              </a:solidFill>
              <a:prstDash val="solid"/>
              <a:headEnd type="none" w="med" len="med"/>
              <a:tailEnd type="none" w="med" len="med"/>
            </a:ln>
          </p:spPr>
        </p:sp>
        <p:sp>
          <p:nvSpPr>
            <p:cNvPr id="162871" name="Line 80"/>
            <p:cNvSpPr/>
            <p:nvPr/>
          </p:nvSpPr>
          <p:spPr>
            <a:xfrm>
              <a:off x="567" y="2902"/>
              <a:ext cx="4898" cy="0"/>
            </a:xfrm>
            <a:prstGeom prst="line">
              <a:avLst/>
            </a:prstGeom>
            <a:ln w="12700" cap="flat" cmpd="sng">
              <a:solidFill>
                <a:schemeClr val="tx1"/>
              </a:solidFill>
              <a:prstDash val="solid"/>
              <a:headEnd type="none" w="med" len="med"/>
              <a:tailEnd type="none" w="med" len="med"/>
            </a:ln>
          </p:spPr>
        </p:sp>
        <p:sp>
          <p:nvSpPr>
            <p:cNvPr id="162872" name="Line 90"/>
            <p:cNvSpPr/>
            <p:nvPr/>
          </p:nvSpPr>
          <p:spPr>
            <a:xfrm>
              <a:off x="567" y="3128"/>
              <a:ext cx="4898" cy="0"/>
            </a:xfrm>
            <a:prstGeom prst="line">
              <a:avLst/>
            </a:prstGeom>
            <a:ln w="12700" cap="flat" cmpd="sng">
              <a:solidFill>
                <a:schemeClr val="tx1"/>
              </a:solidFill>
              <a:prstDash val="solid"/>
              <a:headEnd type="none" w="med" len="med"/>
              <a:tailEnd type="none" w="med" len="med"/>
            </a:ln>
          </p:spPr>
        </p:sp>
        <p:sp>
          <p:nvSpPr>
            <p:cNvPr id="162873" name="Line 91"/>
            <p:cNvSpPr/>
            <p:nvPr/>
          </p:nvSpPr>
          <p:spPr>
            <a:xfrm>
              <a:off x="567" y="3354"/>
              <a:ext cx="4898" cy="0"/>
            </a:xfrm>
            <a:prstGeom prst="line">
              <a:avLst/>
            </a:prstGeom>
            <a:ln w="12700" cap="flat" cmpd="sng">
              <a:solidFill>
                <a:schemeClr val="tx1"/>
              </a:solidFill>
              <a:prstDash val="solid"/>
              <a:headEnd type="none" w="med" len="med"/>
              <a:tailEnd type="none" w="med" len="med"/>
            </a:ln>
          </p:spPr>
        </p:sp>
        <p:sp>
          <p:nvSpPr>
            <p:cNvPr id="162874" name="Line 92"/>
            <p:cNvSpPr/>
            <p:nvPr/>
          </p:nvSpPr>
          <p:spPr>
            <a:xfrm>
              <a:off x="567" y="3580"/>
              <a:ext cx="4898" cy="0"/>
            </a:xfrm>
            <a:prstGeom prst="line">
              <a:avLst/>
            </a:prstGeom>
            <a:ln w="12700" cap="flat" cmpd="sng">
              <a:solidFill>
                <a:schemeClr val="tx1"/>
              </a:solidFill>
              <a:prstDash val="solid"/>
              <a:headEnd type="none" w="med" len="med"/>
              <a:tailEnd type="none" w="med" len="med"/>
            </a:ln>
          </p:spPr>
        </p:sp>
        <p:sp>
          <p:nvSpPr>
            <p:cNvPr id="162875" name="Line 93"/>
            <p:cNvSpPr/>
            <p:nvPr/>
          </p:nvSpPr>
          <p:spPr>
            <a:xfrm>
              <a:off x="567" y="3806"/>
              <a:ext cx="4898" cy="0"/>
            </a:xfrm>
            <a:prstGeom prst="line">
              <a:avLst/>
            </a:prstGeom>
            <a:ln w="12700" cap="flat" cmpd="sng">
              <a:solidFill>
                <a:schemeClr val="tx1"/>
              </a:solidFill>
              <a:prstDash val="solid"/>
              <a:headEnd type="none" w="med" len="med"/>
              <a:tailEnd type="none" w="med" len="med"/>
            </a:ln>
          </p:spPr>
        </p:sp>
        <p:sp>
          <p:nvSpPr>
            <p:cNvPr id="162876" name="Line 94"/>
            <p:cNvSpPr/>
            <p:nvPr/>
          </p:nvSpPr>
          <p:spPr>
            <a:xfrm>
              <a:off x="567" y="4032"/>
              <a:ext cx="4898" cy="0"/>
            </a:xfrm>
            <a:prstGeom prst="line">
              <a:avLst/>
            </a:prstGeom>
            <a:ln w="28575" cap="sq" cmpd="sng">
              <a:solidFill>
                <a:schemeClr val="tx1"/>
              </a:solidFill>
              <a:prstDash val="solid"/>
              <a:headEnd type="none" w="med" len="med"/>
              <a:tailEnd type="none" w="med" len="med"/>
            </a:ln>
          </p:spPr>
        </p:sp>
        <p:sp>
          <p:nvSpPr>
            <p:cNvPr id="162877" name="Line 95"/>
            <p:cNvSpPr/>
            <p:nvPr/>
          </p:nvSpPr>
          <p:spPr>
            <a:xfrm>
              <a:off x="567" y="787"/>
              <a:ext cx="0" cy="3245"/>
            </a:xfrm>
            <a:prstGeom prst="line">
              <a:avLst/>
            </a:prstGeom>
            <a:ln w="28575" cap="sq" cmpd="sng">
              <a:solidFill>
                <a:schemeClr val="tx1"/>
              </a:solidFill>
              <a:prstDash val="solid"/>
              <a:headEnd type="none" w="med" len="med"/>
              <a:tailEnd type="none" w="med" len="med"/>
            </a:ln>
          </p:spPr>
        </p:sp>
        <p:sp>
          <p:nvSpPr>
            <p:cNvPr id="162878" name="Line 96"/>
            <p:cNvSpPr/>
            <p:nvPr/>
          </p:nvSpPr>
          <p:spPr>
            <a:xfrm>
              <a:off x="3702" y="787"/>
              <a:ext cx="0" cy="3245"/>
            </a:xfrm>
            <a:prstGeom prst="line">
              <a:avLst/>
            </a:prstGeom>
            <a:ln w="12700" cap="flat" cmpd="sng">
              <a:solidFill>
                <a:schemeClr val="tx1"/>
              </a:solidFill>
              <a:prstDash val="solid"/>
              <a:headEnd type="none" w="med" len="med"/>
              <a:tailEnd type="none" w="med" len="med"/>
            </a:ln>
          </p:spPr>
        </p:sp>
        <p:sp>
          <p:nvSpPr>
            <p:cNvPr id="162879" name="Line 97"/>
            <p:cNvSpPr/>
            <p:nvPr/>
          </p:nvSpPr>
          <p:spPr>
            <a:xfrm>
              <a:off x="5465" y="787"/>
              <a:ext cx="0" cy="3245"/>
            </a:xfrm>
            <a:prstGeom prst="line">
              <a:avLst/>
            </a:prstGeom>
            <a:ln w="28575" cap="sq" cmpd="sng">
              <a:solidFill>
                <a:schemeClr val="tx1"/>
              </a:solidFill>
              <a:prstDash val="solid"/>
              <a:headEnd type="none" w="med" len="med"/>
              <a:tailEnd type="none" w="med" len="med"/>
            </a:ln>
          </p:spPr>
        </p:sp>
        <p:sp>
          <p:nvSpPr>
            <p:cNvPr id="162880" name="Line 98"/>
            <p:cNvSpPr/>
            <p:nvPr/>
          </p:nvSpPr>
          <p:spPr>
            <a:xfrm>
              <a:off x="959" y="1094"/>
              <a:ext cx="0" cy="2938"/>
            </a:xfrm>
            <a:prstGeom prst="line">
              <a:avLst/>
            </a:prstGeom>
            <a:ln w="12700" cap="flat" cmpd="sng">
              <a:solidFill>
                <a:schemeClr val="tx1"/>
              </a:solidFill>
              <a:prstDash val="solid"/>
              <a:headEnd type="none" w="med" len="med"/>
              <a:tailEnd type="none" w="med" len="med"/>
            </a:ln>
          </p:spPr>
        </p:sp>
      </p:grpSp>
      <p:sp>
        <p:nvSpPr>
          <p:cNvPr id="162819" name="Text Box 99"/>
          <p:cNvSpPr txBox="1"/>
          <p:nvPr/>
        </p:nvSpPr>
        <p:spPr>
          <a:xfrm>
            <a:off x="250825" y="1027113"/>
            <a:ext cx="8523288" cy="457200"/>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50000"/>
              </a:spcBef>
              <a:buClrTx/>
              <a:buFontTx/>
              <a:buNone/>
            </a:pPr>
            <a:r>
              <a:rPr lang="zh-CN" altLang="en-US" dirty="0">
                <a:solidFill>
                  <a:schemeClr val="accent2"/>
                </a:solidFill>
                <a:ea typeface="黑体" panose="02010609060101010101" pitchFamily="49" charset="-122"/>
              </a:rPr>
              <a:t>制作活动和紧前事件序列表</a:t>
            </a:r>
            <a:endParaRPr lang="zh-CN" altLang="en-US" dirty="0">
              <a:solidFill>
                <a:schemeClr val="accent2"/>
              </a:solidFill>
              <a:ea typeface="黑体" panose="02010609060101010101" pitchFamily="49" charset="-122"/>
            </a:endParaRPr>
          </a:p>
        </p:txBody>
      </p:sp>
      <p:sp>
        <p:nvSpPr>
          <p:cNvPr id="162820" name="Rectangle 110"/>
          <p:cNvSpPr>
            <a:spLocks noGrp="1"/>
          </p:cNvSpPr>
          <p:nvPr>
            <p:ph type="title" idx="4294967295"/>
          </p:nvPr>
        </p:nvSpPr>
        <p:spPr>
          <a:xfrm>
            <a:off x="107315" y="116523"/>
            <a:ext cx="5246688" cy="554037"/>
          </a:xfrm>
        </p:spPr>
        <p:txBody>
          <a:bodyPr vert="horz" wrap="square" lIns="91440" tIns="45720" rIns="91440" bIns="45720" anchor="ctr" anchorCtr="0"/>
          <a:p>
            <a:pPr eaLnBrk="1" hangingPunct="1"/>
            <a:r>
              <a:rPr lang="zh-CN" altLang="en-US" sz="2800" dirty="0"/>
              <a:t>项目活动排序方法与工具 </a:t>
            </a:r>
            <a:r>
              <a:rPr lang="en-US" altLang="zh-CN" sz="3600" dirty="0">
                <a:latin typeface="黑体" panose="02010609060101010101" pitchFamily="49" charset="-122"/>
              </a:rPr>
              <a:t>2</a:t>
            </a:r>
            <a:endParaRPr lang="en-US" altLang="zh-CN" sz="3600" dirty="0">
              <a:latin typeface="黑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Text Box 2"/>
          <p:cNvSpPr txBox="1"/>
          <p:nvPr/>
        </p:nvSpPr>
        <p:spPr>
          <a:xfrm>
            <a:off x="387350" y="750888"/>
            <a:ext cx="184150" cy="519112"/>
          </a:xfrm>
          <a:prstGeom prst="rect">
            <a:avLst/>
          </a:prstGeom>
          <a:noFill/>
          <a:ln w="9525">
            <a:noFill/>
          </a:ln>
        </p:spPr>
        <p:txBody>
          <a:bodyPr wrap="none">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lnSpc>
                <a:spcPct val="100000"/>
              </a:lnSpc>
              <a:spcBef>
                <a:spcPct val="0"/>
              </a:spcBef>
              <a:buClrTx/>
              <a:buFontTx/>
              <a:buNone/>
            </a:pPr>
            <a:endParaRPr lang="zh-CN" altLang="zh-CN" sz="2800" dirty="0">
              <a:latin typeface="Times New Roman" panose="02020603050405020304" pitchFamily="18" charset="0"/>
              <a:ea typeface="楷体_GB2312" pitchFamily="49" charset="-122"/>
            </a:endParaRPr>
          </a:p>
        </p:txBody>
      </p:sp>
      <p:sp>
        <p:nvSpPr>
          <p:cNvPr id="164867" name="Text Box 3"/>
          <p:cNvSpPr txBox="1"/>
          <p:nvPr/>
        </p:nvSpPr>
        <p:spPr>
          <a:xfrm>
            <a:off x="342900" y="1196975"/>
            <a:ext cx="8693150" cy="447357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spcBef>
                <a:spcPct val="0"/>
              </a:spcBef>
              <a:buClrTx/>
              <a:buFontTx/>
              <a:buNone/>
            </a:pPr>
            <a:r>
              <a:rPr lang="en-US" altLang="zh-CN" b="0" dirty="0">
                <a:latin typeface="宋体" panose="02010600030101010101" pitchFamily="2" charset="-122"/>
                <a:ea typeface="宋体" panose="02010600030101010101" pitchFamily="2" charset="-122"/>
              </a:rPr>
              <a:t>1</a:t>
            </a:r>
            <a:r>
              <a:rPr lang="zh-CN" altLang="en-US" b="0" dirty="0">
                <a:latin typeface="宋体" panose="02010600030101010101" pitchFamily="2" charset="-122"/>
                <a:ea typeface="宋体" panose="02010600030101010101" pitchFamily="2" charset="-122"/>
              </a:rPr>
              <a:t>、估计的层次</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zh-CN" altLang="en-US" b="0" dirty="0">
                <a:latin typeface="宋体" panose="02010600030101010101" pitchFamily="2" charset="-122"/>
                <a:ea typeface="宋体" panose="02010600030101010101" pitchFamily="2" charset="-122"/>
              </a:rPr>
              <a:t>   （产品）系统级估计；（软件</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硬件</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结构）子系统级估计；</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zh-CN" altLang="en-US" b="0" dirty="0">
                <a:latin typeface="宋体" panose="02010600030101010101" pitchFamily="2" charset="-122"/>
                <a:ea typeface="宋体" panose="02010600030101010101" pitchFamily="2" charset="-122"/>
              </a:rPr>
              <a:t>   （模块）项目级估计；   活动级估计；   </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en-US" altLang="zh-CN" b="0" dirty="0">
                <a:latin typeface="宋体" panose="02010600030101010101" pitchFamily="2" charset="-122"/>
                <a:ea typeface="宋体" panose="02010600030101010101" pitchFamily="2" charset="-122"/>
              </a:rPr>
              <a:t>2</a:t>
            </a:r>
            <a:r>
              <a:rPr lang="zh-CN" altLang="en-US" b="0" dirty="0">
                <a:latin typeface="宋体" panose="02010600030101010101" pitchFamily="2" charset="-122"/>
                <a:ea typeface="宋体" panose="02010600030101010101" pitchFamily="2" charset="-122"/>
              </a:rPr>
              <a:t>、估计的对象</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zh-CN" altLang="en-US" b="0" dirty="0">
                <a:latin typeface="宋体" panose="02010600030101010101" pitchFamily="2" charset="-122"/>
                <a:ea typeface="宋体" panose="02010600030101010101" pitchFamily="2" charset="-122"/>
              </a:rPr>
              <a:t>    可分为三类：规模、工作量、工期</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进度</a:t>
            </a:r>
            <a:r>
              <a:rPr lang="en-US" altLang="zh-CN" b="0" dirty="0">
                <a:latin typeface="宋体" panose="02010600030101010101" pitchFamily="2" charset="-122"/>
                <a:ea typeface="宋体" panose="02010600030101010101" pitchFamily="2" charset="-122"/>
              </a:rPr>
              <a:t>)</a:t>
            </a:r>
            <a:endParaRPr lang="en-US" altLang="zh-CN"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en-US" altLang="zh-CN" b="0" dirty="0">
                <a:latin typeface="宋体" panose="02010600030101010101" pitchFamily="2" charset="-122"/>
                <a:ea typeface="宋体" panose="02010600030101010101" pitchFamily="2" charset="-122"/>
              </a:rPr>
              <a:t>3</a:t>
            </a:r>
            <a:r>
              <a:rPr lang="zh-CN" altLang="en-US" b="0" dirty="0">
                <a:latin typeface="宋体" panose="02010600030101010101" pitchFamily="2" charset="-122"/>
                <a:ea typeface="宋体" panose="02010600030101010101" pitchFamily="2" charset="-122"/>
              </a:rPr>
              <a:t>、规模、工作量、工期</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进度</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的关系</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zh-CN" altLang="en-US" b="0" dirty="0">
                <a:latin typeface="宋体" panose="02010600030101010101" pitchFamily="2" charset="-122"/>
                <a:ea typeface="宋体" panose="02010600030101010101" pitchFamily="2" charset="-122"/>
              </a:rPr>
              <a:t>    工作量 ＝ 规模</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生产率</a:t>
            </a:r>
            <a:endParaRPr lang="zh-CN" altLang="en-US" b="0" dirty="0">
              <a:latin typeface="宋体" panose="02010600030101010101" pitchFamily="2" charset="-122"/>
              <a:ea typeface="宋体" panose="02010600030101010101" pitchFamily="2" charset="-122"/>
            </a:endParaRPr>
          </a:p>
          <a:p>
            <a:pPr marL="0" lvl="0" indent="0" eaLnBrk="1" hangingPunct="1">
              <a:spcBef>
                <a:spcPct val="0"/>
              </a:spcBef>
              <a:buClrTx/>
              <a:buFontTx/>
              <a:buNone/>
            </a:pPr>
            <a:r>
              <a:rPr lang="zh-CN" altLang="en-US" b="0" dirty="0">
                <a:latin typeface="宋体" panose="02010600030101010101" pitchFamily="2" charset="-122"/>
                <a:ea typeface="宋体" panose="02010600030101010101" pitchFamily="2" charset="-122"/>
              </a:rPr>
              <a:t>    工期</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进度</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 工作量</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资源</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人数</a:t>
            </a:r>
            <a:r>
              <a:rPr lang="en-US" altLang="zh-CN" b="0" dirty="0">
                <a:latin typeface="宋体" panose="02010600030101010101" pitchFamily="2" charset="-122"/>
                <a:ea typeface="宋体" panose="02010600030101010101" pitchFamily="2" charset="-122"/>
              </a:rPr>
              <a:t>)</a:t>
            </a:r>
            <a:endParaRPr lang="en-US" altLang="zh-CN" b="0" dirty="0">
              <a:latin typeface="宋体" panose="02010600030101010101" pitchFamily="2" charset="-122"/>
              <a:ea typeface="宋体" panose="02010600030101010101" pitchFamily="2" charset="-122"/>
            </a:endParaRPr>
          </a:p>
        </p:txBody>
      </p:sp>
      <p:pic>
        <p:nvPicPr>
          <p:cNvPr id="164868" name="Picture 5"/>
          <p:cNvPicPr>
            <a:picLocks noChangeAspect="1"/>
          </p:cNvPicPr>
          <p:nvPr/>
        </p:nvPicPr>
        <p:blipFill>
          <a:blip r:embed="rId1"/>
          <a:stretch>
            <a:fillRect/>
          </a:stretch>
        </p:blipFill>
        <p:spPr>
          <a:xfrm>
            <a:off x="5795963" y="765175"/>
            <a:ext cx="2916237" cy="741363"/>
          </a:xfrm>
          <a:prstGeom prst="rect">
            <a:avLst/>
          </a:prstGeom>
          <a:solidFill>
            <a:srgbClr val="FFFFFF"/>
          </a:solidFill>
          <a:ln w="9525" cap="flat" cmpd="sng">
            <a:solidFill>
              <a:schemeClr val="tx1"/>
            </a:solidFill>
            <a:prstDash val="solid"/>
            <a:miter/>
            <a:headEnd type="none" w="med" len="med"/>
            <a:tailEnd type="none" w="med" len="med"/>
          </a:ln>
        </p:spPr>
      </p:pic>
      <p:sp>
        <p:nvSpPr>
          <p:cNvPr id="164869" name="Oval 6"/>
          <p:cNvSpPr/>
          <p:nvPr/>
        </p:nvSpPr>
        <p:spPr>
          <a:xfrm>
            <a:off x="6516688" y="1196975"/>
            <a:ext cx="668337" cy="319088"/>
          </a:xfrm>
          <a:prstGeom prst="ellipse">
            <a:avLst/>
          </a:prstGeom>
          <a:noFill/>
          <a:ln w="9525" cap="flat" cmpd="sng">
            <a:solidFill>
              <a:srgbClr val="FF0000"/>
            </a:solidFill>
            <a:prstDash val="solid"/>
            <a:headEnd type="none" w="med" len="med"/>
            <a:tailEnd type="none" w="med" len="med"/>
          </a:ln>
        </p:spPr>
        <p:txBody>
          <a:bodyPr wrap="none"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lnSpc>
                <a:spcPct val="100000"/>
              </a:lnSpc>
              <a:spcBef>
                <a:spcPct val="0"/>
              </a:spcBef>
              <a:buClrTx/>
              <a:buFontTx/>
              <a:buNone/>
            </a:pPr>
            <a:endParaRPr lang="zh-CN" altLang="en-US" sz="2000" dirty="0">
              <a:solidFill>
                <a:srgbClr val="184184"/>
              </a:solidFill>
              <a:latin typeface="Times New Roman" panose="02020603050405020304" pitchFamily="18" charset="0"/>
              <a:ea typeface="宋体" panose="02010600030101010101" pitchFamily="2" charset="-122"/>
            </a:endParaRPr>
          </a:p>
        </p:txBody>
      </p:sp>
      <p:sp>
        <p:nvSpPr>
          <p:cNvPr id="164870" name="Rectangle 7"/>
          <p:cNvSpPr>
            <a:spLocks noGrp="1"/>
          </p:cNvSpPr>
          <p:nvPr>
            <p:ph type="title" idx="4294967295"/>
          </p:nvPr>
        </p:nvSpPr>
        <p:spPr>
          <a:xfrm>
            <a:off x="107315" y="116523"/>
            <a:ext cx="5246688" cy="554037"/>
          </a:xfrm>
        </p:spPr>
        <p:txBody>
          <a:bodyPr vert="horz" wrap="square" lIns="91440" tIns="45720" rIns="91440" bIns="45720" anchor="ctr" anchorCtr="0"/>
          <a:p>
            <a:pPr marL="304800" indent="-304800" eaLnBrk="1" hangingPunct="1"/>
            <a:r>
              <a:rPr lang="zh-CN" altLang="en-US" sz="2800" dirty="0"/>
              <a:t>活动工期估算的方法与工具</a:t>
            </a:r>
            <a:endParaRPr lang="zh-CN" altLang="en-US" sz="28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Text Box 4"/>
          <p:cNvSpPr txBox="1"/>
          <p:nvPr/>
        </p:nvSpPr>
        <p:spPr>
          <a:xfrm>
            <a:off x="457200" y="1143000"/>
            <a:ext cx="8158163" cy="3425825"/>
          </a:xfrm>
          <a:prstGeom prst="rect">
            <a:avLst/>
          </a:prstGeom>
          <a:noFill/>
          <a:ln w="9525">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482600" lvl="0" indent="-482600" eaLnBrk="1" hangingPunct="1">
              <a:lnSpc>
                <a:spcPct val="130000"/>
              </a:lnSpc>
              <a:spcBef>
                <a:spcPct val="0"/>
              </a:spcBef>
              <a:buClr>
                <a:srgbClr val="FF0000"/>
              </a:buClr>
              <a:buFont typeface="Wingdings" panose="05000000000000000000" pitchFamily="2" charset="2"/>
              <a:buChar char="q"/>
            </a:pPr>
            <a:r>
              <a:rPr lang="zh-CN" altLang="en-US" sz="2800" dirty="0">
                <a:latin typeface="宋体" panose="02010600030101010101" pitchFamily="2" charset="-122"/>
                <a:ea typeface="宋体" panose="02010600030101010101" pitchFamily="2" charset="-122"/>
              </a:rPr>
              <a:t>自上而下：</a:t>
            </a:r>
            <a:r>
              <a:rPr lang="zh-CN" altLang="en-US" sz="2800" b="0" dirty="0">
                <a:latin typeface="宋体" panose="02010600030101010101" pitchFamily="2" charset="-122"/>
                <a:ea typeface="宋体" panose="02010600030101010101" pitchFamily="2" charset="-122"/>
              </a:rPr>
              <a:t>基于历史数据对项目或主要任务进行的较粗估计</a:t>
            </a:r>
            <a:endParaRPr lang="zh-CN" altLang="en-US" sz="2800" b="0" dirty="0">
              <a:latin typeface="宋体" panose="02010600030101010101" pitchFamily="2" charset="-122"/>
              <a:ea typeface="宋体" panose="02010600030101010101" pitchFamily="2" charset="-122"/>
            </a:endParaRPr>
          </a:p>
          <a:p>
            <a:pPr marL="482600" lvl="0" indent="-482600" eaLnBrk="1" hangingPunct="1">
              <a:lnSpc>
                <a:spcPct val="130000"/>
              </a:lnSpc>
              <a:spcBef>
                <a:spcPct val="0"/>
              </a:spcBef>
              <a:buClr>
                <a:srgbClr val="FF0000"/>
              </a:buClr>
              <a:buFont typeface="Wingdings" panose="05000000000000000000" pitchFamily="2" charset="2"/>
              <a:buChar char="q"/>
            </a:pPr>
            <a:r>
              <a:rPr lang="zh-CN" altLang="en-US" sz="2800" dirty="0">
                <a:latin typeface="宋体" panose="02010600030101010101" pitchFamily="2" charset="-122"/>
                <a:ea typeface="宋体" panose="02010600030101010101" pitchFamily="2" charset="-122"/>
              </a:rPr>
              <a:t>自下而上：</a:t>
            </a:r>
            <a:r>
              <a:rPr lang="zh-CN" altLang="en-US" sz="2800" b="0" dirty="0">
                <a:latin typeface="宋体" panose="02010600030101010101" pitchFamily="2" charset="-122"/>
                <a:ea typeface="宋体" panose="02010600030101010101" pitchFamily="2" charset="-122"/>
              </a:rPr>
              <a:t>以底层工作任务的估计为基础，由下而上进行的非常详细的估计</a:t>
            </a:r>
            <a:endParaRPr lang="zh-CN" altLang="en-US" sz="2800" b="0" dirty="0">
              <a:latin typeface="宋体" panose="02010600030101010101" pitchFamily="2" charset="-122"/>
              <a:ea typeface="宋体" panose="02010600030101010101" pitchFamily="2" charset="-122"/>
            </a:endParaRPr>
          </a:p>
          <a:p>
            <a:pPr marL="673100" lvl="1" indent="0" eaLnBrk="1" hangingPunct="1">
              <a:lnSpc>
                <a:spcPct val="130000"/>
              </a:lnSpc>
              <a:spcBef>
                <a:spcPct val="0"/>
              </a:spcBef>
              <a:buClrTx/>
              <a:buFontTx/>
              <a:buNone/>
            </a:pPr>
            <a:endParaRPr lang="zh-CN" altLang="en-US" sz="2800" dirty="0">
              <a:latin typeface="宋体" panose="02010600030101010101" pitchFamily="2" charset="-122"/>
              <a:ea typeface="宋体" panose="02010600030101010101" pitchFamily="2" charset="-122"/>
            </a:endParaRPr>
          </a:p>
          <a:p>
            <a:pPr marL="673100" lvl="1" indent="0" eaLnBrk="1" hangingPunct="1">
              <a:lnSpc>
                <a:spcPct val="130000"/>
              </a:lnSpc>
              <a:spcBef>
                <a:spcPct val="0"/>
              </a:spcBef>
              <a:buClrTx/>
              <a:buFontTx/>
              <a:buNone/>
            </a:pPr>
            <a:r>
              <a:rPr lang="zh-CN" altLang="en-US" sz="2800" dirty="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
        <p:nvSpPr>
          <p:cNvPr id="166915" name="Rectangle 5"/>
          <p:cNvSpPr>
            <a:spLocks noGrp="1"/>
          </p:cNvSpPr>
          <p:nvPr>
            <p:ph type="title" idx="4294967295"/>
          </p:nvPr>
        </p:nvSpPr>
        <p:spPr>
          <a:xfrm>
            <a:off x="107315" y="188595"/>
            <a:ext cx="7360920" cy="553720"/>
          </a:xfrm>
        </p:spPr>
        <p:txBody>
          <a:bodyPr vert="horz" wrap="square" lIns="91440" tIns="45720" rIns="91440" bIns="45720" anchor="ctr" anchorCtr="0"/>
          <a:p>
            <a:pPr marL="304800" indent="-304800" eaLnBrk="1" hangingPunct="1"/>
            <a:r>
              <a:rPr lang="zh-CN" altLang="en-US" sz="2800" dirty="0"/>
              <a:t>活动工期估算的方法与工具：</a:t>
            </a:r>
            <a:r>
              <a:rPr lang="zh-CN" altLang="en-US" sz="2800" dirty="0">
                <a:latin typeface="黑体" panose="02010609060101010101" pitchFamily="49" charset="-122"/>
              </a:rPr>
              <a:t>两种层次的估计</a:t>
            </a:r>
            <a:endParaRPr lang="zh-CN" altLang="en-US" sz="2800" dirty="0">
              <a:latin typeface="黑体" panose="02010609060101010101" pitchFamily="49" charset="-122"/>
            </a:endParaRPr>
          </a:p>
        </p:txBody>
      </p:sp>
      <p:sp>
        <p:nvSpPr>
          <p:cNvPr id="166916" name="Rectangle 6"/>
          <p:cNvSpPr/>
          <p:nvPr/>
        </p:nvSpPr>
        <p:spPr>
          <a:xfrm>
            <a:off x="990600" y="4267200"/>
            <a:ext cx="4572000" cy="1443038"/>
          </a:xfrm>
          <a:prstGeom prst="rect">
            <a:avLst/>
          </a:prstGeom>
          <a:noFill/>
          <a:ln w="19050">
            <a:noFill/>
          </a:ln>
        </p:spPr>
        <p:txBody>
          <a:bodyPr>
            <a:spAutoFit/>
          </a:bodyPr>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just" eaLnBrk="1" hangingPunct="1">
              <a:lnSpc>
                <a:spcPct val="160000"/>
              </a:lnSpc>
              <a:spcBef>
                <a:spcPct val="50000"/>
              </a:spcBef>
              <a:buClrTx/>
              <a:buFontTx/>
              <a:buNone/>
            </a:pPr>
            <a:r>
              <a:rPr lang="zh-CN" altLang="en-US" b="0" dirty="0">
                <a:latin typeface="宋体" panose="02010600030101010101" pitchFamily="2" charset="-122"/>
                <a:ea typeface="宋体" panose="02010600030101010101" pitchFamily="2" charset="-122"/>
              </a:rPr>
              <a:t>常用的估计方法有：</a:t>
            </a:r>
            <a:endParaRPr lang="zh-CN" altLang="en-US" b="0" dirty="0">
              <a:latin typeface="宋体" panose="02010600030101010101" pitchFamily="2" charset="-122"/>
              <a:ea typeface="宋体" panose="02010600030101010101" pitchFamily="2" charset="-122"/>
            </a:endParaRPr>
          </a:p>
          <a:p>
            <a:pPr marL="0" lvl="0" indent="0" algn="just" eaLnBrk="1" hangingPunct="1">
              <a:lnSpc>
                <a:spcPct val="160000"/>
              </a:lnSpc>
              <a:spcBef>
                <a:spcPct val="50000"/>
              </a:spcBef>
              <a:buClrTx/>
              <a:buFontTx/>
              <a:buNone/>
            </a:pPr>
            <a:r>
              <a:rPr lang="zh-CN" altLang="en-US" b="0" dirty="0">
                <a:latin typeface="宋体" panose="02010600030101010101" pitchFamily="2" charset="-122"/>
                <a:ea typeface="宋体" panose="02010600030101010101" pitchFamily="2" charset="-122"/>
              </a:rPr>
              <a:t>（类比</a:t>
            </a:r>
            <a:r>
              <a:rPr lang="en-US" altLang="zh-CN" b="0" dirty="0">
                <a:latin typeface="宋体" panose="02010600030101010101" pitchFamily="2" charset="-122"/>
                <a:ea typeface="宋体" panose="02010600030101010101" pitchFamily="2" charset="-122"/>
              </a:rPr>
              <a:t>/</a:t>
            </a:r>
            <a:r>
              <a:rPr lang="zh-CN" altLang="en-US" b="0" dirty="0">
                <a:latin typeface="宋体" panose="02010600030101010101" pitchFamily="2" charset="-122"/>
                <a:ea typeface="宋体" panose="02010600030101010101" pitchFamily="2" charset="-122"/>
              </a:rPr>
              <a:t>比较、专家判断、推测）</a:t>
            </a:r>
            <a:endParaRPr lang="zh-CN" altLang="en-US" b="0" dirty="0">
              <a:latin typeface="宋体" panose="02010600030101010101" pitchFamily="2" charset="-122"/>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8962" name="Group 32"/>
          <p:cNvGrpSpPr/>
          <p:nvPr/>
        </p:nvGrpSpPr>
        <p:grpSpPr>
          <a:xfrm>
            <a:off x="666750" y="1397000"/>
            <a:ext cx="7940675" cy="4489450"/>
            <a:chOff x="420" y="880"/>
            <a:chExt cx="5002" cy="2828"/>
          </a:xfrm>
        </p:grpSpPr>
        <p:sp>
          <p:nvSpPr>
            <p:cNvPr id="168964" name="Rectangle 18" descr="2"/>
            <p:cNvSpPr/>
            <p:nvPr/>
          </p:nvSpPr>
          <p:spPr>
            <a:xfrm>
              <a:off x="420" y="880"/>
              <a:ext cx="650" cy="366"/>
            </a:xfrm>
            <a:prstGeom prst="rect">
              <a:avLst/>
            </a:prstGeom>
            <a:solidFill>
              <a:srgbClr val="66FFFF"/>
            </a:solid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2000" dirty="0">
                  <a:latin typeface="宋体" panose="02010600030101010101" pitchFamily="2" charset="-122"/>
                  <a:ea typeface="宋体" panose="02010600030101010101" pitchFamily="2" charset="-122"/>
                </a:rPr>
                <a:t>步骤</a:t>
              </a:r>
              <a:endParaRPr lang="zh-CN" altLang="en-US" sz="2000" dirty="0">
                <a:latin typeface="宋体" panose="02010600030101010101" pitchFamily="2" charset="-122"/>
                <a:ea typeface="宋体" panose="02010600030101010101" pitchFamily="2" charset="-122"/>
              </a:endParaRPr>
            </a:p>
          </p:txBody>
        </p:sp>
        <p:sp>
          <p:nvSpPr>
            <p:cNvPr id="168965" name="Rectangle 17" descr="3"/>
            <p:cNvSpPr/>
            <p:nvPr/>
          </p:nvSpPr>
          <p:spPr>
            <a:xfrm>
              <a:off x="1070" y="880"/>
              <a:ext cx="4352" cy="366"/>
            </a:xfrm>
            <a:prstGeom prst="rect">
              <a:avLst/>
            </a:prstGeom>
            <a:solidFill>
              <a:srgbClr val="66FFFF"/>
            </a:solid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zh-CN" altLang="en-US" sz="2000" dirty="0">
                  <a:latin typeface="宋体" panose="02010600030101010101" pitchFamily="2" charset="-122"/>
                  <a:ea typeface="宋体" panose="02010600030101010101" pitchFamily="2" charset="-122"/>
                </a:rPr>
                <a:t>动作</a:t>
              </a:r>
              <a:endParaRPr lang="zh-CN" altLang="en-US" sz="2000" dirty="0">
                <a:latin typeface="宋体" panose="02010600030101010101" pitchFamily="2" charset="-122"/>
                <a:ea typeface="宋体" panose="02010600030101010101" pitchFamily="2" charset="-122"/>
              </a:endParaRPr>
            </a:p>
          </p:txBody>
        </p:sp>
        <p:sp>
          <p:nvSpPr>
            <p:cNvPr id="168966" name="Rectangle 16" descr="4"/>
            <p:cNvSpPr/>
            <p:nvPr/>
          </p:nvSpPr>
          <p:spPr>
            <a:xfrm>
              <a:off x="420" y="1246"/>
              <a:ext cx="650" cy="365"/>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1</a:t>
              </a:r>
              <a:endParaRPr lang="en-US" altLang="zh-CN" sz="2000" dirty="0">
                <a:latin typeface="宋体" panose="02010600030101010101" pitchFamily="2" charset="-122"/>
                <a:ea typeface="宋体" panose="02010600030101010101" pitchFamily="2" charset="-122"/>
              </a:endParaRPr>
            </a:p>
          </p:txBody>
        </p:sp>
        <p:sp>
          <p:nvSpPr>
            <p:cNvPr id="168967" name="Rectangle 15" descr="5"/>
            <p:cNvSpPr/>
            <p:nvPr/>
          </p:nvSpPr>
          <p:spPr>
            <a:xfrm>
              <a:off x="1070" y="1246"/>
              <a:ext cx="4352" cy="365"/>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2000" dirty="0">
                  <a:latin typeface="宋体" panose="02010600030101010101" pitchFamily="2" charset="-122"/>
                  <a:ea typeface="宋体" panose="02010600030101010101" pitchFamily="2" charset="-122"/>
                </a:rPr>
                <a:t>协调人向各专家提供时间估计表格</a:t>
              </a:r>
              <a:endParaRPr lang="zh-CN" altLang="en-US" sz="2000" dirty="0">
                <a:latin typeface="宋体" panose="02010600030101010101" pitchFamily="2" charset="-122"/>
                <a:ea typeface="宋体" panose="02010600030101010101" pitchFamily="2" charset="-122"/>
              </a:endParaRPr>
            </a:p>
          </p:txBody>
        </p:sp>
        <p:sp>
          <p:nvSpPr>
            <p:cNvPr id="168968" name="Rectangle 14" descr="6"/>
            <p:cNvSpPr/>
            <p:nvPr/>
          </p:nvSpPr>
          <p:spPr>
            <a:xfrm>
              <a:off x="420" y="1611"/>
              <a:ext cx="650"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2</a:t>
              </a:r>
              <a:endParaRPr lang="en-US" altLang="zh-CN" sz="2000" dirty="0">
                <a:latin typeface="宋体" panose="02010600030101010101" pitchFamily="2" charset="-122"/>
                <a:ea typeface="宋体" panose="02010600030101010101" pitchFamily="2" charset="-122"/>
              </a:endParaRPr>
            </a:p>
          </p:txBody>
        </p:sp>
        <p:sp>
          <p:nvSpPr>
            <p:cNvPr id="168969" name="Rectangle 13" descr="7"/>
            <p:cNvSpPr/>
            <p:nvPr/>
          </p:nvSpPr>
          <p:spPr>
            <a:xfrm>
              <a:off x="1070" y="1611"/>
              <a:ext cx="4352"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2000" dirty="0">
                  <a:latin typeface="宋体" panose="02010600030101010101" pitchFamily="2" charset="-122"/>
                  <a:ea typeface="宋体" panose="02010600030101010101" pitchFamily="2" charset="-122"/>
                </a:rPr>
                <a:t>协调人召集小组会，各专家讨论估计时间的相关因素</a:t>
              </a:r>
              <a:endParaRPr lang="zh-CN" altLang="en-US" sz="2000" dirty="0">
                <a:latin typeface="宋体" panose="02010600030101010101" pitchFamily="2" charset="-122"/>
                <a:ea typeface="宋体" panose="02010600030101010101" pitchFamily="2" charset="-122"/>
              </a:endParaRPr>
            </a:p>
          </p:txBody>
        </p:sp>
        <p:sp>
          <p:nvSpPr>
            <p:cNvPr id="168970" name="Rectangle 12" descr="8"/>
            <p:cNvSpPr/>
            <p:nvPr/>
          </p:nvSpPr>
          <p:spPr>
            <a:xfrm>
              <a:off x="420" y="1977"/>
              <a:ext cx="650"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3</a:t>
              </a:r>
              <a:endParaRPr lang="en-US" altLang="zh-CN" sz="2000" dirty="0">
                <a:latin typeface="宋体" panose="02010600030101010101" pitchFamily="2" charset="-122"/>
                <a:ea typeface="宋体" panose="02010600030101010101" pitchFamily="2" charset="-122"/>
              </a:endParaRPr>
            </a:p>
          </p:txBody>
        </p:sp>
        <p:sp>
          <p:nvSpPr>
            <p:cNvPr id="168971" name="Rectangle 11" descr="9"/>
            <p:cNvSpPr/>
            <p:nvPr/>
          </p:nvSpPr>
          <p:spPr>
            <a:xfrm>
              <a:off x="1070" y="1977"/>
              <a:ext cx="4352"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2000" dirty="0">
                  <a:latin typeface="宋体" panose="02010600030101010101" pitchFamily="2" charset="-122"/>
                  <a:ea typeface="宋体" panose="02010600030101010101" pitchFamily="2" charset="-122"/>
                </a:rPr>
                <a:t>各专家单独填写表格</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匿名</a:t>
              </a:r>
              <a:r>
                <a:rPr lang="en-US"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p:txBody>
        </p:sp>
        <p:sp>
          <p:nvSpPr>
            <p:cNvPr id="168972" name="Rectangle 10" descr="10"/>
            <p:cNvSpPr/>
            <p:nvPr/>
          </p:nvSpPr>
          <p:spPr>
            <a:xfrm>
              <a:off x="420" y="2343"/>
              <a:ext cx="650" cy="634"/>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4</a:t>
              </a:r>
              <a:endParaRPr lang="en-US" altLang="zh-CN" sz="2000" dirty="0">
                <a:latin typeface="宋体" panose="02010600030101010101" pitchFamily="2" charset="-122"/>
                <a:ea typeface="宋体" panose="02010600030101010101" pitchFamily="2" charset="-122"/>
              </a:endParaRPr>
            </a:p>
          </p:txBody>
        </p:sp>
        <p:sp>
          <p:nvSpPr>
            <p:cNvPr id="168973" name="Rectangle 9" descr="11"/>
            <p:cNvSpPr/>
            <p:nvPr/>
          </p:nvSpPr>
          <p:spPr>
            <a:xfrm>
              <a:off x="1070" y="2343"/>
              <a:ext cx="4352" cy="634"/>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协调人召集会议在互相不通报结果的情况下一同开会详细讨论评审要素，对整个评审的要素进行优化，达成统一的评估因素</a:t>
              </a:r>
              <a:endParaRPr lang="zh-CN" altLang="en-US" sz="2000" dirty="0">
                <a:latin typeface="宋体" panose="02010600030101010101" pitchFamily="2" charset="-122"/>
                <a:ea typeface="宋体" panose="02010600030101010101" pitchFamily="2" charset="-122"/>
              </a:endParaRPr>
            </a:p>
          </p:txBody>
        </p:sp>
        <p:sp>
          <p:nvSpPr>
            <p:cNvPr id="168974" name="Rectangle 8" descr="12"/>
            <p:cNvSpPr/>
            <p:nvPr/>
          </p:nvSpPr>
          <p:spPr>
            <a:xfrm>
              <a:off x="420" y="2977"/>
              <a:ext cx="650" cy="365"/>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5</a:t>
              </a:r>
              <a:endParaRPr lang="en-US" altLang="zh-CN" sz="2000" dirty="0">
                <a:latin typeface="宋体" panose="02010600030101010101" pitchFamily="2" charset="-122"/>
                <a:ea typeface="宋体" panose="02010600030101010101" pitchFamily="2" charset="-122"/>
              </a:endParaRPr>
            </a:p>
          </p:txBody>
        </p:sp>
        <p:sp>
          <p:nvSpPr>
            <p:cNvPr id="168975" name="Rectangle 7" descr="13"/>
            <p:cNvSpPr/>
            <p:nvPr/>
          </p:nvSpPr>
          <p:spPr>
            <a:xfrm>
              <a:off x="1070" y="2977"/>
              <a:ext cx="4352" cy="365"/>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2000" dirty="0">
                  <a:latin typeface="宋体" panose="02010600030101010101" pitchFamily="2" charset="-122"/>
                  <a:ea typeface="宋体" panose="02010600030101010101" pitchFamily="2" charset="-122"/>
                </a:rPr>
                <a:t>各专家再次单独填写表格</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匿名</a:t>
              </a:r>
              <a:r>
                <a:rPr lang="en-US" altLang="zh-CN" sz="2000" dirty="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endParaRPr>
            </a:p>
          </p:txBody>
        </p:sp>
        <p:sp>
          <p:nvSpPr>
            <p:cNvPr id="168976" name="Rectangle 6" descr="14"/>
            <p:cNvSpPr/>
            <p:nvPr/>
          </p:nvSpPr>
          <p:spPr>
            <a:xfrm>
              <a:off x="420" y="3342"/>
              <a:ext cx="650"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algn="ctr" eaLnBrk="1" hangingPunct="1">
                <a:buNone/>
              </a:pPr>
              <a:r>
                <a:rPr lang="en-US" altLang="zh-CN" sz="2000" dirty="0">
                  <a:latin typeface="宋体" panose="02010600030101010101" pitchFamily="2" charset="-122"/>
                  <a:ea typeface="宋体" panose="02010600030101010101" pitchFamily="2" charset="-122"/>
                </a:rPr>
                <a:t>6</a:t>
              </a:r>
              <a:endParaRPr lang="en-US" altLang="zh-CN" sz="2000" dirty="0">
                <a:latin typeface="宋体" panose="02010600030101010101" pitchFamily="2" charset="-122"/>
                <a:ea typeface="宋体" panose="02010600030101010101" pitchFamily="2" charset="-122"/>
              </a:endParaRPr>
            </a:p>
          </p:txBody>
        </p:sp>
        <p:sp>
          <p:nvSpPr>
            <p:cNvPr id="168977" name="Rectangle 5" descr="15"/>
            <p:cNvSpPr/>
            <p:nvPr/>
          </p:nvSpPr>
          <p:spPr>
            <a:xfrm>
              <a:off x="1070" y="3342"/>
              <a:ext cx="4352" cy="366"/>
            </a:xfrm>
            <a:prstGeom prst="rect">
              <a:avLst/>
            </a:prstGeom>
            <a:noFill/>
            <a:ln w="9525">
              <a:noFill/>
            </a:ln>
          </p:spPr>
          <p:txBody>
            <a:bodyPr lIns="90000" tIns="46800" rIns="90000" bIns="46800" anchor="ctr" anchorCtr="0"/>
            <a:lstStyle>
              <a:lvl1pPr marL="342900" indent="-342900" algn="l" rtl="0" eaLnBrk="0" fontAlgn="base" hangingPunct="0">
                <a:lnSpc>
                  <a:spcPct val="150000"/>
                </a:lnSpc>
                <a:spcBef>
                  <a:spcPct val="20000"/>
                </a:spcBef>
                <a:spcAft>
                  <a:spcPct val="0"/>
                </a:spcAft>
                <a:buClr>
                  <a:schemeClr val="tx1"/>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lnSpc>
                  <a:spcPct val="150000"/>
                </a:lnSpc>
                <a:spcBef>
                  <a:spcPct val="20000"/>
                </a:spcBef>
                <a:spcAft>
                  <a:spcPct val="0"/>
                </a:spcAft>
                <a:buClr>
                  <a:schemeClr val="tx1"/>
                </a:buClr>
                <a:buFont typeface="Wingdings" panose="05000000000000000000" pitchFamily="2" charset="2"/>
                <a:buChar char="n"/>
                <a:defRPr sz="20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Font typeface="Wingdings" panose="05000000000000000000" pitchFamily="2" charset="2"/>
                <a:buChar char="n"/>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宋体" panose="02010600030101010101" pitchFamily="2" charset="-122"/>
                  <a:ea typeface="宋体" panose="02010600030101010101" pitchFamily="2" charset="-122"/>
                </a:defRPr>
              </a:lvl5pPr>
            </a:lstStyle>
            <a:p>
              <a:pPr marL="0" lvl="0" indent="0" eaLnBrk="1" hangingPunct="1">
                <a:buNone/>
              </a:pPr>
              <a:r>
                <a:rPr lang="zh-CN" altLang="en-US" sz="2000" dirty="0">
                  <a:latin typeface="宋体" panose="02010600030101010101" pitchFamily="2" charset="-122"/>
                  <a:ea typeface="宋体" panose="02010600030101010101" pitchFamily="2" charset="-122"/>
                </a:rPr>
                <a:t>重复</a:t>
              </a:r>
              <a:r>
                <a:rPr lang="en-US" altLang="zh-CN" sz="2000" dirty="0">
                  <a:latin typeface="宋体" panose="02010600030101010101" pitchFamily="2" charset="-122"/>
                  <a:ea typeface="宋体" panose="02010600030101010101" pitchFamily="2" charset="-122"/>
                </a:rPr>
                <a:t>3</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5</a:t>
              </a:r>
              <a:r>
                <a:rPr lang="zh-CN" altLang="en-US" sz="2000" dirty="0">
                  <a:latin typeface="宋体" panose="02010600030101010101" pitchFamily="2" charset="-122"/>
                  <a:ea typeface="宋体" panose="02010600030101010101" pitchFamily="2" charset="-122"/>
                </a:rPr>
                <a:t>，直至有一个趋于一致的结果</a:t>
              </a:r>
              <a:endParaRPr lang="zh-CN" altLang="en-US" sz="2000" dirty="0">
                <a:latin typeface="宋体" panose="02010600030101010101" pitchFamily="2" charset="-122"/>
                <a:ea typeface="宋体" panose="02010600030101010101" pitchFamily="2" charset="-122"/>
              </a:endParaRPr>
            </a:p>
          </p:txBody>
        </p:sp>
        <p:sp>
          <p:nvSpPr>
            <p:cNvPr id="168978" name="Line 19"/>
            <p:cNvSpPr/>
            <p:nvPr/>
          </p:nvSpPr>
          <p:spPr>
            <a:xfrm>
              <a:off x="420" y="880"/>
              <a:ext cx="5002" cy="0"/>
            </a:xfrm>
            <a:prstGeom prst="line">
              <a:avLst/>
            </a:prstGeom>
            <a:ln w="28575" cap="sq" cmpd="sng">
              <a:solidFill>
                <a:schemeClr val="tx1"/>
              </a:solidFill>
              <a:prstDash val="solid"/>
              <a:headEnd type="none" w="med" len="med"/>
              <a:tailEnd type="none" w="med" len="med"/>
            </a:ln>
          </p:spPr>
        </p:sp>
        <p:sp>
          <p:nvSpPr>
            <p:cNvPr id="168979" name="Line 20"/>
            <p:cNvSpPr/>
            <p:nvPr/>
          </p:nvSpPr>
          <p:spPr>
            <a:xfrm>
              <a:off x="420" y="1246"/>
              <a:ext cx="5002" cy="0"/>
            </a:xfrm>
            <a:prstGeom prst="line">
              <a:avLst/>
            </a:prstGeom>
            <a:ln w="12700" cap="flat" cmpd="sng">
              <a:solidFill>
                <a:schemeClr val="tx1"/>
              </a:solidFill>
              <a:prstDash val="solid"/>
              <a:headEnd type="none" w="med" len="med"/>
              <a:tailEnd type="none" w="med" len="med"/>
            </a:ln>
          </p:spPr>
        </p:sp>
        <p:sp>
          <p:nvSpPr>
            <p:cNvPr id="168980" name="Line 21"/>
            <p:cNvSpPr/>
            <p:nvPr/>
          </p:nvSpPr>
          <p:spPr>
            <a:xfrm>
              <a:off x="420" y="1611"/>
              <a:ext cx="5002" cy="0"/>
            </a:xfrm>
            <a:prstGeom prst="line">
              <a:avLst/>
            </a:prstGeom>
            <a:ln w="12700" cap="flat" cmpd="sng">
              <a:solidFill>
                <a:schemeClr val="tx1"/>
              </a:solidFill>
              <a:prstDash val="solid"/>
              <a:headEnd type="none" w="med" len="med"/>
              <a:tailEnd type="none" w="med" len="med"/>
            </a:ln>
          </p:spPr>
        </p:sp>
        <p:sp>
          <p:nvSpPr>
            <p:cNvPr id="168981" name="Line 22"/>
            <p:cNvSpPr/>
            <p:nvPr/>
          </p:nvSpPr>
          <p:spPr>
            <a:xfrm>
              <a:off x="420" y="1977"/>
              <a:ext cx="5002" cy="0"/>
            </a:xfrm>
            <a:prstGeom prst="line">
              <a:avLst/>
            </a:prstGeom>
            <a:ln w="12700" cap="flat" cmpd="sng">
              <a:solidFill>
                <a:schemeClr val="tx1"/>
              </a:solidFill>
              <a:prstDash val="solid"/>
              <a:headEnd type="none" w="med" len="med"/>
              <a:tailEnd type="none" w="med" len="med"/>
            </a:ln>
          </p:spPr>
        </p:sp>
        <p:sp>
          <p:nvSpPr>
            <p:cNvPr id="168982" name="Line 23"/>
            <p:cNvSpPr/>
            <p:nvPr/>
          </p:nvSpPr>
          <p:spPr>
            <a:xfrm>
              <a:off x="420" y="2343"/>
              <a:ext cx="5002" cy="0"/>
            </a:xfrm>
            <a:prstGeom prst="line">
              <a:avLst/>
            </a:prstGeom>
            <a:ln w="12700" cap="flat" cmpd="sng">
              <a:solidFill>
                <a:schemeClr val="tx1"/>
              </a:solidFill>
              <a:prstDash val="solid"/>
              <a:headEnd type="none" w="med" len="med"/>
              <a:tailEnd type="none" w="med" len="med"/>
            </a:ln>
          </p:spPr>
        </p:sp>
        <p:sp>
          <p:nvSpPr>
            <p:cNvPr id="168983" name="Line 24"/>
            <p:cNvSpPr/>
            <p:nvPr/>
          </p:nvSpPr>
          <p:spPr>
            <a:xfrm>
              <a:off x="420" y="2977"/>
              <a:ext cx="5002" cy="0"/>
            </a:xfrm>
            <a:prstGeom prst="line">
              <a:avLst/>
            </a:prstGeom>
            <a:ln w="12700" cap="flat" cmpd="sng">
              <a:solidFill>
                <a:schemeClr val="tx1"/>
              </a:solidFill>
              <a:prstDash val="solid"/>
              <a:headEnd type="none" w="med" len="med"/>
              <a:tailEnd type="none" w="med" len="med"/>
            </a:ln>
          </p:spPr>
        </p:sp>
        <p:sp>
          <p:nvSpPr>
            <p:cNvPr id="168984" name="Line 25"/>
            <p:cNvSpPr/>
            <p:nvPr/>
          </p:nvSpPr>
          <p:spPr>
            <a:xfrm>
              <a:off x="420" y="3342"/>
              <a:ext cx="5002" cy="0"/>
            </a:xfrm>
            <a:prstGeom prst="line">
              <a:avLst/>
            </a:prstGeom>
            <a:ln w="12700" cap="flat" cmpd="sng">
              <a:solidFill>
                <a:schemeClr val="tx1"/>
              </a:solidFill>
              <a:prstDash val="solid"/>
              <a:headEnd type="none" w="med" len="med"/>
              <a:tailEnd type="none" w="med" len="med"/>
            </a:ln>
          </p:spPr>
        </p:sp>
        <p:sp>
          <p:nvSpPr>
            <p:cNvPr id="168985" name="Line 26"/>
            <p:cNvSpPr/>
            <p:nvPr/>
          </p:nvSpPr>
          <p:spPr>
            <a:xfrm>
              <a:off x="420" y="3708"/>
              <a:ext cx="5002" cy="0"/>
            </a:xfrm>
            <a:prstGeom prst="line">
              <a:avLst/>
            </a:prstGeom>
            <a:ln w="28575" cap="sq" cmpd="sng">
              <a:solidFill>
                <a:schemeClr val="tx1"/>
              </a:solidFill>
              <a:prstDash val="solid"/>
              <a:headEnd type="none" w="med" len="med"/>
              <a:tailEnd type="none" w="med" len="med"/>
            </a:ln>
          </p:spPr>
        </p:sp>
        <p:sp>
          <p:nvSpPr>
            <p:cNvPr id="168986" name="Line 27"/>
            <p:cNvSpPr/>
            <p:nvPr/>
          </p:nvSpPr>
          <p:spPr>
            <a:xfrm>
              <a:off x="420" y="880"/>
              <a:ext cx="0" cy="2828"/>
            </a:xfrm>
            <a:prstGeom prst="line">
              <a:avLst/>
            </a:prstGeom>
            <a:ln w="28575" cap="sq" cmpd="sng">
              <a:solidFill>
                <a:schemeClr val="tx1"/>
              </a:solidFill>
              <a:prstDash val="solid"/>
              <a:headEnd type="none" w="med" len="med"/>
              <a:tailEnd type="none" w="med" len="med"/>
            </a:ln>
          </p:spPr>
        </p:sp>
        <p:sp>
          <p:nvSpPr>
            <p:cNvPr id="168987" name="Line 28"/>
            <p:cNvSpPr/>
            <p:nvPr/>
          </p:nvSpPr>
          <p:spPr>
            <a:xfrm>
              <a:off x="1070" y="880"/>
              <a:ext cx="0" cy="2828"/>
            </a:xfrm>
            <a:prstGeom prst="line">
              <a:avLst/>
            </a:prstGeom>
            <a:ln w="12700" cap="flat" cmpd="sng">
              <a:solidFill>
                <a:schemeClr val="tx1"/>
              </a:solidFill>
              <a:prstDash val="solid"/>
              <a:headEnd type="none" w="med" len="med"/>
              <a:tailEnd type="none" w="med" len="med"/>
            </a:ln>
          </p:spPr>
        </p:sp>
        <p:sp>
          <p:nvSpPr>
            <p:cNvPr id="168988" name="Line 29"/>
            <p:cNvSpPr/>
            <p:nvPr/>
          </p:nvSpPr>
          <p:spPr>
            <a:xfrm>
              <a:off x="5422" y="880"/>
              <a:ext cx="0" cy="2828"/>
            </a:xfrm>
            <a:prstGeom prst="line">
              <a:avLst/>
            </a:prstGeom>
            <a:ln w="28575" cap="sq" cmpd="sng">
              <a:solidFill>
                <a:schemeClr val="tx1"/>
              </a:solidFill>
              <a:prstDash val="solid"/>
              <a:headEnd type="none" w="med" len="med"/>
              <a:tailEnd type="none" w="med" len="med"/>
            </a:ln>
          </p:spPr>
        </p:sp>
      </p:grpSp>
      <p:sp>
        <p:nvSpPr>
          <p:cNvPr id="168963" name="Rectangle 30"/>
          <p:cNvSpPr>
            <a:spLocks noGrp="1"/>
          </p:cNvSpPr>
          <p:nvPr>
            <p:ph type="title" idx="4294967295"/>
          </p:nvPr>
        </p:nvSpPr>
        <p:spPr>
          <a:xfrm>
            <a:off x="107315" y="260350"/>
            <a:ext cx="7380288" cy="425450"/>
          </a:xfrm>
        </p:spPr>
        <p:txBody>
          <a:bodyPr vert="horz" wrap="square" lIns="91440" tIns="45720" rIns="91440" bIns="45720" anchor="ctr" anchorCtr="0"/>
          <a:p>
            <a:pPr marL="304800" indent="-304800" eaLnBrk="1" hangingPunct="1"/>
            <a:r>
              <a:rPr lang="zh-CN" altLang="en-US" sz="2800" dirty="0"/>
              <a:t>活动工期估算工具：</a:t>
            </a:r>
            <a:r>
              <a:rPr lang="en-US" altLang="zh-CN" sz="2800" dirty="0">
                <a:latin typeface="黑体" panose="02010609060101010101" pitchFamily="49" charset="-122"/>
              </a:rPr>
              <a:t>Delphi</a:t>
            </a:r>
            <a:r>
              <a:rPr lang="zh-CN" altLang="en-US" sz="2800" dirty="0">
                <a:latin typeface="黑体" panose="02010609060101010101" pitchFamily="49" charset="-122"/>
              </a:rPr>
              <a:t>专家估计法简介</a:t>
            </a:r>
            <a:endParaRPr lang="zh-CN" altLang="en-US" sz="2800" dirty="0">
              <a:latin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TABLE_ENDDRAG_ORIGIN_RECT" val="692*456"/>
  <p:tag name="TABLE_ENDDRAG_RECT" val="25*65*692*456"/>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TABLE_ENDDRAG_ORIGIN_RECT" val="666*446"/>
  <p:tag name="TABLE_ENDDRAG_RECT" val="19*73*666*446"/>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YTc2ZGZiNzZiNDVlOGViOWVmM2JhOTY0NGJkNjUyYzgifQ=="/>
</p:tagLst>
</file>

<file path=ppt/theme/theme1.xml><?xml version="1.0" encoding="utf-8"?>
<a:theme xmlns:a="http://schemas.openxmlformats.org/drawingml/2006/main" name="南信公司">
  <a:themeElements>
    <a:clrScheme name="南信公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南信公司">
      <a:majorFont>
        <a:latin typeface="微软雅黑"/>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1" i="0" u="none" strike="noStrike" cap="none" normalizeH="0" baseline="0" smtClean="0">
            <a:ln>
              <a:noFill/>
            </a:ln>
            <a:solidFill>
              <a:srgbClr val="184184"/>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hlink"/>
        </a:solidFill>
        <a:ln w="9525" cap="flat" cmpd="sng" algn="ctr">
          <a:solidFill>
            <a:schemeClr val="hlink"/>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1" i="0" u="none" strike="noStrike" cap="none" normalizeH="0" baseline="0" smtClean="0">
            <a:ln>
              <a:noFill/>
            </a:ln>
            <a:solidFill>
              <a:srgbClr val="184184"/>
            </a:solidFill>
            <a:effectLst/>
            <a:latin typeface="Times New Roman" panose="02020603050405020304" pitchFamily="18" charset="0"/>
            <a:ea typeface="宋体" panose="02010600030101010101" pitchFamily="2" charset="-122"/>
          </a:defRPr>
        </a:defPPr>
      </a:lstStyle>
    </a:lnDef>
  </a:objectDefaults>
  <a:extraClrSchemeLst>
    <a:extraClrScheme>
      <a:clrScheme name="南信公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南信公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南信公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南信公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南信公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南信公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南信公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南信公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南信公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南信公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南信公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南信公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南信公司</Template>
  <TotalTime>0</TotalTime>
  <Words>18695</Words>
  <Application>WPS 演示</Application>
  <PresentationFormat>全屏显示(4:3)</PresentationFormat>
  <Paragraphs>3359</Paragraphs>
  <Slides>168</Slides>
  <Notes>125</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57</vt:i4>
      </vt:variant>
      <vt:variant>
        <vt:lpstr>幻灯片标题</vt:lpstr>
      </vt:variant>
      <vt:variant>
        <vt:i4>168</vt:i4>
      </vt:variant>
    </vt:vector>
  </HeadingPairs>
  <TitlesOfParts>
    <vt:vector size="241" baseType="lpstr">
      <vt:lpstr>Arial</vt:lpstr>
      <vt:lpstr>宋体</vt:lpstr>
      <vt:lpstr>Wingdings</vt:lpstr>
      <vt:lpstr>Times New Roman</vt:lpstr>
      <vt:lpstr>微软雅黑</vt:lpstr>
      <vt:lpstr>黑体</vt:lpstr>
      <vt:lpstr>Batang</vt:lpstr>
      <vt:lpstr>Constantia</vt:lpstr>
      <vt:lpstr>楷体_GB2312</vt:lpstr>
      <vt:lpstr>新宋体</vt:lpstr>
      <vt:lpstr>Arial Unicode MS</vt:lpstr>
      <vt:lpstr>华文细黑</vt:lpstr>
      <vt:lpstr>仿宋_GB2312</vt:lpstr>
      <vt:lpstr>仿宋</vt:lpstr>
      <vt:lpstr>幼圆</vt:lpstr>
      <vt:lpstr>南信公司</vt:lpstr>
      <vt:lpstr>Paint.Picture</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FLW3Drawing</vt:lpstr>
      <vt:lpstr>Visio.Drawing.11</vt:lpstr>
      <vt:lpstr>Paint.Picture</vt:lpstr>
      <vt:lpstr>Visio.Drawing.6</vt:lpstr>
      <vt:lpstr>FLW3Drawing</vt:lpstr>
      <vt:lpstr>Paint.Picture</vt:lpstr>
      <vt:lpstr>FLW3Drawing</vt:lpstr>
      <vt:lpstr>FLW3Drawing</vt:lpstr>
      <vt:lpstr>FLW3Drawing</vt:lpstr>
      <vt:lpstr>FLW3Drawing</vt:lpstr>
      <vt:lpstr>FLW3Drawing</vt:lpstr>
      <vt:lpstr>FLW3Drawing</vt:lpstr>
      <vt:lpstr>FLW3Drawing</vt:lpstr>
      <vt:lpstr>FLW3Drawing</vt:lpstr>
      <vt:lpstr>Paint.Picture</vt:lpstr>
      <vt:lpstr>FLW3Drawing</vt:lpstr>
      <vt:lpstr>FLW3Drawing</vt:lpstr>
      <vt:lpstr>Visio.Drawing.11</vt:lpstr>
      <vt:lpstr>FLW3Drawing</vt:lpstr>
      <vt:lpstr>FLW3Drawing</vt:lpstr>
      <vt:lpstr>FLW3Drawing</vt:lpstr>
      <vt:lpstr>FLW3Drawing</vt:lpstr>
      <vt:lpstr>FLW3Drawing</vt:lpstr>
      <vt:lpstr>FLW3Drawing</vt:lpstr>
      <vt:lpstr>PowerPoint 演示文稿</vt:lpstr>
      <vt:lpstr>内容提要</vt:lpstr>
      <vt:lpstr>前言-项目管理历史</vt:lpstr>
      <vt:lpstr>项目概念</vt:lpstr>
      <vt:lpstr>项目的特征</vt:lpstr>
      <vt:lpstr>项目与运作</vt:lpstr>
      <vt:lpstr>项目管理</vt:lpstr>
      <vt:lpstr>约束三角形</vt:lpstr>
      <vt:lpstr>项目管理五大过程</vt:lpstr>
      <vt:lpstr>项目管理过程是重叠的</vt:lpstr>
      <vt:lpstr>项目管理九大知识领域</vt:lpstr>
      <vt:lpstr>九大知识领域和五个过程之间的关系</vt:lpstr>
      <vt:lpstr>产品管理VS项目管理</vt:lpstr>
      <vt:lpstr>项目成功和失败的主要因素 </vt:lpstr>
      <vt:lpstr>讨论：企业研发项目管理存在的问题</vt:lpstr>
      <vt:lpstr>内容提要</vt:lpstr>
      <vt:lpstr>项目组织形式</vt:lpstr>
      <vt:lpstr>职能型组织结构</vt:lpstr>
      <vt:lpstr>项目型组织结构</vt:lpstr>
      <vt:lpstr>矩阵型组织结构 </vt:lpstr>
      <vt:lpstr>矩阵型组织结构 </vt:lpstr>
      <vt:lpstr>矩阵结构的特点</vt:lpstr>
      <vt:lpstr>研发组织形式比较总结</vt:lpstr>
      <vt:lpstr>案例研讨-通用项目管理部门</vt:lpstr>
      <vt:lpstr>矩阵结构的产品开发团队（PDT）（举例）</vt:lpstr>
      <vt:lpstr>项目经理（LPDT)的角色及职责</vt:lpstr>
      <vt:lpstr>项目经理（LPDT)的角色及职责（续）</vt:lpstr>
      <vt:lpstr>项目经理技能构成</vt:lpstr>
      <vt:lpstr>如何培养项目经理</vt:lpstr>
      <vt:lpstr>项目核心干系人的职责</vt:lpstr>
      <vt:lpstr>项目核心干系人的职责（续）</vt:lpstr>
      <vt:lpstr>项目外围干系人的职责（续）</vt:lpstr>
      <vt:lpstr>职能部门(资源部门)经理的职责</vt:lpstr>
      <vt:lpstr>演练</vt:lpstr>
      <vt:lpstr>内容提要</vt:lpstr>
      <vt:lpstr>项目目标的制定（SMART原则）	 </vt:lpstr>
      <vt:lpstr>如何描述项目目标</vt:lpstr>
      <vt:lpstr>案例：项目目标描述</vt:lpstr>
      <vt:lpstr>目标描述（续）</vt:lpstr>
      <vt:lpstr>案例：目标描述（续）</vt:lpstr>
      <vt:lpstr>PowerPoint 演示文稿</vt:lpstr>
      <vt:lpstr>演练</vt:lpstr>
      <vt:lpstr>内容提要</vt:lpstr>
      <vt:lpstr>基于市场需求的项目管理总体思路</vt:lpstr>
      <vt:lpstr>客户购买标准分析（$APPEALS）</vt:lpstr>
      <vt:lpstr>客户$APPEALS</vt:lpstr>
      <vt:lpstr>每个维度都包括了多个要素</vt:lpstr>
      <vt:lpstr>市场需求调研的步骤－－1、确定谁是你的客户？</vt:lpstr>
      <vt:lpstr>2、进行单个与群体的访谈</vt:lpstr>
      <vt:lpstr>3、客户需求和期望定义</vt:lpstr>
      <vt:lpstr>4、确认客户购买标准和需求的优先次序</vt:lpstr>
      <vt:lpstr>5、设定客户每个评判维度的重要性和权重</vt:lpstr>
      <vt:lpstr>6、与一到三个关键的竞争对手比较来评估你的交付</vt:lpstr>
      <vt:lpstr>客户$APPEALS客户评价差异比率样表</vt:lpstr>
      <vt:lpstr>7、分析差距了解什么对客户是最重要的</vt:lpstr>
      <vt:lpstr> 定义市场需求是所有其他活动的基础</vt:lpstr>
      <vt:lpstr>1、了解市场需要从多方面收集原始客户数据</vt:lpstr>
      <vt:lpstr>多渠道收集客户的需求信息</vt:lpstr>
      <vt:lpstr>市场需求调研的方法</vt:lpstr>
      <vt:lpstr>案例：某公司市场需求新产品概念化的一个例子</vt:lpstr>
      <vt:lpstr>2、解释客户原始数据能使团队更好地理解客户的整体需求</vt:lpstr>
      <vt:lpstr>3、将客户需求分成主要的、次要的群组</vt:lpstr>
      <vt:lpstr>需求表格清晰的焦点</vt:lpstr>
      <vt:lpstr>4、通过对客户需求设置权重，团队设计了一个经确认的优先级蓝图</vt:lpstr>
      <vt:lpstr>5、通过整理需求， 团队能精炼客户需求</vt:lpstr>
      <vt:lpstr>通过整理需求， 团队能精炼出客户需求</vt:lpstr>
      <vt:lpstr>$APPEALS项目实施流程</vt:lpstr>
      <vt:lpstr>案例：$APPEALS分析的标准模板</vt:lpstr>
      <vt:lpstr>高质量需求的八个特性</vt:lpstr>
      <vt:lpstr>演练：</vt:lpstr>
      <vt:lpstr>内容提要</vt:lpstr>
      <vt:lpstr>产品开发流程的分层</vt:lpstr>
      <vt:lpstr>产品开发流程阶段划分</vt:lpstr>
      <vt:lpstr>产品开发流程与项目管理的关系</vt:lpstr>
      <vt:lpstr>产品开发流程与项目管理的活动对应</vt:lpstr>
      <vt:lpstr>流程与效率的矛盾如何克服 </vt:lpstr>
      <vt:lpstr>流程与效率的矛盾如何克服 </vt:lpstr>
      <vt:lpstr>内容提要</vt:lpstr>
      <vt:lpstr>项目计划管理的现状</vt:lpstr>
      <vt:lpstr>项目计划管理的常见问题</vt:lpstr>
      <vt:lpstr>计划的重要性</vt:lpstr>
      <vt:lpstr>计划的重要性——痛苦曲线</vt:lpstr>
      <vt:lpstr>项目业务计划书模板</vt:lpstr>
      <vt:lpstr>项目计划制定的过程和要素</vt:lpstr>
      <vt:lpstr>PowerPoint 演示文稿</vt:lpstr>
      <vt:lpstr>活动定义的方法与工具—WBS</vt:lpstr>
      <vt:lpstr>活动定义的方法与工具：WBS的分解方法</vt:lpstr>
      <vt:lpstr>活动定义的方法与工具：WBS示例一</vt:lpstr>
      <vt:lpstr>活动定义的方法与工具：WBS的分解标准</vt:lpstr>
      <vt:lpstr>活动定义的方法与工具： WBS示例二</vt:lpstr>
      <vt:lpstr>活动定义的方法与工具：推荐的WBS分解模式</vt:lpstr>
      <vt:lpstr>活动定义的方法与工具：制订责任矩阵</vt:lpstr>
      <vt:lpstr>活动定义的方法与工具：制订责任矩阵（2）</vt:lpstr>
      <vt:lpstr>项目活动排序方法与工具 1</vt:lpstr>
      <vt:lpstr>项目活动排序方法与工具 2</vt:lpstr>
      <vt:lpstr>项目活动排序方法与工具 2</vt:lpstr>
      <vt:lpstr>活动工期估算的方法与工具</vt:lpstr>
      <vt:lpstr>活动工期估算的方法与工具：两种层次的估计</vt:lpstr>
      <vt:lpstr>活动工期估算工具：Delphi专家估计法简介</vt:lpstr>
      <vt:lpstr>活动工期估算工具：三点估计法</vt:lpstr>
      <vt:lpstr>活动工期估算工具：形成活动工期列表</vt:lpstr>
      <vt:lpstr>进度计划制定方法与工具： PERT</vt:lpstr>
      <vt:lpstr>进度计划制定方法与工具： PERT图示例</vt:lpstr>
      <vt:lpstr>进度计划制定方法与工具： CPM(关键路径法)练习</vt:lpstr>
      <vt:lpstr>进度计划制定方法与工具：形成进度计划</vt:lpstr>
      <vt:lpstr>重申制定计划的时间</vt:lpstr>
      <vt:lpstr>几点经验分享</vt:lpstr>
      <vt:lpstr>演练 – 项目计划制定</vt:lpstr>
      <vt:lpstr>内容提要</vt:lpstr>
      <vt:lpstr>业界在计划控制过程中存在的问题(举例)</vt:lpstr>
      <vt:lpstr>为什么要进行计划控制？</vt:lpstr>
      <vt:lpstr>计划的分层实施与分层控制</vt:lpstr>
      <vt:lpstr>计划监控</vt:lpstr>
      <vt:lpstr>计划监控总揽图(举例)</vt:lpstr>
      <vt:lpstr>计划监控一览表（部分）</vt:lpstr>
      <vt:lpstr>计划控制的手段</vt:lpstr>
      <vt:lpstr>计划控制手段之一：项目报告</vt:lpstr>
      <vt:lpstr>计划控制手段之一：项目报告</vt:lpstr>
      <vt:lpstr>计划控制手段之二：项目会议</vt:lpstr>
      <vt:lpstr>会议内容与程序</vt:lpstr>
      <vt:lpstr>计划控制手段之三：计划变更控制管理</vt:lpstr>
      <vt:lpstr>计划控制手段之四：状态转移监控</vt:lpstr>
      <vt:lpstr>计划控制手段之五：决策评审和例外管理</vt:lpstr>
      <vt:lpstr>计划控制手段之六合同书</vt:lpstr>
      <vt:lpstr>合同书/任务书主要内容</vt:lpstr>
      <vt:lpstr>计划控制手段之七：计划测评</vt:lpstr>
      <vt:lpstr>计划控制手段之八：预警</vt:lpstr>
      <vt:lpstr>计划控制手段之非正规控制</vt:lpstr>
      <vt:lpstr>讨论</vt:lpstr>
      <vt:lpstr>内容提要</vt:lpstr>
      <vt:lpstr>技术评审 - 保证质量的重要手段</vt:lpstr>
      <vt:lpstr>研发流程中的技术评审（TR）</vt:lpstr>
      <vt:lpstr>有效的评审</vt:lpstr>
      <vt:lpstr>技术评审程序</vt:lpstr>
      <vt:lpstr>测试</vt:lpstr>
      <vt:lpstr>小结：如何在设计中构建质量</vt:lpstr>
      <vt:lpstr>关于成本的三个公式</vt:lpstr>
      <vt:lpstr>PowerPoint 演示文稿</vt:lpstr>
      <vt:lpstr>PowerPoint 演示文稿</vt:lpstr>
      <vt:lpstr>PowerPoint 演示文稿</vt:lpstr>
      <vt:lpstr>PowerPoint 演示文稿</vt:lpstr>
      <vt:lpstr>内容提要</vt:lpstr>
      <vt:lpstr>风险不可管理？</vt:lpstr>
      <vt:lpstr>风险概念</vt:lpstr>
      <vt:lpstr>风险及其影响</vt:lpstr>
      <vt:lpstr>风险管理4个步骤</vt:lpstr>
      <vt:lpstr>风险识别</vt:lpstr>
      <vt:lpstr>风险来源</vt:lpstr>
      <vt:lpstr>风险评估</vt:lpstr>
      <vt:lpstr>确定风险等级（定性）</vt:lpstr>
      <vt:lpstr>风险响应计划</vt:lpstr>
      <vt:lpstr>风险控制/监控</vt:lpstr>
      <vt:lpstr>风险管理职责</vt:lpstr>
      <vt:lpstr>风险管理跟踪表</vt:lpstr>
      <vt:lpstr>风险管理计划</vt:lpstr>
      <vt:lpstr>风险管理计划（续）</vt:lpstr>
      <vt:lpstr>内容提要</vt:lpstr>
      <vt:lpstr>管理流程及交付的审视</vt:lpstr>
      <vt:lpstr>如何得到上级的有力支持</vt:lpstr>
      <vt:lpstr>如何得到上级的有力支持</vt:lpstr>
      <vt:lpstr>协调不同部门</vt:lpstr>
      <vt:lpstr>如何用非行政手段加强执行力</vt:lpstr>
      <vt:lpstr>以KPI考核来促进价值传递：收集数据</vt:lpstr>
      <vt:lpstr>以KPI考核来促进价值传递:设计绩效模型</vt:lpstr>
      <vt:lpstr>进行有效沟通的技巧</vt:lpstr>
      <vt:lpstr>总结</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z_yilin</dc:creator>
  <cp:lastModifiedBy>WPS_1683337975</cp:lastModifiedBy>
  <cp:revision>1201</cp:revision>
  <cp:lastPrinted>2005-11-16T00:29:00Z</cp:lastPrinted>
  <dcterms:created xsi:type="dcterms:W3CDTF">2023-11-28T02:05:00Z</dcterms:created>
  <dcterms:modified xsi:type="dcterms:W3CDTF">2023-11-30T01:57:16Z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931F279DF74A400697E0C722D3D74E3F_13</vt:lpwstr>
  </property>
  <property fmtid="{D5CDD505-2E9C-101B-9397-08002B2CF9AE}" pid="3" name="KSOProductBuildVer">
    <vt:lpwstr>2052-12.1.0.15990</vt:lpwstr>
  </property>
</Properties>
</file>