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42.svg" ContentType="image/svg+xml"/>
  <Override PartName="/ppt/media/image43.svg" ContentType="image/svg+xml"/>
  <Override PartName="/ppt/media/image4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7" r:id="rId4"/>
    <p:sldId id="258" r:id="rId5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74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44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1.png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2.png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3.jpeg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:/工作文件/2024的工作/0708简约风主题模板打样/素材/VCG41N884650780-1.pngVCG41N884650780-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285" r="11140" b="43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7981950" cy="6858000"/>
          </a:xfrm>
          <a:prstGeom prst="rect">
            <a:avLst/>
          </a:prstGeom>
          <a:gradFill>
            <a:gsLst>
              <a:gs pos="4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9" name="任意多边形 32"/>
          <p:cNvSpPr/>
          <p:nvPr userDrawn="1">
            <p:custDataLst>
              <p:tags r:id="rId5"/>
            </p:custDataLst>
          </p:nvPr>
        </p:nvSpPr>
        <p:spPr>
          <a:xfrm>
            <a:off x="5392420" y="4711700"/>
            <a:ext cx="6799580" cy="2146300"/>
          </a:xfrm>
          <a:custGeom>
            <a:avLst/>
            <a:gdLst>
              <a:gd name="connsiteX0" fmla="*/ 10706 w 10708"/>
              <a:gd name="connsiteY0" fmla="*/ 0 h 3380"/>
              <a:gd name="connsiteX1" fmla="*/ 8520 w 10708"/>
              <a:gd name="connsiteY1" fmla="*/ 2002 h 3380"/>
              <a:gd name="connsiteX2" fmla="*/ 5498 w 10708"/>
              <a:gd name="connsiteY2" fmla="*/ 1687 h 3380"/>
              <a:gd name="connsiteX3" fmla="*/ 3508 w 10708"/>
              <a:gd name="connsiteY3" fmla="*/ 2971 h 3380"/>
              <a:gd name="connsiteX4" fmla="*/ 0 w 10708"/>
              <a:gd name="connsiteY4" fmla="*/ 3370 h 3380"/>
              <a:gd name="connsiteX5" fmla="*/ 10708 w 10708"/>
              <a:gd name="connsiteY5" fmla="*/ 3380 h 3380"/>
              <a:gd name="connsiteX6" fmla="*/ 10706 w 10708"/>
              <a:gd name="connsiteY6" fmla="*/ 0 h 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08" h="3380">
                <a:moveTo>
                  <a:pt x="10706" y="0"/>
                </a:moveTo>
                <a:cubicBezTo>
                  <a:pt x="10537" y="809"/>
                  <a:pt x="9780" y="1882"/>
                  <a:pt x="8520" y="2002"/>
                </a:cubicBezTo>
                <a:cubicBezTo>
                  <a:pt x="7260" y="2122"/>
                  <a:pt x="6530" y="1490"/>
                  <a:pt x="5498" y="1687"/>
                </a:cubicBezTo>
                <a:cubicBezTo>
                  <a:pt x="4466" y="1884"/>
                  <a:pt x="4268" y="2581"/>
                  <a:pt x="3508" y="2971"/>
                </a:cubicBezTo>
                <a:cubicBezTo>
                  <a:pt x="2748" y="3361"/>
                  <a:pt x="760" y="3339"/>
                  <a:pt x="0" y="3370"/>
                </a:cubicBezTo>
                <a:lnTo>
                  <a:pt x="10708" y="3380"/>
                </a:lnTo>
                <a:lnTo>
                  <a:pt x="1070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5000"/>
                  <a:lumOff val="45000"/>
                  <a:alpha val="40000"/>
                </a:schemeClr>
              </a:gs>
              <a:gs pos="70000">
                <a:schemeClr val="accent1">
                  <a:lumMod val="25000"/>
                  <a:lumOff val="75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圆角矩形 33"/>
          <p:cNvSpPr/>
          <p:nvPr userDrawn="1">
            <p:custDataLst>
              <p:tags r:id="rId6"/>
            </p:custDataLst>
          </p:nvPr>
        </p:nvSpPr>
        <p:spPr>
          <a:xfrm>
            <a:off x="822224" y="4018989"/>
            <a:ext cx="476250" cy="75565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45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8851900" cy="15113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40" h="2380">
                <a:moveTo>
                  <a:pt x="1" y="0"/>
                </a:moveTo>
                <a:lnTo>
                  <a:pt x="13928" y="0"/>
                </a:lnTo>
                <a:lnTo>
                  <a:pt x="13940" y="716"/>
                </a:lnTo>
                <a:cubicBezTo>
                  <a:pt x="11406" y="1724"/>
                  <a:pt x="10403" y="2077"/>
                  <a:pt x="8476" y="2100"/>
                </a:cubicBezTo>
                <a:cubicBezTo>
                  <a:pt x="6549" y="2123"/>
                  <a:pt x="4181" y="1004"/>
                  <a:pt x="2219" y="1273"/>
                </a:cubicBezTo>
                <a:cubicBezTo>
                  <a:pt x="1129" y="1422"/>
                  <a:pt x="344" y="2052"/>
                  <a:pt x="0" y="2380"/>
                </a:cubicBez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5000"/>
                  <a:lumOff val="45000"/>
                  <a:alpha val="25000"/>
                </a:schemeClr>
              </a:gs>
              <a:gs pos="90000">
                <a:schemeClr val="accent1">
                  <a:lumMod val="25000"/>
                  <a:lumOff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822325" y="2565400"/>
            <a:ext cx="6225540" cy="120396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gradFill>
                  <a:gsLst>
                    <a:gs pos="40000">
                      <a:schemeClr val="tx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4500000" scaled="0"/>
                </a:gra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822325" y="1789430"/>
            <a:ext cx="6225540" cy="729615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22224" y="4515799"/>
            <a:ext cx="28800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工作文件/2024的工作/0708简约风主题模板打样/素材/VCG41N884650780-1.pngVCG41N884650780-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20000"/>
          </a:blip>
          <a:srcRect l="285" r="11140" b="43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35894" y="987615"/>
            <a:ext cx="1825260" cy="1081088"/>
          </a:xfrm>
        </p:spPr>
        <p:txBody>
          <a:bodyPr wrap="square"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VCG41N934521188-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t="5016" r="13459" b="15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7981950" cy="6858000"/>
          </a:xfrm>
          <a:prstGeom prst="rect">
            <a:avLst/>
          </a:prstGeom>
          <a:gradFill>
            <a:gsLst>
              <a:gs pos="4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76311" y="3082236"/>
            <a:ext cx="4569600" cy="1073299"/>
          </a:xfrm>
        </p:spPr>
        <p:txBody>
          <a:bodyPr wrap="square" anchor="t">
            <a:normAutofit/>
          </a:bodyPr>
          <a:lstStyle>
            <a:lvl1pPr algn="l">
              <a:defRPr sz="5400"/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348735" y="1685186"/>
            <a:ext cx="4572000" cy="1224000"/>
          </a:xfrm>
        </p:spPr>
        <p:txBody>
          <a:bodyPr wrap="none" anchor="b">
            <a:normAutofit/>
          </a:bodyPr>
          <a:lstStyle>
            <a:lvl1pPr marL="0" indent="0" algn="l">
              <a:buNone/>
              <a:defRPr sz="5400" b="1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VCG41N9308656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2000"/>
          </a:blip>
          <a:srcRect r="12457" b="110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3"/>
          <p:cNvSpPr/>
          <p:nvPr userDrawn="1">
            <p:custDataLst>
              <p:tags r:id="rId4"/>
            </p:custDataLst>
          </p:nvPr>
        </p:nvSpPr>
        <p:spPr>
          <a:xfrm>
            <a:off x="3576000" y="3622675"/>
            <a:ext cx="5040000" cy="28800"/>
          </a:xfrm>
          <a:prstGeom prst="roundRect">
            <a:avLst/>
          </a:prstGeom>
          <a:gradFill>
            <a:gsLst>
              <a:gs pos="50000">
                <a:schemeClr val="accent1">
                  <a:lumMod val="20000"/>
                  <a:lumOff val="80000"/>
                </a:schemeClr>
              </a:gs>
              <a:gs pos="5000">
                <a:schemeClr val="accent1">
                  <a:lumMod val="0"/>
                  <a:lumOff val="100000"/>
                  <a:alpha val="0"/>
                </a:schemeClr>
              </a:gs>
              <a:gs pos="95000">
                <a:schemeClr val="accent1">
                  <a:lumMod val="0"/>
                  <a:lumOff val="100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838200" y="1637894"/>
            <a:ext cx="10515000" cy="18000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gradFill>
                  <a:gsLst>
                    <a:gs pos="40000">
                      <a:schemeClr val="tx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4500000" scaled="0"/>
                </a:gra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4655700" y="4001397"/>
            <a:ext cx="2880000" cy="504000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image" Target="../media/image2.png"/><Relationship Id="rId12" Type="http://schemas.openxmlformats.org/officeDocument/2006/relationships/tags" Target="../tags/tag128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VCG41N934521188-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alphaModFix amt="5000"/>
          </a:blip>
          <a:srcRect t="5016" r="13459" b="15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image" Target="../media/image12.jpeg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image" Target="../media/image11.jpeg"/><Relationship Id="rId3" Type="http://schemas.openxmlformats.org/officeDocument/2006/relationships/tags" Target="../tags/tag239.xml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53.xml"/><Relationship Id="rId2" Type="http://schemas.openxmlformats.org/officeDocument/2006/relationships/tags" Target="../tags/tag238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image" Target="../media/image13.jpeg"/><Relationship Id="rId15" Type="http://schemas.openxmlformats.org/officeDocument/2006/relationships/tags" Target="../tags/tag249.xml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image" Target="../media/image14.jpe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65.xml"/><Relationship Id="rId12" Type="http://schemas.openxmlformats.org/officeDocument/2006/relationships/tags" Target="../tags/tag264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tags" Target="../tags/tag25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image" Target="../media/image15.jpeg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85.xml"/><Relationship Id="rId2" Type="http://schemas.openxmlformats.org/officeDocument/2006/relationships/tags" Target="../tags/tag270.xml"/><Relationship Id="rId19" Type="http://schemas.openxmlformats.org/officeDocument/2006/relationships/tags" Target="../tags/tag284.xml"/><Relationship Id="rId18" Type="http://schemas.openxmlformats.org/officeDocument/2006/relationships/tags" Target="../tags/tag283.xml"/><Relationship Id="rId17" Type="http://schemas.openxmlformats.org/officeDocument/2006/relationships/tags" Target="../tags/tag282.xml"/><Relationship Id="rId16" Type="http://schemas.openxmlformats.org/officeDocument/2006/relationships/image" Target="../media/image17.jpeg"/><Relationship Id="rId15" Type="http://schemas.openxmlformats.org/officeDocument/2006/relationships/tags" Target="../tags/tag281.xml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image" Target="../media/image16.jpeg"/><Relationship Id="rId10" Type="http://schemas.openxmlformats.org/officeDocument/2006/relationships/tags" Target="../tags/tag277.xml"/><Relationship Id="rId1" Type="http://schemas.openxmlformats.org/officeDocument/2006/relationships/tags" Target="../tags/tag26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1" Type="http://schemas.openxmlformats.org/officeDocument/2006/relationships/slideLayout" Target="../slideLayouts/slideLayout18.xml"/><Relationship Id="rId30" Type="http://schemas.openxmlformats.org/officeDocument/2006/relationships/tags" Target="../tags/tag307.xml"/><Relationship Id="rId3" Type="http://schemas.openxmlformats.org/officeDocument/2006/relationships/tags" Target="../tags/tag288.xml"/><Relationship Id="rId29" Type="http://schemas.openxmlformats.org/officeDocument/2006/relationships/image" Target="../media/image25.svg"/><Relationship Id="rId28" Type="http://schemas.openxmlformats.org/officeDocument/2006/relationships/image" Target="../media/image24.png"/><Relationship Id="rId27" Type="http://schemas.openxmlformats.org/officeDocument/2006/relationships/tags" Target="../tags/tag306.xml"/><Relationship Id="rId26" Type="http://schemas.openxmlformats.org/officeDocument/2006/relationships/tags" Target="../tags/tag305.xml"/><Relationship Id="rId25" Type="http://schemas.openxmlformats.org/officeDocument/2006/relationships/image" Target="../media/image23.svg"/><Relationship Id="rId24" Type="http://schemas.openxmlformats.org/officeDocument/2006/relationships/image" Target="../media/image22.png"/><Relationship Id="rId23" Type="http://schemas.openxmlformats.org/officeDocument/2006/relationships/tags" Target="../tags/tag304.xml"/><Relationship Id="rId22" Type="http://schemas.openxmlformats.org/officeDocument/2006/relationships/image" Target="../media/image21.svg"/><Relationship Id="rId21" Type="http://schemas.openxmlformats.org/officeDocument/2006/relationships/image" Target="../media/image20.png"/><Relationship Id="rId20" Type="http://schemas.openxmlformats.org/officeDocument/2006/relationships/tags" Target="../tags/tag303.xml"/><Relationship Id="rId2" Type="http://schemas.openxmlformats.org/officeDocument/2006/relationships/tags" Target="../tags/tag287.xml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tags" Target="../tags/tag297.xml"/><Relationship Id="rId11" Type="http://schemas.openxmlformats.org/officeDocument/2006/relationships/tags" Target="../tags/tag296.xml"/><Relationship Id="rId10" Type="http://schemas.openxmlformats.org/officeDocument/2006/relationships/tags" Target="../tags/tag295.xml"/><Relationship Id="rId1" Type="http://schemas.openxmlformats.org/officeDocument/2006/relationships/tags" Target="../tags/tag28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image" Target="../media/image26.jpeg"/><Relationship Id="rId3" Type="http://schemas.openxmlformats.org/officeDocument/2006/relationships/tags" Target="../tags/tag313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327.xml"/><Relationship Id="rId2" Type="http://schemas.openxmlformats.org/officeDocument/2006/relationships/tags" Target="../tags/tag312.xml"/><Relationship Id="rId19" Type="http://schemas.openxmlformats.org/officeDocument/2006/relationships/tags" Target="../tags/tag326.xml"/><Relationship Id="rId18" Type="http://schemas.openxmlformats.org/officeDocument/2006/relationships/tags" Target="../tags/tag325.xml"/><Relationship Id="rId17" Type="http://schemas.openxmlformats.org/officeDocument/2006/relationships/tags" Target="../tags/tag324.xml"/><Relationship Id="rId16" Type="http://schemas.openxmlformats.org/officeDocument/2006/relationships/image" Target="../media/image28.jpeg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image" Target="../media/image27.jpeg"/><Relationship Id="rId1" Type="http://schemas.openxmlformats.org/officeDocument/2006/relationships/tags" Target="../tags/tag31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image" Target="../media/image30.jpeg"/><Relationship Id="rId4" Type="http://schemas.openxmlformats.org/officeDocument/2006/relationships/tags" Target="../tags/tag330.xml"/><Relationship Id="rId3" Type="http://schemas.openxmlformats.org/officeDocument/2006/relationships/image" Target="../media/image29.png"/><Relationship Id="rId2" Type="http://schemas.openxmlformats.org/officeDocument/2006/relationships/tags" Target="../tags/tag329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343.xml"/><Relationship Id="rId17" Type="http://schemas.openxmlformats.org/officeDocument/2006/relationships/tags" Target="../tags/tag342.xml"/><Relationship Id="rId16" Type="http://schemas.openxmlformats.org/officeDocument/2006/relationships/tags" Target="../tags/tag341.xml"/><Relationship Id="rId15" Type="http://schemas.openxmlformats.org/officeDocument/2006/relationships/tags" Target="../tags/tag340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2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tags" Target="../tags/tag34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tags" Target="../tags/tag351.xml"/><Relationship Id="rId7" Type="http://schemas.openxmlformats.org/officeDocument/2006/relationships/image" Target="../media/image33.jpeg"/><Relationship Id="rId6" Type="http://schemas.openxmlformats.org/officeDocument/2006/relationships/tags" Target="../tags/tag350.xml"/><Relationship Id="rId5" Type="http://schemas.openxmlformats.org/officeDocument/2006/relationships/image" Target="../media/image32.jpeg"/><Relationship Id="rId4" Type="http://schemas.openxmlformats.org/officeDocument/2006/relationships/tags" Target="../tags/tag349.xml"/><Relationship Id="rId3" Type="http://schemas.openxmlformats.org/officeDocument/2006/relationships/image" Target="../media/image31.jpeg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363.xml"/><Relationship Id="rId2" Type="http://schemas.openxmlformats.org/officeDocument/2006/relationships/tags" Target="../tags/tag348.xml"/><Relationship Id="rId19" Type="http://schemas.openxmlformats.org/officeDocument/2006/relationships/tags" Target="../tags/tag362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tags" Target="../tags/tag359.xml"/><Relationship Id="rId15" Type="http://schemas.openxmlformats.org/officeDocument/2006/relationships/tags" Target="../tags/tag358.xml"/><Relationship Id="rId14" Type="http://schemas.openxmlformats.org/officeDocument/2006/relationships/tags" Target="../tags/tag357.xml"/><Relationship Id="rId13" Type="http://schemas.openxmlformats.org/officeDocument/2006/relationships/tags" Target="../tags/tag356.xml"/><Relationship Id="rId12" Type="http://schemas.openxmlformats.org/officeDocument/2006/relationships/tags" Target="../tags/tag355.xml"/><Relationship Id="rId11" Type="http://schemas.openxmlformats.org/officeDocument/2006/relationships/tags" Target="../tags/tag354.xml"/><Relationship Id="rId10" Type="http://schemas.openxmlformats.org/officeDocument/2006/relationships/tags" Target="../tags/tag353.xml"/><Relationship Id="rId1" Type="http://schemas.openxmlformats.org/officeDocument/2006/relationships/tags" Target="../tags/tag34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0" Type="http://schemas.openxmlformats.org/officeDocument/2006/relationships/notesSlide" Target="../notesSlides/notesSlide1.xml"/><Relationship Id="rId3" Type="http://schemas.openxmlformats.org/officeDocument/2006/relationships/tags" Target="../tags/tag140.xml"/><Relationship Id="rId29" Type="http://schemas.openxmlformats.org/officeDocument/2006/relationships/slideLayout" Target="../slideLayouts/slideLayout14.xml"/><Relationship Id="rId28" Type="http://schemas.openxmlformats.org/officeDocument/2006/relationships/tags" Target="../tags/tag165.xml"/><Relationship Id="rId27" Type="http://schemas.openxmlformats.org/officeDocument/2006/relationships/tags" Target="../tags/tag164.xml"/><Relationship Id="rId26" Type="http://schemas.openxmlformats.org/officeDocument/2006/relationships/tags" Target="../tags/tag163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39.xml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3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71.xml"/><Relationship Id="rId8" Type="http://schemas.openxmlformats.org/officeDocument/2006/relationships/tags" Target="../tags/tag370.xml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image" Target="../media/image34.jpeg"/><Relationship Id="rId2" Type="http://schemas.openxmlformats.org/officeDocument/2006/relationships/tags" Target="../tags/tag365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75.xml"/><Relationship Id="rId12" Type="http://schemas.openxmlformats.org/officeDocument/2006/relationships/tags" Target="../tags/tag374.xml"/><Relationship Id="rId11" Type="http://schemas.openxmlformats.org/officeDocument/2006/relationships/tags" Target="../tags/tag373.xml"/><Relationship Id="rId10" Type="http://schemas.openxmlformats.org/officeDocument/2006/relationships/tags" Target="../tags/tag372.xml"/><Relationship Id="rId1" Type="http://schemas.openxmlformats.org/officeDocument/2006/relationships/tags" Target="../tags/tag36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92.xml"/><Relationship Id="rId16" Type="http://schemas.openxmlformats.org/officeDocument/2006/relationships/image" Target="../media/image37.jpeg"/><Relationship Id="rId15" Type="http://schemas.openxmlformats.org/officeDocument/2006/relationships/tags" Target="../tags/tag391.xml"/><Relationship Id="rId14" Type="http://schemas.openxmlformats.org/officeDocument/2006/relationships/image" Target="../media/image36.jpeg"/><Relationship Id="rId13" Type="http://schemas.openxmlformats.org/officeDocument/2006/relationships/tags" Target="../tags/tag390.xml"/><Relationship Id="rId12" Type="http://schemas.openxmlformats.org/officeDocument/2006/relationships/image" Target="../media/image35.jpeg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tags" Target="../tags/tag37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image" Target="../media/image38.jpe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tags" Target="../tags/tag39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405.xml"/><Relationship Id="rId2" Type="http://schemas.openxmlformats.org/officeDocument/2006/relationships/tags" Target="../tags/tag404.xml"/><Relationship Id="rId1" Type="http://schemas.openxmlformats.org/officeDocument/2006/relationships/tags" Target="../tags/tag40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13.xml"/><Relationship Id="rId8" Type="http://schemas.openxmlformats.org/officeDocument/2006/relationships/tags" Target="../tags/tag412.xml"/><Relationship Id="rId7" Type="http://schemas.openxmlformats.org/officeDocument/2006/relationships/image" Target="../media/image39.jpeg"/><Relationship Id="rId6" Type="http://schemas.openxmlformats.org/officeDocument/2006/relationships/tags" Target="../tags/tag411.xml"/><Relationship Id="rId5" Type="http://schemas.openxmlformats.org/officeDocument/2006/relationships/tags" Target="../tags/tag410.xml"/><Relationship Id="rId4" Type="http://schemas.openxmlformats.org/officeDocument/2006/relationships/tags" Target="../tags/tag409.xml"/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19.xml"/><Relationship Id="rId16" Type="http://schemas.openxmlformats.org/officeDocument/2006/relationships/image" Target="../media/image41.jpeg"/><Relationship Id="rId15" Type="http://schemas.openxmlformats.org/officeDocument/2006/relationships/tags" Target="../tags/tag418.xml"/><Relationship Id="rId14" Type="http://schemas.openxmlformats.org/officeDocument/2006/relationships/tags" Target="../tags/tag417.xml"/><Relationship Id="rId13" Type="http://schemas.openxmlformats.org/officeDocument/2006/relationships/tags" Target="../tags/tag416.xml"/><Relationship Id="rId12" Type="http://schemas.openxmlformats.org/officeDocument/2006/relationships/image" Target="../media/image40.jpeg"/><Relationship Id="rId11" Type="http://schemas.openxmlformats.org/officeDocument/2006/relationships/tags" Target="../tags/tag415.xml"/><Relationship Id="rId10" Type="http://schemas.openxmlformats.org/officeDocument/2006/relationships/tags" Target="../tags/tag414.xml"/><Relationship Id="rId1" Type="http://schemas.openxmlformats.org/officeDocument/2006/relationships/tags" Target="../tags/tag40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tags" Target="../tags/tag422.xml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436.xml"/><Relationship Id="rId22" Type="http://schemas.openxmlformats.org/officeDocument/2006/relationships/image" Target="../media/image44.svg"/><Relationship Id="rId21" Type="http://schemas.openxmlformats.org/officeDocument/2006/relationships/image" Target="../media/image18.png"/><Relationship Id="rId20" Type="http://schemas.openxmlformats.org/officeDocument/2006/relationships/tags" Target="../tags/tag435.xml"/><Relationship Id="rId2" Type="http://schemas.openxmlformats.org/officeDocument/2006/relationships/tags" Target="../tags/tag421.xml"/><Relationship Id="rId19" Type="http://schemas.openxmlformats.org/officeDocument/2006/relationships/image" Target="../media/image43.svg"/><Relationship Id="rId18" Type="http://schemas.openxmlformats.org/officeDocument/2006/relationships/image" Target="../media/image20.png"/><Relationship Id="rId17" Type="http://schemas.openxmlformats.org/officeDocument/2006/relationships/tags" Target="../tags/tag434.xml"/><Relationship Id="rId16" Type="http://schemas.openxmlformats.org/officeDocument/2006/relationships/image" Target="../media/image42.svg"/><Relationship Id="rId15" Type="http://schemas.openxmlformats.org/officeDocument/2006/relationships/image" Target="../media/image22.png"/><Relationship Id="rId14" Type="http://schemas.openxmlformats.org/officeDocument/2006/relationships/tags" Target="../tags/tag433.xml"/><Relationship Id="rId13" Type="http://schemas.openxmlformats.org/officeDocument/2006/relationships/tags" Target="../tags/tag432.xml"/><Relationship Id="rId12" Type="http://schemas.openxmlformats.org/officeDocument/2006/relationships/tags" Target="../tags/tag431.xml"/><Relationship Id="rId11" Type="http://schemas.openxmlformats.org/officeDocument/2006/relationships/tags" Target="../tags/tag430.xml"/><Relationship Id="rId10" Type="http://schemas.openxmlformats.org/officeDocument/2006/relationships/tags" Target="../tags/tag429.xml"/><Relationship Id="rId1" Type="http://schemas.openxmlformats.org/officeDocument/2006/relationships/tags" Target="../tags/tag420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image" Target="../media/image45.jpeg"/><Relationship Id="rId2" Type="http://schemas.openxmlformats.org/officeDocument/2006/relationships/tags" Target="../tags/tag438.xml"/><Relationship Id="rId1" Type="http://schemas.openxmlformats.org/officeDocument/2006/relationships/tags" Target="../tags/tag43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82.xml"/><Relationship Id="rId16" Type="http://schemas.openxmlformats.org/officeDocument/2006/relationships/image" Target="../media/image6.jpeg"/><Relationship Id="rId15" Type="http://schemas.openxmlformats.org/officeDocument/2006/relationships/tags" Target="../tags/tag181.xml"/><Relationship Id="rId14" Type="http://schemas.openxmlformats.org/officeDocument/2006/relationships/image" Target="../media/image5.jpeg"/><Relationship Id="rId13" Type="http://schemas.openxmlformats.org/officeDocument/2006/relationships/tags" Target="../tags/tag180.xml"/><Relationship Id="rId12" Type="http://schemas.openxmlformats.org/officeDocument/2006/relationships/image" Target="../media/image4.jpeg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6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84.xml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image" Target="../media/image7.jpeg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21.xml"/><Relationship Id="rId16" Type="http://schemas.openxmlformats.org/officeDocument/2006/relationships/image" Target="../media/image9.jpeg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image" Target="../media/image8.jpeg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tags" Target="../tags/tag20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image" Target="../media/image10.jpeg"/><Relationship Id="rId2" Type="http://schemas.openxmlformats.org/officeDocument/2006/relationships/tags" Target="../tags/tag223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22325" y="2565400"/>
            <a:ext cx="6446520" cy="120396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2025年质量管理趋势及应对措施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中国质量俱乐部</a:t>
            </a:r>
            <a:r>
              <a:rPr lang="zh-CN" altLang="en-US"/>
              <a:t>制作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趋势洞察</a:t>
            </a:r>
            <a:endParaRPr lang="zh-CN" altLang="en-US" dirty="0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959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/data/temp/4cae5907-a22b-11ef-b6cf-8a4687c80e37.jpg@base@tag=imgScale&amp;m=1&amp;w=484&amp;h=995&amp;q=954cae5907-a22b-11ef-b6cf-8a4687c80e3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33784" r="33784"/>
          <a:stretch>
            <a:fillRect/>
          </a:stretch>
        </p:blipFill>
        <p:spPr>
          <a:xfrm>
            <a:off x="695960" y="1918018"/>
            <a:ext cx="174504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29514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/data/temp/4cae599b-a22b-11ef-b6cf-8a4687c80e37.jpg@base@tag=imgScale&amp;m=1&amp;w=484&amp;h=995&amp;q=954cae599b-a22b-11ef-b6cf-8a4687c80e3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33780" r="33780"/>
          <a:stretch>
            <a:fillRect/>
          </a:stretch>
        </p:blipFill>
        <p:spPr>
          <a:xfrm>
            <a:off x="429514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27146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随着环保意识提升，企业将采用更多绿色材料和节能技术，以减少生产过程对环境的影响。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27146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环境友好型质量管理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27184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631507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企业将更加重视社会责任，通过质量管理确保产品和服务符合道德标准，提升企业形象。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31507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社会责任与质量管理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31888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78968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/data/temp/4cae5a7d-a22b-11ef-b6cf-8a4687c80e37.jpg@base@tag=imgScale&amp;m=1&amp;w=484&amp;h=995&amp;q=954cae5a7d-a22b-11ef-b6cf-8a4687c80e3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36228" r="36228"/>
          <a:stretch>
            <a:fillRect/>
          </a:stretch>
        </p:blipFill>
        <p:spPr>
          <a:xfrm>
            <a:off x="789686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99155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质量管理将融入循环经济理念，推动产品设计的可回收性、可维修性和可升级性，减少资源浪费。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99155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循环经济与质量管理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99193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/data/temp/4c85ee2c-a22b-11ef-946e-76b796a46fd6.jpg@base@tag=imgScale&amp;m=1&amp;w=1577&amp;h=1904&amp;q=954c85ee2c-a22b-11ef-946e-76b796a46fd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5808" r="4337"/>
          <a:stretch>
            <a:fillRect/>
          </a:stretch>
        </p:blipFill>
        <p:spPr>
          <a:xfrm>
            <a:off x="6511675" y="0"/>
            <a:ext cx="568032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94" h="10777">
                <a:moveTo>
                  <a:pt x="6575" y="5764"/>
                </a:moveTo>
                <a:cubicBezTo>
                  <a:pt x="6666" y="5764"/>
                  <a:pt x="6756" y="5799"/>
                  <a:pt x="6826" y="5868"/>
                </a:cubicBezTo>
                <a:lnTo>
                  <a:pt x="8894" y="7937"/>
                </a:lnTo>
                <a:lnTo>
                  <a:pt x="8894" y="9625"/>
                </a:lnTo>
                <a:lnTo>
                  <a:pt x="7742" y="10777"/>
                </a:lnTo>
                <a:lnTo>
                  <a:pt x="4807" y="10777"/>
                </a:lnTo>
                <a:lnTo>
                  <a:pt x="3362" y="9332"/>
                </a:lnTo>
                <a:cubicBezTo>
                  <a:pt x="3223" y="9193"/>
                  <a:pt x="3223" y="8969"/>
                  <a:pt x="3362" y="8830"/>
                </a:cubicBezTo>
                <a:lnTo>
                  <a:pt x="6324" y="5868"/>
                </a:lnTo>
                <a:cubicBezTo>
                  <a:pt x="6393" y="5799"/>
                  <a:pt x="6484" y="5764"/>
                  <a:pt x="6575" y="5764"/>
                </a:cubicBezTo>
                <a:close/>
                <a:moveTo>
                  <a:pt x="8894" y="3298"/>
                </a:moveTo>
                <a:lnTo>
                  <a:pt x="8894" y="7694"/>
                </a:lnTo>
                <a:lnTo>
                  <a:pt x="6947" y="5747"/>
                </a:lnTo>
                <a:cubicBezTo>
                  <a:pt x="6808" y="5609"/>
                  <a:pt x="6808" y="5384"/>
                  <a:pt x="6947" y="5246"/>
                </a:cubicBezTo>
                <a:lnTo>
                  <a:pt x="8894" y="3298"/>
                </a:lnTo>
                <a:close/>
                <a:moveTo>
                  <a:pt x="3317" y="2506"/>
                </a:moveTo>
                <a:cubicBezTo>
                  <a:pt x="3408" y="2506"/>
                  <a:pt x="3498" y="2541"/>
                  <a:pt x="3568" y="2610"/>
                </a:cubicBezTo>
                <a:lnTo>
                  <a:pt x="6229" y="5272"/>
                </a:lnTo>
                <a:cubicBezTo>
                  <a:pt x="6368" y="5410"/>
                  <a:pt x="6368" y="5635"/>
                  <a:pt x="6229" y="5773"/>
                </a:cubicBezTo>
                <a:lnTo>
                  <a:pt x="3267" y="8736"/>
                </a:lnTo>
                <a:cubicBezTo>
                  <a:pt x="3129" y="8874"/>
                  <a:pt x="2904" y="8874"/>
                  <a:pt x="2766" y="8736"/>
                </a:cubicBezTo>
                <a:lnTo>
                  <a:pt x="104" y="6074"/>
                </a:lnTo>
                <a:cubicBezTo>
                  <a:pt x="-35" y="5935"/>
                  <a:pt x="-35" y="5711"/>
                  <a:pt x="104" y="5572"/>
                </a:cubicBezTo>
                <a:lnTo>
                  <a:pt x="3066" y="2610"/>
                </a:lnTo>
                <a:cubicBezTo>
                  <a:pt x="3135" y="2541"/>
                  <a:pt x="3226" y="2506"/>
                  <a:pt x="3317" y="2506"/>
                </a:cubicBezTo>
                <a:close/>
                <a:moveTo>
                  <a:pt x="5676" y="0"/>
                </a:moveTo>
                <a:lnTo>
                  <a:pt x="8127" y="0"/>
                </a:lnTo>
                <a:lnTo>
                  <a:pt x="8894" y="767"/>
                </a:lnTo>
                <a:lnTo>
                  <a:pt x="8894" y="3109"/>
                </a:lnTo>
                <a:lnTo>
                  <a:pt x="6852" y="5151"/>
                </a:lnTo>
                <a:cubicBezTo>
                  <a:pt x="6713" y="5289"/>
                  <a:pt x="6489" y="5289"/>
                  <a:pt x="6350" y="5151"/>
                </a:cubicBezTo>
                <a:lnTo>
                  <a:pt x="3689" y="2489"/>
                </a:lnTo>
                <a:cubicBezTo>
                  <a:pt x="3550" y="2351"/>
                  <a:pt x="3550" y="2126"/>
                  <a:pt x="3689" y="1988"/>
                </a:cubicBezTo>
                <a:lnTo>
                  <a:pt x="5676" y="0"/>
                </a:lnTo>
                <a:close/>
              </a:path>
            </a:pathLst>
          </a:custGeom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95960" y="360045"/>
            <a:ext cx="8252460" cy="720090"/>
          </a:xfrm>
        </p:spPr>
        <p:txBody>
          <a:bodyPr/>
          <a:lstStyle/>
          <a:p>
            <a:r>
              <a:rPr lang="zh-CN" altLang="en-US"/>
              <a:t>应对措施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26870" y="2085975"/>
            <a:ext cx="4947920" cy="9867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企业通过选择环保材料、优化物流等方式，减少生产过程中的碳足迹，实现可持续发展。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26694" y="1713116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实施绿色供应链管理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695154" y="1734071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627505" y="3723640"/>
            <a:ext cx="4947920" cy="9867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利用大数据和人工智能技术，提高质量管理效率，同时减少资源消耗，支持可持续发展目标。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627329" y="3350772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推动质量管理体系的数字化转型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96424" y="3371727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1627505" y="5361305"/>
            <a:ext cx="4947920" cy="9867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定期对员工进行环保意识和可持续发展技能的培训，提升整个组织对质量与可持续融合的认识。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1627329" y="4988428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开展员工可持续发展培训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12"/>
            </p:custDataLst>
          </p:nvPr>
        </p:nvSpPr>
        <p:spPr>
          <a:xfrm>
            <a:off x="696424" y="5009383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个性化定制与</a:t>
            </a:r>
            <a:br>
              <a:rPr lang="zh-CN" altLang="en-US"/>
            </a:br>
            <a:r>
              <a:rPr lang="zh-CN" altLang="en-US"/>
              <a:t>质量保障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04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趋势洞察</a:t>
            </a: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01097" y="363687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随着消费者偏好的个性化，企业需通过数据分析预测趋势，以满足不同群体的特定需求。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901097" y="2956052"/>
            <a:ext cx="2880444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消费者需求的多样化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901097" y="181159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7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6" name="图片 15" descr="/data/temp/4d2899ff-a22b-11ef-98d7-56f07c355a90.jpg@base@tag=imgScale&amp;m=1&amp;w=799&amp;h=422&amp;q=954d2899ff-a22b-11ef-98d7-56f07c355a9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4394" b="12450"/>
          <a:stretch>
            <a:fillRect/>
          </a:stretch>
        </p:blipFill>
        <p:spPr>
          <a:xfrm>
            <a:off x="901097" y="4778762"/>
            <a:ext cx="2880449" cy="152000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4759324" y="363687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利用大数据、人工智能等技术，实时监控产品质量，确保个性化定制产品的质量标准。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4759324" y="2956052"/>
            <a:ext cx="2880444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技术驱动的质量管理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759324" y="181159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1" name="图片 20" descr="/data/temp/4d289a4e-a22b-11ef-98d7-56f07c355a90.jpg@base@tag=imgScale&amp;m=1&amp;w=799&amp;h=422&amp;q=954d289a4e-a22b-11ef-98d7-56f07c355a9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5249"/>
          <a:stretch>
            <a:fillRect/>
          </a:stretch>
        </p:blipFill>
        <p:spPr>
          <a:xfrm>
            <a:off x="4759324" y="4778762"/>
            <a:ext cx="2880449" cy="152000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8617551" y="363687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建立灵活的供应链体系，以适应小批量、多样化的生产需求，同时保证产品质量和交付效率。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8617551" y="2956052"/>
            <a:ext cx="2880443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accent1"/>
                </a:solidFill>
                <a:latin typeface="+mn-ea"/>
                <a:cs typeface="+mn-ea"/>
              </a:rPr>
              <a:t>供应链的灵活性</a:t>
            </a:r>
            <a:endParaRPr lang="zh-CN" altLang="en-US" sz="17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8617551" y="181159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6" name="图片 25" descr="/data/temp/4d2899ac-a22b-11ef-98d7-56f07c355a90.jpg@base@tag=imgScale&amp;m=1&amp;w=799&amp;h=422&amp;q=954d2899ac-a22b-11ef-98d7-56f07c355a90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t="10067" b="10778"/>
          <a:stretch>
            <a:fillRect/>
          </a:stretch>
        </p:blipFill>
        <p:spPr>
          <a:xfrm>
            <a:off x="8617551" y="4778762"/>
            <a:ext cx="2880449" cy="152000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cxnSp>
        <p:nvCxnSpPr>
          <p:cNvPr id="35" name="直接连接符 34"/>
          <p:cNvCxnSpPr/>
          <p:nvPr>
            <p:custDataLst>
              <p:tags r:id="rId17"/>
            </p:custDataLst>
          </p:nvPr>
        </p:nvCxnSpPr>
        <p:spPr>
          <a:xfrm>
            <a:off x="695960" y="181159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8"/>
            </p:custDataLst>
          </p:nvPr>
        </p:nvCxnSpPr>
        <p:spPr>
          <a:xfrm>
            <a:off x="4544025" y="181159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9"/>
            </p:custDataLst>
          </p:nvPr>
        </p:nvCxnSpPr>
        <p:spPr>
          <a:xfrm>
            <a:off x="8400347" y="181159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应对措施</a:t>
            </a:r>
            <a:endParaRPr lang="zh-CN" altLang="en-US"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2"/>
            </p:custDataLst>
          </p:nvPr>
        </p:nvSpPr>
        <p:spPr>
          <a:xfrm>
            <a:off x="1502695" y="3595684"/>
            <a:ext cx="2294422" cy="358166"/>
          </a:xfrm>
          <a:custGeom>
            <a:avLst/>
            <a:gdLst>
              <a:gd name="connsiteX0" fmla="*/ 0 w 2294255"/>
              <a:gd name="connsiteY0" fmla="*/ 89535 h 358140"/>
              <a:gd name="connsiteX1" fmla="*/ 728422 w 2294255"/>
              <a:gd name="connsiteY1" fmla="*/ 89535 h 358140"/>
              <a:gd name="connsiteX2" fmla="*/ 727522 w 2294255"/>
              <a:gd name="connsiteY2" fmla="*/ 92433 h 358140"/>
              <a:gd name="connsiteX3" fmla="*/ 718820 w 2294255"/>
              <a:gd name="connsiteY3" fmla="*/ 178752 h 358140"/>
              <a:gd name="connsiteX4" fmla="*/ 727522 w 2294255"/>
              <a:gd name="connsiteY4" fmla="*/ 265071 h 358140"/>
              <a:gd name="connsiteX5" fmla="*/ 728619 w 2294255"/>
              <a:gd name="connsiteY5" fmla="*/ 268605 h 358140"/>
              <a:gd name="connsiteX6" fmla="*/ 0 w 2294255"/>
              <a:gd name="connsiteY6" fmla="*/ 268605 h 358140"/>
              <a:gd name="connsiteX7" fmla="*/ 89535 w 2294255"/>
              <a:gd name="connsiteY7" fmla="*/ 179070 h 358140"/>
              <a:gd name="connsiteX8" fmla="*/ 2115185 w 2294255"/>
              <a:gd name="connsiteY8" fmla="*/ 0 h 358140"/>
              <a:gd name="connsiteX9" fmla="*/ 2294255 w 2294255"/>
              <a:gd name="connsiteY9" fmla="*/ 179070 h 358140"/>
              <a:gd name="connsiteX10" fmla="*/ 2115185 w 2294255"/>
              <a:gd name="connsiteY10" fmla="*/ 358140 h 358140"/>
              <a:gd name="connsiteX11" fmla="*/ 2115185 w 2294255"/>
              <a:gd name="connsiteY11" fmla="*/ 268605 h 358140"/>
              <a:gd name="connsiteX12" fmla="*/ 1565635 w 2294255"/>
              <a:gd name="connsiteY12" fmla="*/ 268605 h 358140"/>
              <a:gd name="connsiteX13" fmla="*/ 1566732 w 2294255"/>
              <a:gd name="connsiteY13" fmla="*/ 265071 h 358140"/>
              <a:gd name="connsiteX14" fmla="*/ 1575434 w 2294255"/>
              <a:gd name="connsiteY14" fmla="*/ 178752 h 358140"/>
              <a:gd name="connsiteX15" fmla="*/ 1566732 w 2294255"/>
              <a:gd name="connsiteY15" fmla="*/ 92433 h 358140"/>
              <a:gd name="connsiteX16" fmla="*/ 1565833 w 2294255"/>
              <a:gd name="connsiteY16" fmla="*/ 89535 h 358140"/>
              <a:gd name="connsiteX17" fmla="*/ 2115185 w 229425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4255" h="358140">
                <a:moveTo>
                  <a:pt x="0" y="89535"/>
                </a:moveTo>
                <a:lnTo>
                  <a:pt x="728422" y="89535"/>
                </a:lnTo>
                <a:lnTo>
                  <a:pt x="727522" y="92433"/>
                </a:lnTo>
                <a:cubicBezTo>
                  <a:pt x="721816" y="120315"/>
                  <a:pt x="718820" y="149184"/>
                  <a:pt x="718820" y="178752"/>
                </a:cubicBezTo>
                <a:cubicBezTo>
                  <a:pt x="718820" y="208320"/>
                  <a:pt x="721816" y="237189"/>
                  <a:pt x="727522" y="265071"/>
                </a:cubicBezTo>
                <a:lnTo>
                  <a:pt x="728619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115185" y="0"/>
                </a:moveTo>
                <a:lnTo>
                  <a:pt x="2294255" y="179070"/>
                </a:lnTo>
                <a:lnTo>
                  <a:pt x="2115185" y="358140"/>
                </a:lnTo>
                <a:lnTo>
                  <a:pt x="2115185" y="268605"/>
                </a:lnTo>
                <a:lnTo>
                  <a:pt x="1565635" y="268605"/>
                </a:lnTo>
                <a:lnTo>
                  <a:pt x="1566732" y="265071"/>
                </a:lnTo>
                <a:cubicBezTo>
                  <a:pt x="1572438" y="237189"/>
                  <a:pt x="1575434" y="208320"/>
                  <a:pt x="1575434" y="178752"/>
                </a:cubicBezTo>
                <a:cubicBezTo>
                  <a:pt x="1575434" y="149184"/>
                  <a:pt x="1572438" y="120315"/>
                  <a:pt x="1566732" y="92433"/>
                </a:cubicBezTo>
                <a:lnTo>
                  <a:pt x="1565833" y="89535"/>
                </a:lnTo>
                <a:lnTo>
                  <a:pt x="211518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3797117" y="3595684"/>
            <a:ext cx="2294422" cy="358166"/>
          </a:xfrm>
          <a:custGeom>
            <a:avLst/>
            <a:gdLst>
              <a:gd name="connsiteX0" fmla="*/ 0 w 2294255"/>
              <a:gd name="connsiteY0" fmla="*/ 89535 h 358140"/>
              <a:gd name="connsiteX1" fmla="*/ 728422 w 2294255"/>
              <a:gd name="connsiteY1" fmla="*/ 89535 h 358140"/>
              <a:gd name="connsiteX2" fmla="*/ 727522 w 2294255"/>
              <a:gd name="connsiteY2" fmla="*/ 92433 h 358140"/>
              <a:gd name="connsiteX3" fmla="*/ 718820 w 2294255"/>
              <a:gd name="connsiteY3" fmla="*/ 178752 h 358140"/>
              <a:gd name="connsiteX4" fmla="*/ 727522 w 2294255"/>
              <a:gd name="connsiteY4" fmla="*/ 265071 h 358140"/>
              <a:gd name="connsiteX5" fmla="*/ 728619 w 2294255"/>
              <a:gd name="connsiteY5" fmla="*/ 268605 h 358140"/>
              <a:gd name="connsiteX6" fmla="*/ 0 w 2294255"/>
              <a:gd name="connsiteY6" fmla="*/ 268605 h 358140"/>
              <a:gd name="connsiteX7" fmla="*/ 89535 w 2294255"/>
              <a:gd name="connsiteY7" fmla="*/ 179070 h 358140"/>
              <a:gd name="connsiteX8" fmla="*/ 2115185 w 2294255"/>
              <a:gd name="connsiteY8" fmla="*/ 0 h 358140"/>
              <a:gd name="connsiteX9" fmla="*/ 2294255 w 2294255"/>
              <a:gd name="connsiteY9" fmla="*/ 179070 h 358140"/>
              <a:gd name="connsiteX10" fmla="*/ 2115185 w 2294255"/>
              <a:gd name="connsiteY10" fmla="*/ 358140 h 358140"/>
              <a:gd name="connsiteX11" fmla="*/ 2115185 w 2294255"/>
              <a:gd name="connsiteY11" fmla="*/ 268605 h 358140"/>
              <a:gd name="connsiteX12" fmla="*/ 1565635 w 2294255"/>
              <a:gd name="connsiteY12" fmla="*/ 268605 h 358140"/>
              <a:gd name="connsiteX13" fmla="*/ 1566733 w 2294255"/>
              <a:gd name="connsiteY13" fmla="*/ 265071 h 358140"/>
              <a:gd name="connsiteX14" fmla="*/ 1575434 w 2294255"/>
              <a:gd name="connsiteY14" fmla="*/ 178752 h 358140"/>
              <a:gd name="connsiteX15" fmla="*/ 1566733 w 2294255"/>
              <a:gd name="connsiteY15" fmla="*/ 92433 h 358140"/>
              <a:gd name="connsiteX16" fmla="*/ 1565833 w 2294255"/>
              <a:gd name="connsiteY16" fmla="*/ 89535 h 358140"/>
              <a:gd name="connsiteX17" fmla="*/ 2115185 w 229425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4255" h="358140">
                <a:moveTo>
                  <a:pt x="0" y="89535"/>
                </a:moveTo>
                <a:lnTo>
                  <a:pt x="728422" y="89535"/>
                </a:lnTo>
                <a:lnTo>
                  <a:pt x="727522" y="92433"/>
                </a:lnTo>
                <a:cubicBezTo>
                  <a:pt x="721817" y="120315"/>
                  <a:pt x="718820" y="149184"/>
                  <a:pt x="718820" y="178752"/>
                </a:cubicBezTo>
                <a:cubicBezTo>
                  <a:pt x="718820" y="208320"/>
                  <a:pt x="721817" y="237189"/>
                  <a:pt x="727522" y="265071"/>
                </a:cubicBezTo>
                <a:lnTo>
                  <a:pt x="728619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115185" y="0"/>
                </a:moveTo>
                <a:lnTo>
                  <a:pt x="2294255" y="179070"/>
                </a:lnTo>
                <a:lnTo>
                  <a:pt x="2115185" y="358140"/>
                </a:lnTo>
                <a:lnTo>
                  <a:pt x="2115185" y="268605"/>
                </a:lnTo>
                <a:lnTo>
                  <a:pt x="1565635" y="268605"/>
                </a:lnTo>
                <a:lnTo>
                  <a:pt x="1566733" y="265071"/>
                </a:lnTo>
                <a:cubicBezTo>
                  <a:pt x="1572438" y="237189"/>
                  <a:pt x="1575434" y="208320"/>
                  <a:pt x="1575434" y="178752"/>
                </a:cubicBezTo>
                <a:cubicBezTo>
                  <a:pt x="1575434" y="149184"/>
                  <a:pt x="1572438" y="120315"/>
                  <a:pt x="1566733" y="92433"/>
                </a:cubicBezTo>
                <a:lnTo>
                  <a:pt x="1565833" y="89535"/>
                </a:lnTo>
                <a:lnTo>
                  <a:pt x="211518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6091539" y="3595684"/>
            <a:ext cx="2294422" cy="358166"/>
          </a:xfrm>
          <a:custGeom>
            <a:avLst/>
            <a:gdLst>
              <a:gd name="connsiteX0" fmla="*/ 0 w 2294255"/>
              <a:gd name="connsiteY0" fmla="*/ 89535 h 358140"/>
              <a:gd name="connsiteX1" fmla="*/ 724612 w 2294255"/>
              <a:gd name="connsiteY1" fmla="*/ 89535 h 358140"/>
              <a:gd name="connsiteX2" fmla="*/ 723712 w 2294255"/>
              <a:gd name="connsiteY2" fmla="*/ 92433 h 358140"/>
              <a:gd name="connsiteX3" fmla="*/ 715010 w 2294255"/>
              <a:gd name="connsiteY3" fmla="*/ 178752 h 358140"/>
              <a:gd name="connsiteX4" fmla="*/ 723712 w 2294255"/>
              <a:gd name="connsiteY4" fmla="*/ 265071 h 358140"/>
              <a:gd name="connsiteX5" fmla="*/ 724809 w 2294255"/>
              <a:gd name="connsiteY5" fmla="*/ 268605 h 358140"/>
              <a:gd name="connsiteX6" fmla="*/ 0 w 2294255"/>
              <a:gd name="connsiteY6" fmla="*/ 268605 h 358140"/>
              <a:gd name="connsiteX7" fmla="*/ 89535 w 2294255"/>
              <a:gd name="connsiteY7" fmla="*/ 179070 h 358140"/>
              <a:gd name="connsiteX8" fmla="*/ 2115185 w 2294255"/>
              <a:gd name="connsiteY8" fmla="*/ 0 h 358140"/>
              <a:gd name="connsiteX9" fmla="*/ 2294255 w 2294255"/>
              <a:gd name="connsiteY9" fmla="*/ 179070 h 358140"/>
              <a:gd name="connsiteX10" fmla="*/ 2115185 w 2294255"/>
              <a:gd name="connsiteY10" fmla="*/ 358140 h 358140"/>
              <a:gd name="connsiteX11" fmla="*/ 2115185 w 2294255"/>
              <a:gd name="connsiteY11" fmla="*/ 268605 h 358140"/>
              <a:gd name="connsiteX12" fmla="*/ 1561825 w 2294255"/>
              <a:gd name="connsiteY12" fmla="*/ 268605 h 358140"/>
              <a:gd name="connsiteX13" fmla="*/ 1562923 w 2294255"/>
              <a:gd name="connsiteY13" fmla="*/ 265071 h 358140"/>
              <a:gd name="connsiteX14" fmla="*/ 1571624 w 2294255"/>
              <a:gd name="connsiteY14" fmla="*/ 178752 h 358140"/>
              <a:gd name="connsiteX15" fmla="*/ 1562923 w 2294255"/>
              <a:gd name="connsiteY15" fmla="*/ 92433 h 358140"/>
              <a:gd name="connsiteX16" fmla="*/ 1562023 w 2294255"/>
              <a:gd name="connsiteY16" fmla="*/ 89535 h 358140"/>
              <a:gd name="connsiteX17" fmla="*/ 2115185 w 229425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4255" h="358140">
                <a:moveTo>
                  <a:pt x="0" y="89535"/>
                </a:moveTo>
                <a:lnTo>
                  <a:pt x="724612" y="89535"/>
                </a:lnTo>
                <a:lnTo>
                  <a:pt x="723712" y="92433"/>
                </a:lnTo>
                <a:cubicBezTo>
                  <a:pt x="718007" y="120315"/>
                  <a:pt x="715010" y="149184"/>
                  <a:pt x="715010" y="178752"/>
                </a:cubicBezTo>
                <a:cubicBezTo>
                  <a:pt x="715010" y="208320"/>
                  <a:pt x="718007" y="237189"/>
                  <a:pt x="723712" y="265071"/>
                </a:cubicBezTo>
                <a:lnTo>
                  <a:pt x="724809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115185" y="0"/>
                </a:moveTo>
                <a:lnTo>
                  <a:pt x="2294255" y="179070"/>
                </a:lnTo>
                <a:lnTo>
                  <a:pt x="2115185" y="358140"/>
                </a:lnTo>
                <a:lnTo>
                  <a:pt x="2115185" y="268605"/>
                </a:lnTo>
                <a:lnTo>
                  <a:pt x="1561825" y="268605"/>
                </a:lnTo>
                <a:lnTo>
                  <a:pt x="1562923" y="265071"/>
                </a:lnTo>
                <a:cubicBezTo>
                  <a:pt x="1568628" y="237189"/>
                  <a:pt x="1571624" y="208320"/>
                  <a:pt x="1571624" y="178752"/>
                </a:cubicBezTo>
                <a:cubicBezTo>
                  <a:pt x="1571624" y="149184"/>
                  <a:pt x="1568628" y="120315"/>
                  <a:pt x="1562923" y="92433"/>
                </a:cubicBezTo>
                <a:lnTo>
                  <a:pt x="1562023" y="89535"/>
                </a:lnTo>
                <a:lnTo>
                  <a:pt x="211518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8385961" y="3595684"/>
            <a:ext cx="2294422" cy="358166"/>
          </a:xfrm>
          <a:custGeom>
            <a:avLst/>
            <a:gdLst>
              <a:gd name="connsiteX0" fmla="*/ 0 w 2294255"/>
              <a:gd name="connsiteY0" fmla="*/ 89535 h 358140"/>
              <a:gd name="connsiteX1" fmla="*/ 728422 w 2294255"/>
              <a:gd name="connsiteY1" fmla="*/ 89535 h 358140"/>
              <a:gd name="connsiteX2" fmla="*/ 727523 w 2294255"/>
              <a:gd name="connsiteY2" fmla="*/ 92433 h 358140"/>
              <a:gd name="connsiteX3" fmla="*/ 718821 w 2294255"/>
              <a:gd name="connsiteY3" fmla="*/ 178752 h 358140"/>
              <a:gd name="connsiteX4" fmla="*/ 727523 w 2294255"/>
              <a:gd name="connsiteY4" fmla="*/ 265071 h 358140"/>
              <a:gd name="connsiteX5" fmla="*/ 728620 w 2294255"/>
              <a:gd name="connsiteY5" fmla="*/ 268605 h 358140"/>
              <a:gd name="connsiteX6" fmla="*/ 0 w 2294255"/>
              <a:gd name="connsiteY6" fmla="*/ 268605 h 358140"/>
              <a:gd name="connsiteX7" fmla="*/ 89535 w 2294255"/>
              <a:gd name="connsiteY7" fmla="*/ 179070 h 358140"/>
              <a:gd name="connsiteX8" fmla="*/ 2115185 w 2294255"/>
              <a:gd name="connsiteY8" fmla="*/ 0 h 358140"/>
              <a:gd name="connsiteX9" fmla="*/ 2294255 w 2294255"/>
              <a:gd name="connsiteY9" fmla="*/ 179070 h 358140"/>
              <a:gd name="connsiteX10" fmla="*/ 2115185 w 2294255"/>
              <a:gd name="connsiteY10" fmla="*/ 358140 h 358140"/>
              <a:gd name="connsiteX11" fmla="*/ 2115185 w 2294255"/>
              <a:gd name="connsiteY11" fmla="*/ 268605 h 358140"/>
              <a:gd name="connsiteX12" fmla="*/ 1565636 w 2294255"/>
              <a:gd name="connsiteY12" fmla="*/ 268605 h 358140"/>
              <a:gd name="connsiteX13" fmla="*/ 1566733 w 2294255"/>
              <a:gd name="connsiteY13" fmla="*/ 265071 h 358140"/>
              <a:gd name="connsiteX14" fmla="*/ 1575435 w 2294255"/>
              <a:gd name="connsiteY14" fmla="*/ 178752 h 358140"/>
              <a:gd name="connsiteX15" fmla="*/ 1566733 w 2294255"/>
              <a:gd name="connsiteY15" fmla="*/ 92433 h 358140"/>
              <a:gd name="connsiteX16" fmla="*/ 1565834 w 2294255"/>
              <a:gd name="connsiteY16" fmla="*/ 89535 h 358140"/>
              <a:gd name="connsiteX17" fmla="*/ 2115185 w 229425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4255" h="358140">
                <a:moveTo>
                  <a:pt x="0" y="89535"/>
                </a:moveTo>
                <a:lnTo>
                  <a:pt x="728422" y="89535"/>
                </a:lnTo>
                <a:lnTo>
                  <a:pt x="727523" y="92433"/>
                </a:lnTo>
                <a:cubicBezTo>
                  <a:pt x="721817" y="120315"/>
                  <a:pt x="718821" y="149184"/>
                  <a:pt x="718821" y="178752"/>
                </a:cubicBezTo>
                <a:cubicBezTo>
                  <a:pt x="718821" y="208320"/>
                  <a:pt x="721817" y="237189"/>
                  <a:pt x="727523" y="265071"/>
                </a:cubicBezTo>
                <a:lnTo>
                  <a:pt x="728620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115185" y="0"/>
                </a:moveTo>
                <a:lnTo>
                  <a:pt x="2294255" y="179070"/>
                </a:lnTo>
                <a:lnTo>
                  <a:pt x="2115185" y="358140"/>
                </a:lnTo>
                <a:lnTo>
                  <a:pt x="2115185" y="268605"/>
                </a:lnTo>
                <a:lnTo>
                  <a:pt x="1565636" y="268605"/>
                </a:lnTo>
                <a:lnTo>
                  <a:pt x="1566733" y="265071"/>
                </a:lnTo>
                <a:cubicBezTo>
                  <a:pt x="1572439" y="237189"/>
                  <a:pt x="1575435" y="208320"/>
                  <a:pt x="1575435" y="178752"/>
                </a:cubicBezTo>
                <a:cubicBezTo>
                  <a:pt x="1575435" y="149184"/>
                  <a:pt x="1572439" y="120315"/>
                  <a:pt x="1566733" y="92433"/>
                </a:cubicBezTo>
                <a:lnTo>
                  <a:pt x="1565834" y="89535"/>
                </a:lnTo>
                <a:lnTo>
                  <a:pt x="211518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2252684" y="3377228"/>
            <a:ext cx="794443" cy="794443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4547106" y="3377228"/>
            <a:ext cx="794443" cy="794443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>
            <a:off x="6833908" y="3377228"/>
            <a:ext cx="794443" cy="794443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>
            <a:off x="9135950" y="3377228"/>
            <a:ext cx="794443" cy="794443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10"/>
            </p:custDataLst>
          </p:nvPr>
        </p:nvSpPr>
        <p:spPr>
          <a:xfrm>
            <a:off x="1096645" y="1313815"/>
            <a:ext cx="3450590" cy="1167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企业需构建适应个性化需求的质量管理体系，确保产品和服务的定制化与质量标准并重。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1096900" y="2659626"/>
            <a:ext cx="3107281" cy="3162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建立灵活的质量管理体系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2"/>
            </p:custDataLst>
          </p:nvPr>
        </p:nvSpPr>
        <p:spPr>
          <a:xfrm>
            <a:off x="5685155" y="1312545"/>
            <a:ext cx="3450590" cy="1167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优化供应链，确保原材料和组件的质量，以支撑个性化定制产品的质量保障。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3"/>
            </p:custDataLst>
          </p:nvPr>
        </p:nvSpPr>
        <p:spPr>
          <a:xfrm>
            <a:off x="5685109" y="2659626"/>
            <a:ext cx="3107280" cy="3162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强化供应链管理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0" name="矩形 39"/>
          <p:cNvSpPr/>
          <p:nvPr>
            <p:custDataLst>
              <p:tags r:id="rId14"/>
            </p:custDataLst>
          </p:nvPr>
        </p:nvSpPr>
        <p:spPr>
          <a:xfrm>
            <a:off x="3391535" y="5070475"/>
            <a:ext cx="3449955" cy="1167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利用大数据分析、人工智能等技术进行质量预测和实时监控，以应对定制化带来的挑战。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5"/>
            </p:custDataLst>
          </p:nvPr>
        </p:nvSpPr>
        <p:spPr>
          <a:xfrm>
            <a:off x="3391322" y="4573655"/>
            <a:ext cx="3106647" cy="3162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采用先进的质量控制技术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6"/>
            </p:custDataLst>
          </p:nvPr>
        </p:nvSpPr>
        <p:spPr>
          <a:xfrm>
            <a:off x="7979410" y="5070475"/>
            <a:ext cx="3449955" cy="1167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定期对员工进行质量意识和技能培训，提高对个性化定制产品生产过程中的质量控制能力。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43" name="图片 21" descr="32313538333935363b32313538333935353bb3a4c6aab6c1ceef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87651" y="3612195"/>
            <a:ext cx="324034" cy="324034"/>
          </a:xfrm>
          <a:prstGeom prst="rect">
            <a:avLst/>
          </a:prstGeom>
        </p:spPr>
      </p:pic>
      <p:pic>
        <p:nvPicPr>
          <p:cNvPr id="44" name="图片 13" descr="32313538333935363b32313538333934373bcec4bcfebcd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782073" y="3624896"/>
            <a:ext cx="324024" cy="324024"/>
          </a:xfrm>
          <a:prstGeom prst="rect">
            <a:avLst/>
          </a:prstGeom>
        </p:spPr>
      </p:pic>
      <p:pic>
        <p:nvPicPr>
          <p:cNvPr id="45" name="图片 3" descr="32313538333935363b32313538333934333bb6d4bbb0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068875" y="3623626"/>
            <a:ext cx="324024" cy="324024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26"/>
            </p:custDataLst>
          </p:nvPr>
        </p:nvSpPr>
        <p:spPr>
          <a:xfrm>
            <a:off x="7979531" y="4573655"/>
            <a:ext cx="3106647" cy="3162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持续的员工培训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47" name="图片 8" descr="32313538333935363b32313538333934303bcae9b1be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370917" y="3612195"/>
            <a:ext cx="324045" cy="324045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76350" y="3082290"/>
            <a:ext cx="5182235" cy="107315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质量风险管理强化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05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趋势洞察</a:t>
            </a:r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2"/>
            </p:custDataLst>
          </p:nvPr>
        </p:nvSpPr>
        <p:spPr>
          <a:xfrm>
            <a:off x="695325" y="4930140"/>
            <a:ext cx="10797540" cy="1468120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/data/temp/4d7ea52d-a22b-11ef-a438-9a003633bf35.jpg@base@tag=imgScale&amp;m=1&amp;w=360&amp;h=404&amp;q=954d7ea52d-a22b-11ef-a438-9a003633bf3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20383" r="20383"/>
          <a:stretch>
            <a:fillRect/>
          </a:stretch>
        </p:blipFill>
        <p:spPr>
          <a:xfrm>
            <a:off x="695325" y="4930140"/>
            <a:ext cx="1298575" cy="1456690"/>
          </a:xfrm>
          <a:prstGeom prst="roundRect">
            <a:avLst>
              <a:gd name="adj" fmla="val 11894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3" name="正文"/>
          <p:cNvSpPr txBox="1"/>
          <p:nvPr>
            <p:custDataLst>
              <p:tags r:id="rId5"/>
            </p:custDataLst>
          </p:nvPr>
        </p:nvSpPr>
        <p:spPr>
          <a:xfrm>
            <a:off x="2401570" y="5688965"/>
            <a:ext cx="8506460" cy="6111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3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培养持续改进的企业文化，鼓励员工参与质量风险管理，以适应不断变化的市场和法规要求。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2401570" y="5052695"/>
            <a:ext cx="8506460" cy="40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持续改进文化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7"/>
            </p:custDataLst>
          </p:nvPr>
        </p:nvCxnSpPr>
        <p:spPr>
          <a:xfrm>
            <a:off x="2409190" y="5567045"/>
            <a:ext cx="315595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695325" y="3192145"/>
            <a:ext cx="10797540" cy="1468120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/data/temp/4d7ea71b-a22b-11ef-a438-9a003633bf35.jpg@base@tag=imgScale&amp;m=1&amp;w=360&amp;h=404&amp;q=954d7ea71b-a22b-11ef-a438-9a003633bf3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20285" r="20285"/>
          <a:stretch>
            <a:fillRect/>
          </a:stretch>
        </p:blipFill>
        <p:spPr>
          <a:xfrm>
            <a:off x="695325" y="3192145"/>
            <a:ext cx="1298575" cy="1456690"/>
          </a:xfrm>
          <a:prstGeom prst="roundRect">
            <a:avLst>
              <a:gd name="adj" fmla="val 11894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8" name="正文"/>
          <p:cNvSpPr txBox="1"/>
          <p:nvPr>
            <p:custDataLst>
              <p:tags r:id="rId11"/>
            </p:custDataLst>
          </p:nvPr>
        </p:nvSpPr>
        <p:spPr>
          <a:xfrm>
            <a:off x="2401570" y="3950970"/>
            <a:ext cx="8506460" cy="6111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3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企业越来越重视供应链的透明度，通过区块链等技术确保原材料和产品的质量追溯。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2401570" y="3314700"/>
            <a:ext cx="8506460" cy="40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供应链透明度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3"/>
            </p:custDataLst>
          </p:nvPr>
        </p:nvCxnSpPr>
        <p:spPr>
          <a:xfrm>
            <a:off x="2409190" y="3829050"/>
            <a:ext cx="315595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圆角矩形 49"/>
          <p:cNvSpPr/>
          <p:nvPr>
            <p:custDataLst>
              <p:tags r:id="rId14"/>
            </p:custDataLst>
          </p:nvPr>
        </p:nvSpPr>
        <p:spPr>
          <a:xfrm>
            <a:off x="697865" y="1454150"/>
            <a:ext cx="10797540" cy="1468120"/>
          </a:xfrm>
          <a:prstGeom prst="roundRect">
            <a:avLst>
              <a:gd name="adj" fmla="val 8702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>
            <a:noFill/>
          </a:ln>
          <a:effectLst>
            <a:outerShdw blurRad="215900" dist="381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" name="图片 50" descr="/data/temp/4d7ea4db-a22b-11ef-a438-9a003633bf35.jpg@base@tag=imgScale&amp;m=1&amp;w=360&amp;h=404&amp;q=954d7ea4db-a22b-11ef-a438-9a003633bf35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l="20285" r="20285"/>
          <a:stretch>
            <a:fillRect/>
          </a:stretch>
        </p:blipFill>
        <p:spPr>
          <a:xfrm>
            <a:off x="697865" y="1454150"/>
            <a:ext cx="1298575" cy="1456690"/>
          </a:xfrm>
          <a:prstGeom prst="roundRect">
            <a:avLst>
              <a:gd name="adj" fmla="val 11894"/>
            </a:avLst>
          </a:prstGeom>
          <a:solidFill>
            <a:schemeClr val="accent1"/>
          </a:solidFill>
          <a:ln w="12700" cap="flat" cmpd="sng" algn="ctr">
            <a:solidFill>
              <a:schemeClr val="accent1">
                <a:alpha val="4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lumMod val="75000"/>
                <a:alpha val="12000"/>
              </a:schemeClr>
            </a:outerShdw>
          </a:effectLst>
        </p:spPr>
      </p:pic>
      <p:sp>
        <p:nvSpPr>
          <p:cNvPr id="52" name="正文"/>
          <p:cNvSpPr txBox="1"/>
          <p:nvPr>
            <p:custDataLst>
              <p:tags r:id="rId17"/>
            </p:custDataLst>
          </p:nvPr>
        </p:nvSpPr>
        <p:spPr>
          <a:xfrm>
            <a:off x="2404110" y="2212975"/>
            <a:ext cx="8506460" cy="6111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3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随着技术进步，企业通过数字化工具和平台，如物联网和大数据分析，来预测和管理质量风险。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18"/>
            </p:custDataLst>
          </p:nvPr>
        </p:nvSpPr>
        <p:spPr>
          <a:xfrm>
            <a:off x="2404110" y="1576705"/>
            <a:ext cx="8506460" cy="40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数字化转型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19"/>
            </p:custDataLst>
          </p:nvPr>
        </p:nvCxnSpPr>
        <p:spPr>
          <a:xfrm>
            <a:off x="2411730" y="2091055"/>
            <a:ext cx="315595" cy="0"/>
          </a:xfrm>
          <a:prstGeom prst="line">
            <a:avLst/>
          </a:prstGeom>
          <a:ln w="44450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26000"/>
                  </a:schemeClr>
                </a:gs>
              </a:gsLst>
              <a:lin ang="0"/>
              <a:tileRect/>
            </a:gradFill>
            <a:round/>
          </a:ln>
          <a:effectLst>
            <a:outerShdw blurRad="50800" dist="254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应对措施</a:t>
            </a:r>
            <a:endParaRPr lang="zh-CN" altLang="en-US"/>
          </a:p>
        </p:txBody>
      </p:sp>
      <p:pic>
        <p:nvPicPr>
          <p:cNvPr id="2" name="图片 1" descr="424228647\74a8cc855e2cbe53b0a84ed7aaffe59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5243"/>
          <a:stretch>
            <a:fillRect/>
          </a:stretch>
        </p:blipFill>
        <p:spPr>
          <a:xfrm>
            <a:off x="0" y="1713865"/>
            <a:ext cx="4317365" cy="411861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https://photo-static-api.fotomore.com/creative/vcg/400/new/VCG41N1483048616.jpg?uid=386&amp;timestamp=1686143016&amp;sign=b560353de4fbf26a5b3939bf07f1bf22" descr="/data/temp/4d834266-a22b-11ef-9479-2275aadf7762.jpg@base@tag=imgScale&amp;m=1&amp;w=952&amp;h=855&amp;q=954d834266-a22b-11ef-9479-2275aadf776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8680" r="18680"/>
          <a:stretch>
            <a:fillRect/>
          </a:stretch>
        </p:blipFill>
        <p:spPr>
          <a:xfrm>
            <a:off x="0" y="2141855"/>
            <a:ext cx="3429635" cy="307975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4517712" y="1816828"/>
            <a:ext cx="2066265" cy="82217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5400" dirty="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4517712" y="2684798"/>
            <a:ext cx="2071119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4518347" y="2778770"/>
            <a:ext cx="2066265" cy="505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建立风险评估机制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4520252" y="3351491"/>
            <a:ext cx="2071119" cy="2526439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中文正文" charset="0"/>
                <a:sym typeface="+mn-ea"/>
              </a:rPr>
              <a:t>企业应建立全面的风险评估机制，定期对产品和服务进行风险分析，以预防潜在的质量问题。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7036540" y="1816828"/>
            <a:ext cx="2068853" cy="82217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5400" dirty="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1"/>
            </p:custDataLst>
          </p:nvPr>
        </p:nvCxnSpPr>
        <p:spPr>
          <a:xfrm>
            <a:off x="7036540" y="2684798"/>
            <a:ext cx="2069822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7036540" y="2778770"/>
            <a:ext cx="2068624" cy="505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强化供应链管理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7036540" y="3351491"/>
            <a:ext cx="2071119" cy="252588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中文正文" charset="0"/>
                <a:sym typeface="+mn-ea"/>
              </a:rPr>
              <a:t>通过加强供应链的透明度和合作伙伴的审核，确保原材料和组件的质量，降低供应链风险。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9554733" y="1816828"/>
            <a:ext cx="2069622" cy="82217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>
                <a:solidFill>
                  <a:schemeClr val="accent1">
                    <a:alpha val="42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5400" dirty="0">
              <a:solidFill>
                <a:schemeClr val="accent1">
                  <a:alpha val="42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5"/>
            </p:custDataLst>
          </p:nvPr>
        </p:nvCxnSpPr>
        <p:spPr>
          <a:xfrm>
            <a:off x="9554733" y="2684798"/>
            <a:ext cx="2069822" cy="0"/>
          </a:xfrm>
          <a:prstGeom prst="line">
            <a:avLst/>
          </a:prstGeom>
          <a:ln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9554733" y="2778770"/>
            <a:ext cx="2069393" cy="505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实施持续改进计划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9555368" y="3351491"/>
            <a:ext cx="2071119" cy="252533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中文正文" charset="0"/>
                <a:sym typeface="+mn-ea"/>
              </a:rPr>
              <a:t>采用持续改进的方法，如PDCA（计划-执行-检查-行动）循环，以不断优化质量管理流程，提高产品和服务质量。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中文正文" charset="0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质量人才专业化与多元化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06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9265" y="2117301"/>
            <a:ext cx="2309495" cy="2947248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dirty="0"/>
              <a:t>趋势洞察</a:t>
            </a:r>
            <a:endParaRPr lang="zh-CN" altLang="en-US" dirty="0"/>
          </a:p>
        </p:txBody>
      </p:sp>
      <p:pic>
        <p:nvPicPr>
          <p:cNvPr id="31" name="图片 30" descr="/data/temp/8b1d2acb-a22b-11ef-9910-4a54b8d69812.jpg@base@tag=imgScale&amp;m=1&amp;w=692&amp;h=721&amp;q=958b1d2acb-a22b-11ef-9910-4a54b8d698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22977" r="22977"/>
          <a:stretch>
            <a:fillRect/>
          </a:stretch>
        </p:blipFill>
        <p:spPr>
          <a:xfrm>
            <a:off x="6167309" y="1080867"/>
            <a:ext cx="2495152" cy="259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9" name="图片 28" descr="/data/temp/8b1d296e-a22b-11ef-9910-4a54b8d69812.jpg@base@tag=imgScale&amp;m=1&amp;w=692&amp;h=721&amp;q=958b1d296e-a22b-11ef-9910-4a54b8d6981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25984" r="25984"/>
          <a:stretch>
            <a:fillRect/>
          </a:stretch>
        </p:blipFill>
        <p:spPr>
          <a:xfrm>
            <a:off x="3235735" y="1080867"/>
            <a:ext cx="2494281" cy="259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5" name="图片 24" descr="/data/temp/8b1d2b39-a22b-11ef-9910-4a54b8d69812.jpg@base@tag=imgScale&amp;m=1&amp;w=692&amp;h=719&amp;q=958b1d2b39-a22b-11ef-9910-4a54b8d6981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6898" r="16898"/>
          <a:stretch>
            <a:fillRect/>
          </a:stretch>
        </p:blipFill>
        <p:spPr>
          <a:xfrm>
            <a:off x="9100787" y="1087218"/>
            <a:ext cx="2495152" cy="2590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" name="Rectangle 41757_#color-886&amp;3357"/>
          <p:cNvSpPr/>
          <p:nvPr>
            <p:custDataLst>
              <p:tags r:id="rId8"/>
            </p:custDataLst>
          </p:nvPr>
        </p:nvSpPr>
        <p:spPr>
          <a:xfrm>
            <a:off x="3566617" y="3053455"/>
            <a:ext cx="2429267" cy="294491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3793344" y="3336705"/>
            <a:ext cx="1982750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3793979" y="4467800"/>
            <a:ext cx="1982750" cy="13578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随着AI和大数据的发展，质量管理将更加依赖技术分析，实现预测性维护和实时监控。</a:t>
            </a:r>
            <a:endParaRPr lang="zh-CN" altLang="en-US" sz="14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3793979" y="3850493"/>
            <a:ext cx="1982750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技术驱动的质量管理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Rectangle 41757_#color-886&amp;3357"/>
          <p:cNvSpPr/>
          <p:nvPr>
            <p:custDataLst>
              <p:tags r:id="rId12"/>
            </p:custDataLst>
          </p:nvPr>
        </p:nvSpPr>
        <p:spPr>
          <a:xfrm>
            <a:off x="6491204" y="3053455"/>
            <a:ext cx="2429267" cy="294491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6714121" y="3336705"/>
            <a:ext cx="1981479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6714121" y="4467800"/>
            <a:ext cx="1981479" cy="13578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质量管理将融入更多跨学科知识，如统计学、心理学，以适应复杂多变的市场需求。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6714121" y="3850493"/>
            <a:ext cx="1981479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跨学科融合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Rectangle 41757_#color-886&amp;3357"/>
          <p:cNvSpPr/>
          <p:nvPr>
            <p:custDataLst>
              <p:tags r:id="rId16"/>
            </p:custDataLst>
          </p:nvPr>
        </p:nvSpPr>
        <p:spPr>
          <a:xfrm>
            <a:off x="9408170" y="3075684"/>
            <a:ext cx="2429267" cy="2922682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9641883" y="3336070"/>
            <a:ext cx="1982512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9653315" y="4490028"/>
            <a:ext cx="1982750" cy="13336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为应对全球化挑战，质量人才需掌握国际标准，如ISO，以确保产品和服务的全球一致性。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9653315" y="3872721"/>
            <a:ext cx="1982512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全球标准一致性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59790" y="835529"/>
            <a:ext cx="2707505" cy="373935"/>
          </a:xfrm>
          <a:custGeom>
            <a:avLst/>
            <a:gdLst>
              <a:gd name="connsiteX0" fmla="*/ 535484 w 2707505"/>
              <a:gd name="connsiteY0" fmla="*/ 62363 h 373935"/>
              <a:gd name="connsiteX1" fmla="*/ 462767 w 2707505"/>
              <a:gd name="connsiteY1" fmla="*/ 93299 h 373935"/>
              <a:gd name="connsiteX2" fmla="*/ 435160 w 2707505"/>
              <a:gd name="connsiteY2" fmla="*/ 186598 h 373935"/>
              <a:gd name="connsiteX3" fmla="*/ 463507 w 2707505"/>
              <a:gd name="connsiteY3" fmla="*/ 279650 h 373935"/>
              <a:gd name="connsiteX4" fmla="*/ 535484 w 2707505"/>
              <a:gd name="connsiteY4" fmla="*/ 311325 h 373935"/>
              <a:gd name="connsiteX5" fmla="*/ 607091 w 2707505"/>
              <a:gd name="connsiteY5" fmla="*/ 279897 h 373935"/>
              <a:gd name="connsiteX6" fmla="*/ 635069 w 2707505"/>
              <a:gd name="connsiteY6" fmla="*/ 185612 h 373935"/>
              <a:gd name="connsiteX7" fmla="*/ 607831 w 2707505"/>
              <a:gd name="connsiteY7" fmla="*/ 92929 h 373935"/>
              <a:gd name="connsiteX8" fmla="*/ 535484 w 2707505"/>
              <a:gd name="connsiteY8" fmla="*/ 62363 h 373935"/>
              <a:gd name="connsiteX9" fmla="*/ 2101486 w 2707505"/>
              <a:gd name="connsiteY9" fmla="*/ 6162 h 373935"/>
              <a:gd name="connsiteX10" fmla="*/ 2388655 w 2707505"/>
              <a:gd name="connsiteY10" fmla="*/ 6162 h 373935"/>
              <a:gd name="connsiteX11" fmla="*/ 2388655 w 2707505"/>
              <a:gd name="connsiteY11" fmla="*/ 67293 h 373935"/>
              <a:gd name="connsiteX12" fmla="*/ 2281675 w 2707505"/>
              <a:gd name="connsiteY12" fmla="*/ 67293 h 373935"/>
              <a:gd name="connsiteX13" fmla="*/ 2281675 w 2707505"/>
              <a:gd name="connsiteY13" fmla="*/ 367526 h 373935"/>
              <a:gd name="connsiteX14" fmla="*/ 2208712 w 2707505"/>
              <a:gd name="connsiteY14" fmla="*/ 367526 h 373935"/>
              <a:gd name="connsiteX15" fmla="*/ 2208712 w 2707505"/>
              <a:gd name="connsiteY15" fmla="*/ 67293 h 373935"/>
              <a:gd name="connsiteX16" fmla="*/ 2101486 w 2707505"/>
              <a:gd name="connsiteY16" fmla="*/ 67293 h 373935"/>
              <a:gd name="connsiteX17" fmla="*/ 1766158 w 2707505"/>
              <a:gd name="connsiteY17" fmla="*/ 6162 h 373935"/>
              <a:gd name="connsiteX18" fmla="*/ 1837149 w 2707505"/>
              <a:gd name="connsiteY18" fmla="*/ 6162 h 373935"/>
              <a:gd name="connsiteX19" fmla="*/ 1985047 w 2707505"/>
              <a:gd name="connsiteY19" fmla="*/ 247482 h 373935"/>
              <a:gd name="connsiteX20" fmla="*/ 1985047 w 2707505"/>
              <a:gd name="connsiteY20" fmla="*/ 6162 h 373935"/>
              <a:gd name="connsiteX21" fmla="*/ 2052833 w 2707505"/>
              <a:gd name="connsiteY21" fmla="*/ 6162 h 373935"/>
              <a:gd name="connsiteX22" fmla="*/ 2052833 w 2707505"/>
              <a:gd name="connsiteY22" fmla="*/ 367526 h 373935"/>
              <a:gd name="connsiteX23" fmla="*/ 1979624 w 2707505"/>
              <a:gd name="connsiteY23" fmla="*/ 367526 h 373935"/>
              <a:gd name="connsiteX24" fmla="*/ 1833944 w 2707505"/>
              <a:gd name="connsiteY24" fmla="*/ 131875 h 373935"/>
              <a:gd name="connsiteX25" fmla="*/ 1833944 w 2707505"/>
              <a:gd name="connsiteY25" fmla="*/ 367526 h 373935"/>
              <a:gd name="connsiteX26" fmla="*/ 1766158 w 2707505"/>
              <a:gd name="connsiteY26" fmla="*/ 367526 h 373935"/>
              <a:gd name="connsiteX27" fmla="*/ 1432043 w 2707505"/>
              <a:gd name="connsiteY27" fmla="*/ 6162 h 373935"/>
              <a:gd name="connsiteX28" fmla="*/ 1699985 w 2707505"/>
              <a:gd name="connsiteY28" fmla="*/ 6162 h 373935"/>
              <a:gd name="connsiteX29" fmla="*/ 1699985 w 2707505"/>
              <a:gd name="connsiteY29" fmla="*/ 67293 h 373935"/>
              <a:gd name="connsiteX30" fmla="*/ 1505006 w 2707505"/>
              <a:gd name="connsiteY30" fmla="*/ 67293 h 373935"/>
              <a:gd name="connsiteX31" fmla="*/ 1505006 w 2707505"/>
              <a:gd name="connsiteY31" fmla="*/ 147405 h 373935"/>
              <a:gd name="connsiteX32" fmla="*/ 1686428 w 2707505"/>
              <a:gd name="connsiteY32" fmla="*/ 147405 h 373935"/>
              <a:gd name="connsiteX33" fmla="*/ 1686428 w 2707505"/>
              <a:gd name="connsiteY33" fmla="*/ 208289 h 373935"/>
              <a:gd name="connsiteX34" fmla="*/ 1505006 w 2707505"/>
              <a:gd name="connsiteY34" fmla="*/ 208289 h 373935"/>
              <a:gd name="connsiteX35" fmla="*/ 1505006 w 2707505"/>
              <a:gd name="connsiteY35" fmla="*/ 306641 h 373935"/>
              <a:gd name="connsiteX36" fmla="*/ 1706887 w 2707505"/>
              <a:gd name="connsiteY36" fmla="*/ 306641 h 373935"/>
              <a:gd name="connsiteX37" fmla="*/ 1706887 w 2707505"/>
              <a:gd name="connsiteY37" fmla="*/ 367526 h 373935"/>
              <a:gd name="connsiteX38" fmla="*/ 1432043 w 2707505"/>
              <a:gd name="connsiteY38" fmla="*/ 367526 h 373935"/>
              <a:gd name="connsiteX39" fmla="*/ 1101361 w 2707505"/>
              <a:gd name="connsiteY39" fmla="*/ 6162 h 373935"/>
              <a:gd name="connsiteX40" fmla="*/ 1388530 w 2707505"/>
              <a:gd name="connsiteY40" fmla="*/ 6162 h 373935"/>
              <a:gd name="connsiteX41" fmla="*/ 1388530 w 2707505"/>
              <a:gd name="connsiteY41" fmla="*/ 67293 h 373935"/>
              <a:gd name="connsiteX42" fmla="*/ 1281550 w 2707505"/>
              <a:gd name="connsiteY42" fmla="*/ 67293 h 373935"/>
              <a:gd name="connsiteX43" fmla="*/ 1281550 w 2707505"/>
              <a:gd name="connsiteY43" fmla="*/ 367526 h 373935"/>
              <a:gd name="connsiteX44" fmla="*/ 1208587 w 2707505"/>
              <a:gd name="connsiteY44" fmla="*/ 367526 h 373935"/>
              <a:gd name="connsiteX45" fmla="*/ 1208587 w 2707505"/>
              <a:gd name="connsiteY45" fmla="*/ 67293 h 373935"/>
              <a:gd name="connsiteX46" fmla="*/ 1101361 w 2707505"/>
              <a:gd name="connsiteY46" fmla="*/ 67293 h 373935"/>
              <a:gd name="connsiteX47" fmla="*/ 766033 w 2707505"/>
              <a:gd name="connsiteY47" fmla="*/ 6162 h 373935"/>
              <a:gd name="connsiteX48" fmla="*/ 837024 w 2707505"/>
              <a:gd name="connsiteY48" fmla="*/ 6162 h 373935"/>
              <a:gd name="connsiteX49" fmla="*/ 984922 w 2707505"/>
              <a:gd name="connsiteY49" fmla="*/ 247482 h 373935"/>
              <a:gd name="connsiteX50" fmla="*/ 984922 w 2707505"/>
              <a:gd name="connsiteY50" fmla="*/ 6162 h 373935"/>
              <a:gd name="connsiteX51" fmla="*/ 1052708 w 2707505"/>
              <a:gd name="connsiteY51" fmla="*/ 6162 h 373935"/>
              <a:gd name="connsiteX52" fmla="*/ 1052708 w 2707505"/>
              <a:gd name="connsiteY52" fmla="*/ 367526 h 373935"/>
              <a:gd name="connsiteX53" fmla="*/ 979499 w 2707505"/>
              <a:gd name="connsiteY53" fmla="*/ 367526 h 373935"/>
              <a:gd name="connsiteX54" fmla="*/ 833819 w 2707505"/>
              <a:gd name="connsiteY54" fmla="*/ 131875 h 373935"/>
              <a:gd name="connsiteX55" fmla="*/ 833819 w 2707505"/>
              <a:gd name="connsiteY55" fmla="*/ 367526 h 373935"/>
              <a:gd name="connsiteX56" fmla="*/ 766033 w 2707505"/>
              <a:gd name="connsiteY56" fmla="*/ 367526 h 373935"/>
              <a:gd name="connsiteX57" fmla="*/ 2558621 w 2707505"/>
              <a:gd name="connsiteY57" fmla="*/ 0 h 373935"/>
              <a:gd name="connsiteX58" fmla="*/ 2661040 w 2707505"/>
              <a:gd name="connsiteY58" fmla="*/ 29826 h 373935"/>
              <a:gd name="connsiteX59" fmla="*/ 2697152 w 2707505"/>
              <a:gd name="connsiteY59" fmla="*/ 109444 h 373935"/>
              <a:gd name="connsiteX60" fmla="*/ 2624189 w 2707505"/>
              <a:gd name="connsiteY60" fmla="*/ 112649 h 373935"/>
              <a:gd name="connsiteX61" fmla="*/ 2604100 w 2707505"/>
              <a:gd name="connsiteY61" fmla="*/ 72593 h 373935"/>
              <a:gd name="connsiteX62" fmla="*/ 2557881 w 2707505"/>
              <a:gd name="connsiteY62" fmla="*/ 60391 h 373935"/>
              <a:gd name="connsiteX63" fmla="*/ 2508089 w 2707505"/>
              <a:gd name="connsiteY63" fmla="*/ 73456 h 373935"/>
              <a:gd name="connsiteX64" fmla="*/ 2496504 w 2707505"/>
              <a:gd name="connsiteY64" fmla="*/ 95887 h 373935"/>
              <a:gd name="connsiteX65" fmla="*/ 2507350 w 2707505"/>
              <a:gd name="connsiteY65" fmla="*/ 117825 h 373935"/>
              <a:gd name="connsiteX66" fmla="*/ 2574397 w 2707505"/>
              <a:gd name="connsiteY66" fmla="*/ 141982 h 373935"/>
              <a:gd name="connsiteX67" fmla="*/ 2653152 w 2707505"/>
              <a:gd name="connsiteY67" fmla="*/ 167987 h 373935"/>
              <a:gd name="connsiteX68" fmla="*/ 2693085 w 2707505"/>
              <a:gd name="connsiteY68" fmla="*/ 204715 h 373935"/>
              <a:gd name="connsiteX69" fmla="*/ 2707505 w 2707505"/>
              <a:gd name="connsiteY69" fmla="*/ 262272 h 373935"/>
              <a:gd name="connsiteX70" fmla="*/ 2690250 w 2707505"/>
              <a:gd name="connsiteY70" fmla="*/ 320445 h 373935"/>
              <a:gd name="connsiteX71" fmla="*/ 2641444 w 2707505"/>
              <a:gd name="connsiteY71" fmla="*/ 360747 h 373935"/>
              <a:gd name="connsiteX72" fmla="*/ 2562811 w 2707505"/>
              <a:gd name="connsiteY72" fmla="*/ 373935 h 373935"/>
              <a:gd name="connsiteX73" fmla="*/ 2457557 w 2707505"/>
              <a:gd name="connsiteY73" fmla="*/ 342260 h 373935"/>
              <a:gd name="connsiteX74" fmla="*/ 2413681 w 2707505"/>
              <a:gd name="connsiteY74" fmla="*/ 249947 h 373935"/>
              <a:gd name="connsiteX75" fmla="*/ 2484672 w 2707505"/>
              <a:gd name="connsiteY75" fmla="*/ 243045 h 373935"/>
              <a:gd name="connsiteX76" fmla="*/ 2510677 w 2707505"/>
              <a:gd name="connsiteY76" fmla="*/ 295549 h 373935"/>
              <a:gd name="connsiteX77" fmla="*/ 2563551 w 2707505"/>
              <a:gd name="connsiteY77" fmla="*/ 312311 h 373935"/>
              <a:gd name="connsiteX78" fmla="*/ 2616671 w 2707505"/>
              <a:gd name="connsiteY78" fmla="*/ 297398 h 373935"/>
              <a:gd name="connsiteX79" fmla="*/ 2634542 w 2707505"/>
              <a:gd name="connsiteY79" fmla="*/ 262519 h 373935"/>
              <a:gd name="connsiteX80" fmla="*/ 2627024 w 2707505"/>
              <a:gd name="connsiteY80" fmla="*/ 240704 h 373935"/>
              <a:gd name="connsiteX81" fmla="*/ 2600772 w 2707505"/>
              <a:gd name="connsiteY81" fmla="*/ 225051 h 373935"/>
              <a:gd name="connsiteX82" fmla="*/ 2542352 w 2707505"/>
              <a:gd name="connsiteY82" fmla="*/ 209275 h 373935"/>
              <a:gd name="connsiteX83" fmla="*/ 2460022 w 2707505"/>
              <a:gd name="connsiteY83" fmla="*/ 173533 h 373935"/>
              <a:gd name="connsiteX84" fmla="*/ 2426745 w 2707505"/>
              <a:gd name="connsiteY84" fmla="*/ 100817 h 373935"/>
              <a:gd name="connsiteX85" fmla="*/ 2442398 w 2707505"/>
              <a:gd name="connsiteY85" fmla="*/ 49176 h 373935"/>
              <a:gd name="connsiteX86" fmla="*/ 2487507 w 2707505"/>
              <a:gd name="connsiteY86" fmla="*/ 12571 h 373935"/>
              <a:gd name="connsiteX87" fmla="*/ 2558621 w 2707505"/>
              <a:gd name="connsiteY87" fmla="*/ 0 h 373935"/>
              <a:gd name="connsiteX88" fmla="*/ 534745 w 2707505"/>
              <a:gd name="connsiteY88" fmla="*/ 0 h 373935"/>
              <a:gd name="connsiteX89" fmla="*/ 662553 w 2707505"/>
              <a:gd name="connsiteY89" fmla="*/ 49546 h 373935"/>
              <a:gd name="connsiteX90" fmla="*/ 710497 w 2707505"/>
              <a:gd name="connsiteY90" fmla="*/ 187337 h 373935"/>
              <a:gd name="connsiteX91" fmla="*/ 662923 w 2707505"/>
              <a:gd name="connsiteY91" fmla="*/ 324266 h 373935"/>
              <a:gd name="connsiteX92" fmla="*/ 535731 w 2707505"/>
              <a:gd name="connsiteY92" fmla="*/ 373689 h 373935"/>
              <a:gd name="connsiteX93" fmla="*/ 407552 w 2707505"/>
              <a:gd name="connsiteY93" fmla="*/ 324512 h 373935"/>
              <a:gd name="connsiteX94" fmla="*/ 359978 w 2707505"/>
              <a:gd name="connsiteY94" fmla="*/ 189063 h 373935"/>
              <a:gd name="connsiteX95" fmla="*/ 376494 w 2707505"/>
              <a:gd name="connsiteY95" fmla="*/ 96380 h 373935"/>
              <a:gd name="connsiteX96" fmla="*/ 410140 w 2707505"/>
              <a:gd name="connsiteY96" fmla="*/ 46834 h 373935"/>
              <a:gd name="connsiteX97" fmla="*/ 456852 w 2707505"/>
              <a:gd name="connsiteY97" fmla="*/ 14297 h 373935"/>
              <a:gd name="connsiteX98" fmla="*/ 534745 w 2707505"/>
              <a:gd name="connsiteY98" fmla="*/ 0 h 373935"/>
              <a:gd name="connsiteX99" fmla="*/ 169097 w 2707505"/>
              <a:gd name="connsiteY99" fmla="*/ 0 h 373935"/>
              <a:gd name="connsiteX100" fmla="*/ 276816 w 2707505"/>
              <a:gd name="connsiteY100" fmla="*/ 39193 h 373935"/>
              <a:gd name="connsiteX101" fmla="*/ 313790 w 2707505"/>
              <a:gd name="connsiteY101" fmla="*/ 105747 h 373935"/>
              <a:gd name="connsiteX102" fmla="*/ 241567 w 2707505"/>
              <a:gd name="connsiteY102" fmla="*/ 123002 h 373935"/>
              <a:gd name="connsiteX103" fmla="*/ 214822 w 2707505"/>
              <a:gd name="connsiteY103" fmla="*/ 78632 h 373935"/>
              <a:gd name="connsiteX104" fmla="*/ 165400 w 2707505"/>
              <a:gd name="connsiteY104" fmla="*/ 62363 h 373935"/>
              <a:gd name="connsiteX105" fmla="*/ 100201 w 2707505"/>
              <a:gd name="connsiteY105" fmla="*/ 91203 h 373935"/>
              <a:gd name="connsiteX106" fmla="*/ 75182 w 2707505"/>
              <a:gd name="connsiteY106" fmla="*/ 184626 h 373935"/>
              <a:gd name="connsiteX107" fmla="*/ 99831 w 2707505"/>
              <a:gd name="connsiteY107" fmla="*/ 282238 h 373935"/>
              <a:gd name="connsiteX108" fmla="*/ 163921 w 2707505"/>
              <a:gd name="connsiteY108" fmla="*/ 311325 h 373935"/>
              <a:gd name="connsiteX109" fmla="*/ 213959 w 2707505"/>
              <a:gd name="connsiteY109" fmla="*/ 292838 h 373935"/>
              <a:gd name="connsiteX110" fmla="*/ 244032 w 2707505"/>
              <a:gd name="connsiteY110" fmla="*/ 234664 h 373935"/>
              <a:gd name="connsiteX111" fmla="*/ 314776 w 2707505"/>
              <a:gd name="connsiteY111" fmla="*/ 257096 h 373935"/>
              <a:gd name="connsiteX112" fmla="*/ 260671 w 2707505"/>
              <a:gd name="connsiteY112" fmla="*/ 344972 h 373935"/>
              <a:gd name="connsiteX113" fmla="*/ 164660 w 2707505"/>
              <a:gd name="connsiteY113" fmla="*/ 373689 h 373935"/>
              <a:gd name="connsiteX114" fmla="*/ 46342 w 2707505"/>
              <a:gd name="connsiteY114" fmla="*/ 324512 h 373935"/>
              <a:gd name="connsiteX115" fmla="*/ 0 w 2707505"/>
              <a:gd name="connsiteY115" fmla="*/ 190049 h 373935"/>
              <a:gd name="connsiteX116" fmla="*/ 46588 w 2707505"/>
              <a:gd name="connsiteY116" fmla="*/ 49915 h 373935"/>
              <a:gd name="connsiteX117" fmla="*/ 169097 w 2707505"/>
              <a:gd name="connsiteY117" fmla="*/ 0 h 37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707505" h="373935">
                <a:moveTo>
                  <a:pt x="535484" y="62363"/>
                </a:moveTo>
                <a:cubicBezTo>
                  <a:pt x="505411" y="62363"/>
                  <a:pt x="481173" y="72675"/>
                  <a:pt x="462767" y="93299"/>
                </a:cubicBezTo>
                <a:cubicBezTo>
                  <a:pt x="444362" y="113922"/>
                  <a:pt x="435160" y="145022"/>
                  <a:pt x="435160" y="186598"/>
                </a:cubicBezTo>
                <a:cubicBezTo>
                  <a:pt x="435160" y="227516"/>
                  <a:pt x="444609" y="258533"/>
                  <a:pt x="463507" y="279650"/>
                </a:cubicBezTo>
                <a:cubicBezTo>
                  <a:pt x="482405" y="300767"/>
                  <a:pt x="506397" y="311325"/>
                  <a:pt x="535484" y="311325"/>
                </a:cubicBezTo>
                <a:cubicBezTo>
                  <a:pt x="564571" y="311325"/>
                  <a:pt x="588440" y="300849"/>
                  <a:pt x="607091" y="279897"/>
                </a:cubicBezTo>
                <a:cubicBezTo>
                  <a:pt x="625743" y="258944"/>
                  <a:pt x="635069" y="227516"/>
                  <a:pt x="635069" y="185612"/>
                </a:cubicBezTo>
                <a:cubicBezTo>
                  <a:pt x="635069" y="144200"/>
                  <a:pt x="625989" y="113306"/>
                  <a:pt x="607831" y="92929"/>
                </a:cubicBezTo>
                <a:cubicBezTo>
                  <a:pt x="589672" y="72552"/>
                  <a:pt x="565557" y="62363"/>
                  <a:pt x="535484" y="62363"/>
                </a:cubicBezTo>
                <a:close/>
                <a:moveTo>
                  <a:pt x="2101486" y="6162"/>
                </a:moveTo>
                <a:lnTo>
                  <a:pt x="2388655" y="6162"/>
                </a:lnTo>
                <a:lnTo>
                  <a:pt x="2388655" y="67293"/>
                </a:lnTo>
                <a:lnTo>
                  <a:pt x="2281675" y="67293"/>
                </a:lnTo>
                <a:lnTo>
                  <a:pt x="2281675" y="367526"/>
                </a:lnTo>
                <a:lnTo>
                  <a:pt x="2208712" y="367526"/>
                </a:lnTo>
                <a:lnTo>
                  <a:pt x="2208712" y="67293"/>
                </a:lnTo>
                <a:lnTo>
                  <a:pt x="2101486" y="67293"/>
                </a:lnTo>
                <a:close/>
                <a:moveTo>
                  <a:pt x="1766158" y="6162"/>
                </a:moveTo>
                <a:lnTo>
                  <a:pt x="1837149" y="6162"/>
                </a:lnTo>
                <a:lnTo>
                  <a:pt x="1985047" y="247482"/>
                </a:lnTo>
                <a:lnTo>
                  <a:pt x="1985047" y="6162"/>
                </a:lnTo>
                <a:lnTo>
                  <a:pt x="2052833" y="6162"/>
                </a:lnTo>
                <a:lnTo>
                  <a:pt x="2052833" y="367526"/>
                </a:lnTo>
                <a:lnTo>
                  <a:pt x="1979624" y="367526"/>
                </a:lnTo>
                <a:lnTo>
                  <a:pt x="1833944" y="131875"/>
                </a:lnTo>
                <a:lnTo>
                  <a:pt x="1833944" y="367526"/>
                </a:lnTo>
                <a:lnTo>
                  <a:pt x="1766158" y="367526"/>
                </a:lnTo>
                <a:close/>
                <a:moveTo>
                  <a:pt x="1432043" y="6162"/>
                </a:moveTo>
                <a:lnTo>
                  <a:pt x="1699985" y="6162"/>
                </a:lnTo>
                <a:lnTo>
                  <a:pt x="1699985" y="67293"/>
                </a:lnTo>
                <a:lnTo>
                  <a:pt x="1505006" y="67293"/>
                </a:lnTo>
                <a:lnTo>
                  <a:pt x="1505006" y="147405"/>
                </a:lnTo>
                <a:lnTo>
                  <a:pt x="1686428" y="147405"/>
                </a:lnTo>
                <a:lnTo>
                  <a:pt x="1686428" y="208289"/>
                </a:lnTo>
                <a:lnTo>
                  <a:pt x="1505006" y="208289"/>
                </a:lnTo>
                <a:lnTo>
                  <a:pt x="1505006" y="306641"/>
                </a:lnTo>
                <a:lnTo>
                  <a:pt x="1706887" y="306641"/>
                </a:lnTo>
                <a:lnTo>
                  <a:pt x="1706887" y="367526"/>
                </a:lnTo>
                <a:lnTo>
                  <a:pt x="1432043" y="367526"/>
                </a:lnTo>
                <a:close/>
                <a:moveTo>
                  <a:pt x="1101361" y="6162"/>
                </a:moveTo>
                <a:lnTo>
                  <a:pt x="1388530" y="6162"/>
                </a:lnTo>
                <a:lnTo>
                  <a:pt x="1388530" y="67293"/>
                </a:lnTo>
                <a:lnTo>
                  <a:pt x="1281550" y="67293"/>
                </a:lnTo>
                <a:lnTo>
                  <a:pt x="1281550" y="367526"/>
                </a:lnTo>
                <a:lnTo>
                  <a:pt x="1208587" y="367526"/>
                </a:lnTo>
                <a:lnTo>
                  <a:pt x="1208587" y="67293"/>
                </a:lnTo>
                <a:lnTo>
                  <a:pt x="1101361" y="67293"/>
                </a:lnTo>
                <a:close/>
                <a:moveTo>
                  <a:pt x="766033" y="6162"/>
                </a:moveTo>
                <a:lnTo>
                  <a:pt x="837024" y="6162"/>
                </a:lnTo>
                <a:lnTo>
                  <a:pt x="984922" y="247482"/>
                </a:lnTo>
                <a:lnTo>
                  <a:pt x="984922" y="6162"/>
                </a:lnTo>
                <a:lnTo>
                  <a:pt x="1052708" y="6162"/>
                </a:lnTo>
                <a:lnTo>
                  <a:pt x="1052708" y="367526"/>
                </a:lnTo>
                <a:lnTo>
                  <a:pt x="979499" y="367526"/>
                </a:lnTo>
                <a:lnTo>
                  <a:pt x="833819" y="131875"/>
                </a:lnTo>
                <a:lnTo>
                  <a:pt x="833819" y="367526"/>
                </a:lnTo>
                <a:lnTo>
                  <a:pt x="766033" y="367526"/>
                </a:lnTo>
                <a:close/>
                <a:moveTo>
                  <a:pt x="2558621" y="0"/>
                </a:moveTo>
                <a:cubicBezTo>
                  <a:pt x="2603976" y="0"/>
                  <a:pt x="2638116" y="9942"/>
                  <a:pt x="2661040" y="29826"/>
                </a:cubicBezTo>
                <a:cubicBezTo>
                  <a:pt x="2683964" y="49710"/>
                  <a:pt x="2696001" y="76249"/>
                  <a:pt x="2697152" y="109444"/>
                </a:cubicBezTo>
                <a:lnTo>
                  <a:pt x="2624189" y="112649"/>
                </a:lnTo>
                <a:cubicBezTo>
                  <a:pt x="2621066" y="94079"/>
                  <a:pt x="2614370" y="80727"/>
                  <a:pt x="2604100" y="72593"/>
                </a:cubicBezTo>
                <a:cubicBezTo>
                  <a:pt x="2593829" y="64459"/>
                  <a:pt x="2578423" y="60391"/>
                  <a:pt x="2557881" y="60391"/>
                </a:cubicBezTo>
                <a:cubicBezTo>
                  <a:pt x="2536683" y="60391"/>
                  <a:pt x="2520085" y="64746"/>
                  <a:pt x="2508089" y="73456"/>
                </a:cubicBezTo>
                <a:cubicBezTo>
                  <a:pt x="2500366" y="79043"/>
                  <a:pt x="2496504" y="86520"/>
                  <a:pt x="2496504" y="95887"/>
                </a:cubicBezTo>
                <a:cubicBezTo>
                  <a:pt x="2496504" y="104432"/>
                  <a:pt x="2500119" y="111745"/>
                  <a:pt x="2507350" y="117825"/>
                </a:cubicBezTo>
                <a:cubicBezTo>
                  <a:pt x="2516552" y="125549"/>
                  <a:pt x="2538901" y="133601"/>
                  <a:pt x="2574397" y="141982"/>
                </a:cubicBezTo>
                <a:cubicBezTo>
                  <a:pt x="2609892" y="150363"/>
                  <a:pt x="2636144" y="159031"/>
                  <a:pt x="2653152" y="167987"/>
                </a:cubicBezTo>
                <a:cubicBezTo>
                  <a:pt x="2670161" y="176943"/>
                  <a:pt x="2683471" y="189186"/>
                  <a:pt x="2693085" y="204715"/>
                </a:cubicBezTo>
                <a:cubicBezTo>
                  <a:pt x="2702698" y="220244"/>
                  <a:pt x="2707505" y="239430"/>
                  <a:pt x="2707505" y="262272"/>
                </a:cubicBezTo>
                <a:cubicBezTo>
                  <a:pt x="2707505" y="282978"/>
                  <a:pt x="2701753" y="302369"/>
                  <a:pt x="2690250" y="320445"/>
                </a:cubicBezTo>
                <a:cubicBezTo>
                  <a:pt x="2678747" y="338522"/>
                  <a:pt x="2662478" y="351956"/>
                  <a:pt x="2641444" y="360747"/>
                </a:cubicBezTo>
                <a:cubicBezTo>
                  <a:pt x="2620410" y="369539"/>
                  <a:pt x="2594198" y="373935"/>
                  <a:pt x="2562811" y="373935"/>
                </a:cubicBezTo>
                <a:cubicBezTo>
                  <a:pt x="2517127" y="373935"/>
                  <a:pt x="2482042" y="363377"/>
                  <a:pt x="2457557" y="342260"/>
                </a:cubicBezTo>
                <a:cubicBezTo>
                  <a:pt x="2433072" y="321144"/>
                  <a:pt x="2418446" y="290373"/>
                  <a:pt x="2413681" y="249947"/>
                </a:cubicBezTo>
                <a:lnTo>
                  <a:pt x="2484672" y="243045"/>
                </a:lnTo>
                <a:cubicBezTo>
                  <a:pt x="2488944" y="266873"/>
                  <a:pt x="2497613" y="284375"/>
                  <a:pt x="2510677" y="295549"/>
                </a:cubicBezTo>
                <a:cubicBezTo>
                  <a:pt x="2523742" y="306724"/>
                  <a:pt x="2541366" y="312311"/>
                  <a:pt x="2563551" y="312311"/>
                </a:cubicBezTo>
                <a:cubicBezTo>
                  <a:pt x="2587050" y="312311"/>
                  <a:pt x="2604757" y="307340"/>
                  <a:pt x="2616671" y="297398"/>
                </a:cubicBezTo>
                <a:cubicBezTo>
                  <a:pt x="2628585" y="287456"/>
                  <a:pt x="2634542" y="275829"/>
                  <a:pt x="2634542" y="262519"/>
                </a:cubicBezTo>
                <a:cubicBezTo>
                  <a:pt x="2634542" y="253973"/>
                  <a:pt x="2632036" y="246702"/>
                  <a:pt x="2627024" y="240704"/>
                </a:cubicBezTo>
                <a:cubicBezTo>
                  <a:pt x="2622012" y="234705"/>
                  <a:pt x="2613261" y="229488"/>
                  <a:pt x="2600772" y="225051"/>
                </a:cubicBezTo>
                <a:cubicBezTo>
                  <a:pt x="2592226" y="222093"/>
                  <a:pt x="2572753" y="216834"/>
                  <a:pt x="2542352" y="209275"/>
                </a:cubicBezTo>
                <a:cubicBezTo>
                  <a:pt x="2503241" y="199580"/>
                  <a:pt x="2475798" y="187666"/>
                  <a:pt x="2460022" y="173533"/>
                </a:cubicBezTo>
                <a:cubicBezTo>
                  <a:pt x="2437838" y="153649"/>
                  <a:pt x="2426745" y="129410"/>
                  <a:pt x="2426745" y="100817"/>
                </a:cubicBezTo>
                <a:cubicBezTo>
                  <a:pt x="2426745" y="82412"/>
                  <a:pt x="2431963" y="65198"/>
                  <a:pt x="2442398" y="49176"/>
                </a:cubicBezTo>
                <a:cubicBezTo>
                  <a:pt x="2452833" y="33154"/>
                  <a:pt x="2467869" y="20952"/>
                  <a:pt x="2487507" y="12571"/>
                </a:cubicBezTo>
                <a:cubicBezTo>
                  <a:pt x="2507144" y="4190"/>
                  <a:pt x="2530849" y="0"/>
                  <a:pt x="2558621" y="0"/>
                </a:cubicBezTo>
                <a:close/>
                <a:moveTo>
                  <a:pt x="534745" y="0"/>
                </a:moveTo>
                <a:cubicBezTo>
                  <a:pt x="587988" y="0"/>
                  <a:pt x="630591" y="16515"/>
                  <a:pt x="662553" y="49546"/>
                </a:cubicBezTo>
                <a:cubicBezTo>
                  <a:pt x="694515" y="82576"/>
                  <a:pt x="710497" y="128507"/>
                  <a:pt x="710497" y="187337"/>
                </a:cubicBezTo>
                <a:cubicBezTo>
                  <a:pt x="710497" y="245675"/>
                  <a:pt x="694639" y="291318"/>
                  <a:pt x="662923" y="324266"/>
                </a:cubicBezTo>
                <a:cubicBezTo>
                  <a:pt x="631207" y="357214"/>
                  <a:pt x="588809" y="373689"/>
                  <a:pt x="535731" y="373689"/>
                </a:cubicBezTo>
                <a:cubicBezTo>
                  <a:pt x="481994" y="373689"/>
                  <a:pt x="439268" y="357296"/>
                  <a:pt x="407552" y="324512"/>
                </a:cubicBezTo>
                <a:cubicBezTo>
                  <a:pt x="375836" y="291728"/>
                  <a:pt x="359978" y="246578"/>
                  <a:pt x="359978" y="189063"/>
                </a:cubicBezTo>
                <a:cubicBezTo>
                  <a:pt x="359978" y="152252"/>
                  <a:pt x="365483" y="121358"/>
                  <a:pt x="376494" y="96380"/>
                </a:cubicBezTo>
                <a:cubicBezTo>
                  <a:pt x="384710" y="77975"/>
                  <a:pt x="395926" y="61460"/>
                  <a:pt x="410140" y="46834"/>
                </a:cubicBezTo>
                <a:cubicBezTo>
                  <a:pt x="424355" y="32209"/>
                  <a:pt x="439925" y="21363"/>
                  <a:pt x="456852" y="14297"/>
                </a:cubicBezTo>
                <a:cubicBezTo>
                  <a:pt x="479365" y="4765"/>
                  <a:pt x="505329" y="0"/>
                  <a:pt x="534745" y="0"/>
                </a:cubicBezTo>
                <a:close/>
                <a:moveTo>
                  <a:pt x="169097" y="0"/>
                </a:moveTo>
                <a:cubicBezTo>
                  <a:pt x="213302" y="0"/>
                  <a:pt x="249208" y="13064"/>
                  <a:pt x="276816" y="39193"/>
                </a:cubicBezTo>
                <a:cubicBezTo>
                  <a:pt x="293249" y="54640"/>
                  <a:pt x="305574" y="76824"/>
                  <a:pt x="313790" y="105747"/>
                </a:cubicBezTo>
                <a:lnTo>
                  <a:pt x="241567" y="123002"/>
                </a:lnTo>
                <a:cubicBezTo>
                  <a:pt x="237294" y="104268"/>
                  <a:pt x="228379" y="89478"/>
                  <a:pt x="214822" y="78632"/>
                </a:cubicBezTo>
                <a:cubicBezTo>
                  <a:pt x="201265" y="67786"/>
                  <a:pt x="184791" y="62363"/>
                  <a:pt x="165400" y="62363"/>
                </a:cubicBezTo>
                <a:cubicBezTo>
                  <a:pt x="138614" y="62363"/>
                  <a:pt x="116881" y="71977"/>
                  <a:pt x="100201" y="91203"/>
                </a:cubicBezTo>
                <a:cubicBezTo>
                  <a:pt x="83522" y="110430"/>
                  <a:pt x="75182" y="141571"/>
                  <a:pt x="75182" y="184626"/>
                </a:cubicBezTo>
                <a:cubicBezTo>
                  <a:pt x="75182" y="230310"/>
                  <a:pt x="83398" y="262847"/>
                  <a:pt x="99831" y="282238"/>
                </a:cubicBezTo>
                <a:cubicBezTo>
                  <a:pt x="116265" y="301629"/>
                  <a:pt x="137628" y="311325"/>
                  <a:pt x="163921" y="311325"/>
                </a:cubicBezTo>
                <a:cubicBezTo>
                  <a:pt x="183312" y="311325"/>
                  <a:pt x="199991" y="305162"/>
                  <a:pt x="213959" y="292838"/>
                </a:cubicBezTo>
                <a:cubicBezTo>
                  <a:pt x="227928" y="280513"/>
                  <a:pt x="237952" y="261122"/>
                  <a:pt x="244032" y="234664"/>
                </a:cubicBezTo>
                <a:lnTo>
                  <a:pt x="314776" y="257096"/>
                </a:lnTo>
                <a:cubicBezTo>
                  <a:pt x="303931" y="296535"/>
                  <a:pt x="285895" y="325827"/>
                  <a:pt x="260671" y="344972"/>
                </a:cubicBezTo>
                <a:cubicBezTo>
                  <a:pt x="235446" y="364116"/>
                  <a:pt x="203442" y="373689"/>
                  <a:pt x="164660" y="373689"/>
                </a:cubicBezTo>
                <a:cubicBezTo>
                  <a:pt x="116675" y="373689"/>
                  <a:pt x="77236" y="357296"/>
                  <a:pt x="46342" y="324512"/>
                </a:cubicBezTo>
                <a:cubicBezTo>
                  <a:pt x="15447" y="291728"/>
                  <a:pt x="0" y="246907"/>
                  <a:pt x="0" y="190049"/>
                </a:cubicBezTo>
                <a:cubicBezTo>
                  <a:pt x="0" y="129903"/>
                  <a:pt x="15530" y="83192"/>
                  <a:pt x="46588" y="49915"/>
                </a:cubicBezTo>
                <a:cubicBezTo>
                  <a:pt x="77647" y="16638"/>
                  <a:pt x="118483" y="0"/>
                  <a:pt x="169097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b="1" kern="1200">
                <a:ln>
                  <a:solidFill>
                    <a:srgbClr val="FFFFFF">
                      <a:alpha val="80000"/>
                    </a:srgbClr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zh-CN" sz="4000" dirty="0">
              <a:ln>
                <a:noFill/>
              </a:ln>
              <a:solidFill>
                <a:schemeClr val="tx1">
                  <a:alpha val="40000"/>
                </a:schemeClr>
              </a:solidFill>
              <a:cs typeface="微软雅黑" panose="020B0503020204020204" charset="-122"/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2064" y="240855"/>
            <a:ext cx="1825260" cy="1081088"/>
          </a:xfrm>
        </p:spPr>
        <p:txBody>
          <a:bodyPr/>
          <a:lstStyle/>
          <a:p>
            <a:r>
              <a:rPr lang="zh-CN" altLang="en-US"/>
              <a:t>目录</a:t>
            </a:r>
            <a:endParaRPr lang="zh-CN" altLang="en-US" dirty="0"/>
          </a:p>
        </p:txBody>
      </p:sp>
      <p:sp>
        <p:nvSpPr>
          <p:cNvPr id="22" name="圆角矩形 1"/>
          <p:cNvSpPr/>
          <p:nvPr>
            <p:custDataLst>
              <p:tags r:id="rId3"/>
            </p:custDataLst>
          </p:nvPr>
        </p:nvSpPr>
        <p:spPr>
          <a:xfrm>
            <a:off x="958850" y="1610360"/>
            <a:ext cx="257111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6" name="序号"/>
          <p:cNvSpPr txBox="1"/>
          <p:nvPr>
            <p:custDataLst>
              <p:tags r:id="rId4"/>
            </p:custDataLst>
          </p:nvPr>
        </p:nvSpPr>
        <p:spPr>
          <a:xfrm>
            <a:off x="1121410" y="1961515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01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7" name="项标题"/>
          <p:cNvSpPr txBox="1"/>
          <p:nvPr>
            <p:custDataLst>
              <p:tags r:id="rId5"/>
            </p:custDataLst>
          </p:nvPr>
        </p:nvSpPr>
        <p:spPr>
          <a:xfrm>
            <a:off x="1061085" y="2795270"/>
            <a:ext cx="2535555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智能化与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数字化质量管理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23" name="圆角矩形 1"/>
          <p:cNvSpPr/>
          <p:nvPr>
            <p:custDataLst>
              <p:tags r:id="rId6"/>
            </p:custDataLst>
          </p:nvPr>
        </p:nvSpPr>
        <p:spPr>
          <a:xfrm>
            <a:off x="3623945" y="1613535"/>
            <a:ext cx="232981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4" name="序号"/>
          <p:cNvSpPr txBox="1"/>
          <p:nvPr>
            <p:custDataLst>
              <p:tags r:id="rId7"/>
            </p:custDataLst>
          </p:nvPr>
        </p:nvSpPr>
        <p:spPr>
          <a:xfrm>
            <a:off x="3842385" y="1964690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02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5" name="项标题"/>
          <p:cNvSpPr txBox="1"/>
          <p:nvPr>
            <p:custDataLst>
              <p:tags r:id="rId8"/>
            </p:custDataLst>
          </p:nvPr>
        </p:nvSpPr>
        <p:spPr>
          <a:xfrm>
            <a:off x="3781425" y="2769870"/>
            <a:ext cx="2021840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供应链协同质量管理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26" name="圆角矩形 1"/>
          <p:cNvSpPr/>
          <p:nvPr>
            <p:custDataLst>
              <p:tags r:id="rId9"/>
            </p:custDataLst>
          </p:nvPr>
        </p:nvSpPr>
        <p:spPr>
          <a:xfrm>
            <a:off x="6054090" y="1613535"/>
            <a:ext cx="240093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7" name="序号"/>
          <p:cNvSpPr txBox="1"/>
          <p:nvPr>
            <p:custDataLst>
              <p:tags r:id="rId10"/>
            </p:custDataLst>
          </p:nvPr>
        </p:nvSpPr>
        <p:spPr>
          <a:xfrm>
            <a:off x="6348095" y="1964690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03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8" name="项标题"/>
          <p:cNvSpPr txBox="1"/>
          <p:nvPr>
            <p:custDataLst>
              <p:tags r:id="rId11"/>
            </p:custDataLst>
          </p:nvPr>
        </p:nvSpPr>
        <p:spPr>
          <a:xfrm>
            <a:off x="6287770" y="2769870"/>
            <a:ext cx="2021840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可持续发展与质量融合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29" name="圆角矩形 1"/>
          <p:cNvSpPr/>
          <p:nvPr>
            <p:custDataLst>
              <p:tags r:id="rId12"/>
            </p:custDataLst>
          </p:nvPr>
        </p:nvSpPr>
        <p:spPr>
          <a:xfrm>
            <a:off x="8632190" y="1610360"/>
            <a:ext cx="236156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0" name="序号"/>
          <p:cNvSpPr txBox="1"/>
          <p:nvPr>
            <p:custDataLst>
              <p:tags r:id="rId13"/>
            </p:custDataLst>
          </p:nvPr>
        </p:nvSpPr>
        <p:spPr>
          <a:xfrm>
            <a:off x="8849995" y="1961515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04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1" name="项标题"/>
          <p:cNvSpPr txBox="1"/>
          <p:nvPr>
            <p:custDataLst>
              <p:tags r:id="rId14"/>
            </p:custDataLst>
          </p:nvPr>
        </p:nvSpPr>
        <p:spPr>
          <a:xfrm>
            <a:off x="8789670" y="2766695"/>
            <a:ext cx="2021840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个性化定制与质量保障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3" name="序号"/>
          <p:cNvSpPr txBox="1"/>
          <p:nvPr>
            <p:custDataLst>
              <p:tags r:id="rId15"/>
            </p:custDataLst>
          </p:nvPr>
        </p:nvSpPr>
        <p:spPr>
          <a:xfrm>
            <a:off x="10249989" y="5060519"/>
            <a:ext cx="1384349" cy="109441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05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3" name="圆角矩形 1"/>
          <p:cNvSpPr/>
          <p:nvPr>
            <p:custDataLst>
              <p:tags r:id="rId16"/>
            </p:custDataLst>
          </p:nvPr>
        </p:nvSpPr>
        <p:spPr>
          <a:xfrm>
            <a:off x="960755" y="4131310"/>
            <a:ext cx="257111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4" name="序号"/>
          <p:cNvSpPr txBox="1"/>
          <p:nvPr>
            <p:custDataLst>
              <p:tags r:id="rId17"/>
            </p:custDataLst>
          </p:nvPr>
        </p:nvSpPr>
        <p:spPr>
          <a:xfrm>
            <a:off x="1123315" y="4482465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05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5" name="项标题"/>
          <p:cNvSpPr txBox="1"/>
          <p:nvPr>
            <p:custDataLst>
              <p:tags r:id="rId18"/>
            </p:custDataLst>
          </p:nvPr>
        </p:nvSpPr>
        <p:spPr>
          <a:xfrm>
            <a:off x="1062990" y="5316220"/>
            <a:ext cx="2535555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  <a:sym typeface="+mn-ea"/>
              </a:rPr>
              <a:t>质量风险管理</a:t>
            </a:r>
            <a:endParaRPr lang="zh-CN" altLang="en-US" sz="2400" b="1" spc="300" dirty="0">
              <a:solidFill>
                <a:srgbClr val="404040"/>
              </a:solidFill>
              <a:latin typeface="+mn-ea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  <a:sym typeface="+mn-ea"/>
              </a:rPr>
              <a:t>强化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46" name="圆角矩形 1"/>
          <p:cNvSpPr/>
          <p:nvPr>
            <p:custDataLst>
              <p:tags r:id="rId19"/>
            </p:custDataLst>
          </p:nvPr>
        </p:nvSpPr>
        <p:spPr>
          <a:xfrm>
            <a:off x="3625850" y="4134485"/>
            <a:ext cx="232981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47" name="序号"/>
          <p:cNvSpPr txBox="1"/>
          <p:nvPr>
            <p:custDataLst>
              <p:tags r:id="rId20"/>
            </p:custDataLst>
          </p:nvPr>
        </p:nvSpPr>
        <p:spPr>
          <a:xfrm>
            <a:off x="3844290" y="4485640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06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8" name="项标题"/>
          <p:cNvSpPr txBox="1"/>
          <p:nvPr>
            <p:custDataLst>
              <p:tags r:id="rId21"/>
            </p:custDataLst>
          </p:nvPr>
        </p:nvSpPr>
        <p:spPr>
          <a:xfrm>
            <a:off x="3783330" y="5290820"/>
            <a:ext cx="2021840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供应链协同质量管理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49" name="圆角矩形 1"/>
          <p:cNvSpPr/>
          <p:nvPr>
            <p:custDataLst>
              <p:tags r:id="rId22"/>
            </p:custDataLst>
          </p:nvPr>
        </p:nvSpPr>
        <p:spPr>
          <a:xfrm>
            <a:off x="6055995" y="4134485"/>
            <a:ext cx="240093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0" name="序号"/>
          <p:cNvSpPr txBox="1"/>
          <p:nvPr>
            <p:custDataLst>
              <p:tags r:id="rId23"/>
            </p:custDataLst>
          </p:nvPr>
        </p:nvSpPr>
        <p:spPr>
          <a:xfrm>
            <a:off x="6350000" y="4485640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07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1" name="项标题"/>
          <p:cNvSpPr txBox="1"/>
          <p:nvPr>
            <p:custDataLst>
              <p:tags r:id="rId24"/>
            </p:custDataLst>
          </p:nvPr>
        </p:nvSpPr>
        <p:spPr>
          <a:xfrm>
            <a:off x="6289675" y="5290820"/>
            <a:ext cx="2021840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可持续发展与质量融合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52" name="圆角矩形 1"/>
          <p:cNvSpPr/>
          <p:nvPr>
            <p:custDataLst>
              <p:tags r:id="rId25"/>
            </p:custDataLst>
          </p:nvPr>
        </p:nvSpPr>
        <p:spPr>
          <a:xfrm>
            <a:off x="8634095" y="4131310"/>
            <a:ext cx="2361565" cy="2360930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3" name="序号"/>
          <p:cNvSpPr txBox="1"/>
          <p:nvPr>
            <p:custDataLst>
              <p:tags r:id="rId26"/>
            </p:custDataLst>
          </p:nvPr>
        </p:nvSpPr>
        <p:spPr>
          <a:xfrm>
            <a:off x="8851900" y="4482465"/>
            <a:ext cx="1384300" cy="747395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chemeClr val="accent1"/>
                </a:solidFill>
                <a:latin typeface="+mn-ea"/>
              </a:rPr>
              <a:t>08</a:t>
            </a:r>
            <a:endParaRPr lang="en-US" sz="4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4" name="项标题"/>
          <p:cNvSpPr txBox="1"/>
          <p:nvPr>
            <p:custDataLst>
              <p:tags r:id="rId27"/>
            </p:custDataLst>
          </p:nvPr>
        </p:nvSpPr>
        <p:spPr>
          <a:xfrm>
            <a:off x="8791575" y="5287645"/>
            <a:ext cx="2021840" cy="873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rgbClr val="404040"/>
                </a:solidFill>
                <a:latin typeface="+mn-ea"/>
              </a:rPr>
              <a:t>个性化定制与质量保障</a:t>
            </a:r>
            <a:endParaRPr lang="zh-CN" altLang="en-US" sz="2400" b="1" spc="300" dirty="0">
              <a:solidFill>
                <a:srgbClr val="404040"/>
              </a:solidFill>
              <a:latin typeface="+mn-ea"/>
            </a:endParaRPr>
          </a:p>
        </p:txBody>
      </p: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应对措施</a:t>
            </a:r>
            <a:endParaRPr lang="zh-CN" altLang="en-US"/>
          </a:p>
        </p:txBody>
      </p:sp>
      <p:pic>
        <p:nvPicPr>
          <p:cNvPr id="8" name="图片 7" descr="/data/temp/8af876c2-a22b-11ef-8fb4-f2946baff0dc.jpg@base@tag=imgScale&amp;m=1&amp;w=910&amp;h=1289&amp;q=958af876c2-a22b-11ef-8fb4-f2946baff0dc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1519" r="24930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1001711" y="301474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5"/>
            </p:custDataLst>
          </p:nvPr>
        </p:nvSpPr>
        <p:spPr>
          <a:xfrm>
            <a:off x="636586" y="3320176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推动跨部门协作培训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1001711" y="135866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6586" y="1664731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建立质量人才发展体系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2970212" y="1425336"/>
            <a:ext cx="4512039" cy="1198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企业应构建完善的职业发展路径，鼓励质量人才通过培训和认证提升专业技能。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2970212" y="3014106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通过跨部门项目和团队合作，促进不同背景的质量人才交流经验，实现知识共享。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1001711" y="4670187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1"/>
            </p:custDataLst>
          </p:nvPr>
        </p:nvSpPr>
        <p:spPr>
          <a:xfrm>
            <a:off x="636586" y="4976257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实施质量领导力培养计划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2970212" y="4669552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针对潜在的质量领导者，开展定制化培训，强化其在质量管理中的战略思维和领导能力。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标准国际化与本地化结合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07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ym typeface="+mn-ea"/>
              </a:rPr>
              <a:t>趋势洞察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862330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: 圆角 1"/>
          <p:cNvSpPr/>
          <p:nvPr>
            <p:custDataLst>
              <p:tags r:id="rId3"/>
            </p:custDataLst>
          </p:nvPr>
        </p:nvSpPr>
        <p:spPr>
          <a:xfrm>
            <a:off x="465963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2"/>
          <p:cNvSpPr/>
          <p:nvPr>
            <p:custDataLst>
              <p:tags r:id="rId4"/>
            </p:custDataLst>
          </p:nvPr>
        </p:nvSpPr>
        <p:spPr>
          <a:xfrm>
            <a:off x="69596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82320" y="5203956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随着全球贸易的增加，企业需将国际标准与本地法规和市场需求相结合，以满足不同市场的需求。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0203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全球标准的本地适应性</a:t>
            </a:r>
            <a:endParaRPr kumimoji="1"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745990" y="5203956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新技术如人工智能、物联网的发展，要求质量管理标准不断更新，以适应技术变革带来的新挑战。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496570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技术进步推动标准更新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709660" y="5203956"/>
            <a:ext cx="2700000" cy="127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消费者对产品和服务的个性化需求日益增长，质量管理标准需更加灵活，以适应市场细分和定制化趋势。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29370" y="4062861"/>
            <a:ext cx="2260600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消费者需求的个性化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23" descr="/data/temp/8b21e14a-a22b-11ef-bba1-26198debca87.jpg@base@tag=imgScale&amp;m=1&amp;w=620&amp;h=620&amp;q=958b21e14a-a22b-11ef-bba1-26198debca87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20077" r="20077"/>
          <a:stretch>
            <a:fillRect/>
          </a:stretch>
        </p:blipFill>
        <p:spPr>
          <a:xfrm>
            <a:off x="1016634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5" name="图片 24" descr="/data/temp/8b21e1c2-a22b-11ef-bba1-26198debca87.jpg@base@tag=imgScale&amp;m=1&amp;w=620&amp;h=620&amp;q=958b21e1c2-a22b-11ef-bba1-26198debca8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33176" r="33176"/>
          <a:stretch>
            <a:fillRect/>
          </a:stretch>
        </p:blipFill>
        <p:spPr>
          <a:xfrm>
            <a:off x="4980305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6" name="图片 25" descr="/data/temp/8b21e16c-a22b-11ef-bba1-26198debca87.jpg@base@tag=imgScale&amp;m=1&amp;w=620&amp;h=620&amp;q=958b21e16c-a22b-11ef-bba1-26198debca8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6667" r="16667"/>
          <a:stretch>
            <a:fillRect/>
          </a:stretch>
        </p:blipFill>
        <p:spPr>
          <a:xfrm>
            <a:off x="8943340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8b45a777-a22b-11ef-b6cf-8a4687c80e37.jpg@base@tag=imgScale&amp;m=1&amp;w=3384&amp;h=952&amp;q=958b45a777-a22b-11ef-b6cf-8a4687c80e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8927" b="38885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lstStyle/>
          <a:p>
            <a:r>
              <a:rPr lang="zh-CN" altLang="en-US">
                <a:solidFill>
                  <a:srgbClr val="000000"/>
                </a:solidFill>
              </a:rPr>
              <a:t>应对措施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527175" y="4785042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企业应深入研究国际质量管理标准，如ISO 9001，以便更好地与国际接轨。</a:t>
            </a:r>
            <a:endParaRPr lang="zh-CN" altLang="en-US" sz="16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527175" y="4325302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加强国际标准研究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8353425" y="4785042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制定灵活的本地化策略，结合本地法规、文化和市场需求，调整国际标准以适应本地环境。</a:t>
            </a:r>
            <a:endParaRPr lang="zh-CN" altLang="en-US" sz="16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353425" y="4325302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建立灵活的本地化策略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940300" y="4785042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员工需接受跨文化培训，提升与国际合作伙伴沟通的能力，确保标准本地化实施的有效性。</a:t>
            </a:r>
            <a:endParaRPr lang="zh-CN" altLang="en-US" sz="16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940300" y="4325302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培养跨文化沟通能力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客户体验驱动的质量管理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08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趋势洞察</a:t>
            </a:r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2"/>
            </p:custDataLst>
          </p:nvPr>
        </p:nvSpPr>
        <p:spPr>
          <a:xfrm>
            <a:off x="8075006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质量管理将趋向于数据透明化，使客户能够实时查看产品或服务的质量信息，增强信任。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任意多边形: 形状 31"/>
          <p:cNvSpPr/>
          <p:nvPr>
            <p:custDataLst>
              <p:tags r:id="rId3"/>
            </p:custDataLst>
          </p:nvPr>
        </p:nvSpPr>
        <p:spPr>
          <a:xfrm>
            <a:off x="4386282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企业将建立实时反馈系统，通过社交媒体和在线平台快速响应客户体验中的质量问题。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任意多边形: 形状 30"/>
          <p:cNvSpPr/>
          <p:nvPr>
            <p:custDataLst>
              <p:tags r:id="rId4"/>
            </p:custDataLst>
          </p:nvPr>
        </p:nvSpPr>
        <p:spPr>
          <a:xfrm>
            <a:off x="695653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随着大数据和AI技术的发展，质量管理将更加注重个性化，满足不同客户的特定需求。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“_#color-824&amp;2665"/>
          <p:cNvSpPr/>
          <p:nvPr>
            <p:custDataLst>
              <p:tags r:id="rId5"/>
            </p:custDataLst>
          </p:nvPr>
        </p:nvSpPr>
        <p:spPr>
          <a:xfrm>
            <a:off x="3466641" y="3524536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4" name="图片 3" descr="/data/temp/8ca9a695-a22b-11ef-919e-1699937efd80.jpg@base@tag=imgScale&amp;m=1&amp;w=271&amp;h=271&amp;q=958ca9a695-a22b-11ef-919e-1699937efd8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6040" r="16040"/>
          <a:stretch>
            <a:fillRect/>
          </a:stretch>
        </p:blipFill>
        <p:spPr>
          <a:xfrm>
            <a:off x="897618" y="4548334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067492" y="4663925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个性化质量管理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“_#color-824&amp;2668"/>
          <p:cNvSpPr/>
          <p:nvPr>
            <p:custDataLst>
              <p:tags r:id="rId9"/>
            </p:custDataLst>
          </p:nvPr>
        </p:nvSpPr>
        <p:spPr>
          <a:xfrm>
            <a:off x="7157271" y="3533427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5737798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实时质量反馈机制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/data/temp/8ca9a6ea-a22b-11ef-919e-1699937efd80.jpg@base@tag=imgScale&amp;m=1&amp;w=271&amp;h=271&amp;q=958ca9a6ea-a22b-11ef-919e-1699937efd8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5167" r="15167"/>
          <a:stretch>
            <a:fillRect/>
          </a:stretch>
        </p:blipFill>
        <p:spPr>
          <a:xfrm>
            <a:off x="459142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“_#color-824&amp;2668"/>
          <p:cNvSpPr/>
          <p:nvPr>
            <p:custDataLst>
              <p:tags r:id="rId13"/>
            </p:custDataLst>
          </p:nvPr>
        </p:nvSpPr>
        <p:spPr>
          <a:xfrm>
            <a:off x="10847900" y="3542319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9428427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质量数据透明化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3" name="图片 12" descr="/data/temp/8ca9a71e-a22b-11ef-919e-1699937efd80.jpg@base@tag=imgScale&amp;m=1&amp;w=271&amp;h=271&amp;q=958ca9a71e-a22b-11ef-919e-1699937efd8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33415"/>
          <a:stretch>
            <a:fillRect/>
          </a:stretch>
        </p:blipFill>
        <p:spPr>
          <a:xfrm>
            <a:off x="828459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>
                <a:sym typeface="+mn-ea"/>
              </a:rPr>
              <a:t>应对措施</a:t>
            </a:r>
            <a:endParaRPr lang="zh-CN" altLang="en-US">
              <a:sym typeface="+mn-ea"/>
            </a:endParaRPr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1768352" y="3694594"/>
            <a:ext cx="2882336" cy="358465"/>
          </a:xfrm>
          <a:custGeom>
            <a:avLst/>
            <a:gdLst>
              <a:gd name="connsiteX0" fmla="*/ 0 w 2879725"/>
              <a:gd name="connsiteY0" fmla="*/ 89535 h 358140"/>
              <a:gd name="connsiteX1" fmla="*/ 1020324 w 2879725"/>
              <a:gd name="connsiteY1" fmla="*/ 89535 h 358140"/>
              <a:gd name="connsiteX2" fmla="*/ 1019622 w 2879725"/>
              <a:gd name="connsiteY2" fmla="*/ 91798 h 358140"/>
              <a:gd name="connsiteX3" fmla="*/ 1010920 w 2879725"/>
              <a:gd name="connsiteY3" fmla="*/ 178117 h 358140"/>
              <a:gd name="connsiteX4" fmla="*/ 1019622 w 2879725"/>
              <a:gd name="connsiteY4" fmla="*/ 264436 h 358140"/>
              <a:gd name="connsiteX5" fmla="*/ 1020916 w 2879725"/>
              <a:gd name="connsiteY5" fmla="*/ 268605 h 358140"/>
              <a:gd name="connsiteX6" fmla="*/ 0 w 2879725"/>
              <a:gd name="connsiteY6" fmla="*/ 268605 h 358140"/>
              <a:gd name="connsiteX7" fmla="*/ 89535 w 2879725"/>
              <a:gd name="connsiteY7" fmla="*/ 179070 h 358140"/>
              <a:gd name="connsiteX8" fmla="*/ 2700655 w 2879725"/>
              <a:gd name="connsiteY8" fmla="*/ 0 h 358140"/>
              <a:gd name="connsiteX9" fmla="*/ 2879725 w 2879725"/>
              <a:gd name="connsiteY9" fmla="*/ 179070 h 358140"/>
              <a:gd name="connsiteX10" fmla="*/ 2700655 w 2879725"/>
              <a:gd name="connsiteY10" fmla="*/ 358140 h 358140"/>
              <a:gd name="connsiteX11" fmla="*/ 2700655 w 2879725"/>
              <a:gd name="connsiteY11" fmla="*/ 268605 h 358140"/>
              <a:gd name="connsiteX12" fmla="*/ 1857538 w 2879725"/>
              <a:gd name="connsiteY12" fmla="*/ 268605 h 358140"/>
              <a:gd name="connsiteX13" fmla="*/ 1858832 w 2879725"/>
              <a:gd name="connsiteY13" fmla="*/ 264436 h 358140"/>
              <a:gd name="connsiteX14" fmla="*/ 1867534 w 2879725"/>
              <a:gd name="connsiteY14" fmla="*/ 178117 h 358140"/>
              <a:gd name="connsiteX15" fmla="*/ 1858832 w 2879725"/>
              <a:gd name="connsiteY15" fmla="*/ 91798 h 358140"/>
              <a:gd name="connsiteX16" fmla="*/ 1858130 w 2879725"/>
              <a:gd name="connsiteY16" fmla="*/ 89535 h 358140"/>
              <a:gd name="connsiteX17" fmla="*/ 2700655 w 287972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9725" h="358140">
                <a:moveTo>
                  <a:pt x="0" y="89535"/>
                </a:moveTo>
                <a:lnTo>
                  <a:pt x="1020324" y="89535"/>
                </a:lnTo>
                <a:lnTo>
                  <a:pt x="1019622" y="91798"/>
                </a:lnTo>
                <a:cubicBezTo>
                  <a:pt x="1013916" y="119680"/>
                  <a:pt x="1010920" y="148549"/>
                  <a:pt x="1010920" y="178117"/>
                </a:cubicBezTo>
                <a:cubicBezTo>
                  <a:pt x="1010920" y="207685"/>
                  <a:pt x="1013916" y="236554"/>
                  <a:pt x="1019622" y="264436"/>
                </a:cubicBezTo>
                <a:lnTo>
                  <a:pt x="1020916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700655" y="0"/>
                </a:moveTo>
                <a:lnTo>
                  <a:pt x="2879725" y="179070"/>
                </a:lnTo>
                <a:lnTo>
                  <a:pt x="2700655" y="358140"/>
                </a:lnTo>
                <a:lnTo>
                  <a:pt x="2700655" y="268605"/>
                </a:lnTo>
                <a:lnTo>
                  <a:pt x="1857538" y="268605"/>
                </a:lnTo>
                <a:lnTo>
                  <a:pt x="1858832" y="264436"/>
                </a:lnTo>
                <a:cubicBezTo>
                  <a:pt x="1864538" y="236554"/>
                  <a:pt x="1867534" y="207685"/>
                  <a:pt x="1867534" y="178117"/>
                </a:cubicBezTo>
                <a:cubicBezTo>
                  <a:pt x="1867534" y="148549"/>
                  <a:pt x="1864538" y="119680"/>
                  <a:pt x="1858832" y="91798"/>
                </a:cubicBezTo>
                <a:lnTo>
                  <a:pt x="1858130" y="89535"/>
                </a:lnTo>
                <a:lnTo>
                  <a:pt x="270065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4650688" y="3693959"/>
            <a:ext cx="2882336" cy="358465"/>
          </a:xfrm>
          <a:custGeom>
            <a:avLst/>
            <a:gdLst>
              <a:gd name="connsiteX0" fmla="*/ 0 w 2879725"/>
              <a:gd name="connsiteY0" fmla="*/ 89535 h 358140"/>
              <a:gd name="connsiteX1" fmla="*/ 1020522 w 2879725"/>
              <a:gd name="connsiteY1" fmla="*/ 89535 h 358140"/>
              <a:gd name="connsiteX2" fmla="*/ 1019622 w 2879725"/>
              <a:gd name="connsiteY2" fmla="*/ 92433 h 358140"/>
              <a:gd name="connsiteX3" fmla="*/ 1010920 w 2879725"/>
              <a:gd name="connsiteY3" fmla="*/ 178752 h 358140"/>
              <a:gd name="connsiteX4" fmla="*/ 1019622 w 2879725"/>
              <a:gd name="connsiteY4" fmla="*/ 265071 h 358140"/>
              <a:gd name="connsiteX5" fmla="*/ 1020719 w 2879725"/>
              <a:gd name="connsiteY5" fmla="*/ 268605 h 358140"/>
              <a:gd name="connsiteX6" fmla="*/ 0 w 2879725"/>
              <a:gd name="connsiteY6" fmla="*/ 268605 h 358140"/>
              <a:gd name="connsiteX7" fmla="*/ 89535 w 2879725"/>
              <a:gd name="connsiteY7" fmla="*/ 179070 h 358140"/>
              <a:gd name="connsiteX8" fmla="*/ 2700655 w 2879725"/>
              <a:gd name="connsiteY8" fmla="*/ 0 h 358140"/>
              <a:gd name="connsiteX9" fmla="*/ 2879725 w 2879725"/>
              <a:gd name="connsiteY9" fmla="*/ 179070 h 358140"/>
              <a:gd name="connsiteX10" fmla="*/ 2700655 w 2879725"/>
              <a:gd name="connsiteY10" fmla="*/ 358140 h 358140"/>
              <a:gd name="connsiteX11" fmla="*/ 2700655 w 2879725"/>
              <a:gd name="connsiteY11" fmla="*/ 268605 h 358140"/>
              <a:gd name="connsiteX12" fmla="*/ 1857735 w 2879725"/>
              <a:gd name="connsiteY12" fmla="*/ 268605 h 358140"/>
              <a:gd name="connsiteX13" fmla="*/ 1858833 w 2879725"/>
              <a:gd name="connsiteY13" fmla="*/ 265071 h 358140"/>
              <a:gd name="connsiteX14" fmla="*/ 1867534 w 2879725"/>
              <a:gd name="connsiteY14" fmla="*/ 178752 h 358140"/>
              <a:gd name="connsiteX15" fmla="*/ 1858833 w 2879725"/>
              <a:gd name="connsiteY15" fmla="*/ 92433 h 358140"/>
              <a:gd name="connsiteX16" fmla="*/ 1857933 w 2879725"/>
              <a:gd name="connsiteY16" fmla="*/ 89535 h 358140"/>
              <a:gd name="connsiteX17" fmla="*/ 2700655 w 287972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9725" h="358140">
                <a:moveTo>
                  <a:pt x="0" y="89535"/>
                </a:moveTo>
                <a:lnTo>
                  <a:pt x="1020522" y="89535"/>
                </a:lnTo>
                <a:lnTo>
                  <a:pt x="1019622" y="92433"/>
                </a:lnTo>
                <a:cubicBezTo>
                  <a:pt x="1013917" y="120315"/>
                  <a:pt x="1010920" y="149184"/>
                  <a:pt x="1010920" y="178752"/>
                </a:cubicBezTo>
                <a:cubicBezTo>
                  <a:pt x="1010920" y="208320"/>
                  <a:pt x="1013917" y="237189"/>
                  <a:pt x="1019622" y="265071"/>
                </a:cubicBezTo>
                <a:lnTo>
                  <a:pt x="1020719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700655" y="0"/>
                </a:moveTo>
                <a:lnTo>
                  <a:pt x="2879725" y="179070"/>
                </a:lnTo>
                <a:lnTo>
                  <a:pt x="2700655" y="358140"/>
                </a:lnTo>
                <a:lnTo>
                  <a:pt x="2700655" y="268605"/>
                </a:lnTo>
                <a:lnTo>
                  <a:pt x="1857735" y="268605"/>
                </a:lnTo>
                <a:lnTo>
                  <a:pt x="1858833" y="265071"/>
                </a:lnTo>
                <a:cubicBezTo>
                  <a:pt x="1864538" y="237189"/>
                  <a:pt x="1867534" y="208320"/>
                  <a:pt x="1867534" y="178752"/>
                </a:cubicBezTo>
                <a:cubicBezTo>
                  <a:pt x="1867534" y="149184"/>
                  <a:pt x="1864538" y="120315"/>
                  <a:pt x="1858833" y="92433"/>
                </a:cubicBezTo>
                <a:lnTo>
                  <a:pt x="1857933" y="89535"/>
                </a:lnTo>
                <a:lnTo>
                  <a:pt x="270065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7533024" y="3694594"/>
            <a:ext cx="2882336" cy="358465"/>
          </a:xfrm>
          <a:custGeom>
            <a:avLst/>
            <a:gdLst>
              <a:gd name="connsiteX0" fmla="*/ 0 w 2879725"/>
              <a:gd name="connsiteY0" fmla="*/ 89535 h 358140"/>
              <a:gd name="connsiteX1" fmla="*/ 1020324 w 2879725"/>
              <a:gd name="connsiteY1" fmla="*/ 89535 h 358140"/>
              <a:gd name="connsiteX2" fmla="*/ 1019622 w 2879725"/>
              <a:gd name="connsiteY2" fmla="*/ 91798 h 358140"/>
              <a:gd name="connsiteX3" fmla="*/ 1010920 w 2879725"/>
              <a:gd name="connsiteY3" fmla="*/ 178117 h 358140"/>
              <a:gd name="connsiteX4" fmla="*/ 1019622 w 2879725"/>
              <a:gd name="connsiteY4" fmla="*/ 264436 h 358140"/>
              <a:gd name="connsiteX5" fmla="*/ 1020916 w 2879725"/>
              <a:gd name="connsiteY5" fmla="*/ 268605 h 358140"/>
              <a:gd name="connsiteX6" fmla="*/ 0 w 2879725"/>
              <a:gd name="connsiteY6" fmla="*/ 268605 h 358140"/>
              <a:gd name="connsiteX7" fmla="*/ 89535 w 2879725"/>
              <a:gd name="connsiteY7" fmla="*/ 179070 h 358140"/>
              <a:gd name="connsiteX8" fmla="*/ 2700655 w 2879725"/>
              <a:gd name="connsiteY8" fmla="*/ 0 h 358140"/>
              <a:gd name="connsiteX9" fmla="*/ 2879725 w 2879725"/>
              <a:gd name="connsiteY9" fmla="*/ 179070 h 358140"/>
              <a:gd name="connsiteX10" fmla="*/ 2700655 w 2879725"/>
              <a:gd name="connsiteY10" fmla="*/ 358140 h 358140"/>
              <a:gd name="connsiteX11" fmla="*/ 2700655 w 2879725"/>
              <a:gd name="connsiteY11" fmla="*/ 268605 h 358140"/>
              <a:gd name="connsiteX12" fmla="*/ 1857538 w 2879725"/>
              <a:gd name="connsiteY12" fmla="*/ 268605 h 358140"/>
              <a:gd name="connsiteX13" fmla="*/ 1858832 w 2879725"/>
              <a:gd name="connsiteY13" fmla="*/ 264436 h 358140"/>
              <a:gd name="connsiteX14" fmla="*/ 1867534 w 2879725"/>
              <a:gd name="connsiteY14" fmla="*/ 178117 h 358140"/>
              <a:gd name="connsiteX15" fmla="*/ 1858832 w 2879725"/>
              <a:gd name="connsiteY15" fmla="*/ 91798 h 358140"/>
              <a:gd name="connsiteX16" fmla="*/ 1858130 w 2879725"/>
              <a:gd name="connsiteY16" fmla="*/ 89535 h 358140"/>
              <a:gd name="connsiteX17" fmla="*/ 2700655 w 287972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9725" h="358140">
                <a:moveTo>
                  <a:pt x="0" y="89535"/>
                </a:moveTo>
                <a:lnTo>
                  <a:pt x="1020324" y="89535"/>
                </a:lnTo>
                <a:lnTo>
                  <a:pt x="1019622" y="91798"/>
                </a:lnTo>
                <a:cubicBezTo>
                  <a:pt x="1013916" y="119680"/>
                  <a:pt x="1010920" y="148549"/>
                  <a:pt x="1010920" y="178117"/>
                </a:cubicBezTo>
                <a:cubicBezTo>
                  <a:pt x="1010920" y="207685"/>
                  <a:pt x="1013916" y="236554"/>
                  <a:pt x="1019622" y="264436"/>
                </a:cubicBezTo>
                <a:lnTo>
                  <a:pt x="1020916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700655" y="0"/>
                </a:moveTo>
                <a:lnTo>
                  <a:pt x="2879725" y="179070"/>
                </a:lnTo>
                <a:lnTo>
                  <a:pt x="2700655" y="358140"/>
                </a:lnTo>
                <a:lnTo>
                  <a:pt x="2700655" y="268605"/>
                </a:lnTo>
                <a:lnTo>
                  <a:pt x="1857538" y="268605"/>
                </a:lnTo>
                <a:lnTo>
                  <a:pt x="1858832" y="264436"/>
                </a:lnTo>
                <a:cubicBezTo>
                  <a:pt x="1864538" y="236554"/>
                  <a:pt x="1867534" y="207685"/>
                  <a:pt x="1867534" y="178117"/>
                </a:cubicBezTo>
                <a:cubicBezTo>
                  <a:pt x="1867534" y="148549"/>
                  <a:pt x="1864538" y="119680"/>
                  <a:pt x="1858832" y="91798"/>
                </a:cubicBezTo>
                <a:lnTo>
                  <a:pt x="1858130" y="89535"/>
                </a:lnTo>
                <a:lnTo>
                  <a:pt x="270065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2811332" y="3475321"/>
            <a:ext cx="795105" cy="795105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5694304" y="3475321"/>
            <a:ext cx="795105" cy="795105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8576640" y="3475321"/>
            <a:ext cx="795105" cy="795105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8"/>
            </p:custDataLst>
          </p:nvPr>
        </p:nvSpPr>
        <p:spPr>
          <a:xfrm>
            <a:off x="1597025" y="1221740"/>
            <a:ext cx="3731260" cy="11684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企业应设立多渠道的客户反馈系统，实时收集客户体验数据，快速响应并改进产品或服务。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1654584" y="2758391"/>
            <a:ext cx="3109872" cy="3165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建立客户反馈机制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0"/>
            </p:custDataLst>
          </p:nvPr>
        </p:nvSpPr>
        <p:spPr>
          <a:xfrm>
            <a:off x="7361555" y="1385570"/>
            <a:ext cx="3731260" cy="11684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加强员工对客户体验重要性的认识，提供专业培训，提升服务质量，确保员工行为与公司质量目标一致。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1"/>
            </p:custDataLst>
          </p:nvPr>
        </p:nvSpPr>
        <p:spPr>
          <a:xfrm>
            <a:off x="7419256" y="2758391"/>
            <a:ext cx="3109872" cy="3165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强化员工培训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4479290" y="5144770"/>
            <a:ext cx="3730625" cy="11690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通过定期的内部审核和质量评估，不断优化流程，确保质量管理与客户体验需求同步更新。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3"/>
            </p:custDataLst>
          </p:nvPr>
        </p:nvSpPr>
        <p:spPr>
          <a:xfrm>
            <a:off x="4536920" y="4672745"/>
            <a:ext cx="3109238" cy="3165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实施持续改进计划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40" name="图片 3" descr="32313538333935363b32313538333934333bb6d4bbb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11803" y="3721924"/>
            <a:ext cx="324294" cy="324294"/>
          </a:xfrm>
          <a:prstGeom prst="rect">
            <a:avLst/>
          </a:prstGeom>
        </p:spPr>
      </p:pic>
      <p:pic>
        <p:nvPicPr>
          <p:cNvPr id="41" name="图片 13" descr="32313538333935363b32313538333934373bcec4bcfebcd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29467" y="3723195"/>
            <a:ext cx="324294" cy="324294"/>
          </a:xfrm>
          <a:prstGeom prst="rect">
            <a:avLst/>
          </a:prstGeom>
        </p:spPr>
      </p:pic>
      <p:pic>
        <p:nvPicPr>
          <p:cNvPr id="42" name="图片 21" descr="32313538333935363b32313538333935353bb3a4c6aab6c1ceef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46495" y="3710484"/>
            <a:ext cx="324304" cy="324304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38200" y="1536294"/>
            <a:ext cx="10515000" cy="1800000"/>
          </a:xfrm>
        </p:spPr>
        <p:txBody>
          <a:bodyPr/>
          <a:lstStyle/>
          <a:p>
            <a:r>
              <a:rPr lang="en-US" altLang="zh-CN"/>
              <a:t>谢谢</a:t>
            </a:r>
            <a:endParaRPr lang="en-US" altLang="zh-CN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077720" y="4204335"/>
            <a:ext cx="8454390" cy="504190"/>
          </a:xfrm>
        </p:spPr>
        <p:txBody>
          <a:bodyPr>
            <a:noAutofit/>
          </a:bodyPr>
          <a:lstStyle/>
          <a:p>
            <a:r>
              <a:rPr lang="zh-CN" altLang="en-US" sz="3200"/>
              <a:t>关注【中国质量俱乐部】</a:t>
            </a:r>
            <a:endParaRPr lang="zh-CN" altLang="en-US" sz="3200"/>
          </a:p>
          <a:p>
            <a:r>
              <a:rPr lang="zh-CN" altLang="en-US" sz="3200"/>
              <a:t>获取更多质量资讯</a:t>
            </a:r>
            <a:endParaRPr lang="zh-CN" altLang="en-US" sz="3200"/>
          </a:p>
        </p:txBody>
      </p:sp>
      <p:pic>
        <p:nvPicPr>
          <p:cNvPr id="2" name="图片 1" descr="E:/微信/WeChat Files/wxid_yy7mulkh6mq222/FileStorage/Temp/7ac9b2f40ce4bd3b318f6cc217c33a9.jpg7ac9b2f40ce4bd3b318f6cc217c33a9"/>
          <p:cNvPicPr>
            <a:picLocks noChangeAspect="1"/>
          </p:cNvPicPr>
          <p:nvPr/>
        </p:nvPicPr>
        <p:blipFill>
          <a:blip r:embed="rId3"/>
          <a:srcRect l="664" r="664"/>
          <a:stretch>
            <a:fillRect/>
          </a:stretch>
        </p:blipFill>
        <p:spPr>
          <a:xfrm>
            <a:off x="9807575" y="4512945"/>
            <a:ext cx="1482090" cy="1482090"/>
          </a:xfrm>
          <a:prstGeom prst="rect">
            <a:avLst/>
          </a:prstGeom>
        </p:spPr>
      </p:pic>
      <p:sp>
        <p:nvSpPr>
          <p:cNvPr id="3" name="标题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291455" y="5995035"/>
            <a:ext cx="10514965" cy="4445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40000">
                      <a:schemeClr val="tx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45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/>
              <a:t>官方咨询</a:t>
            </a:r>
            <a:endParaRPr lang="zh-CN" altLang="en-US" sz="160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智能化与数字化质量管理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01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ym typeface="+mn-ea"/>
              </a:rPr>
              <a:t>趋势洞察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862330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: 圆角 1"/>
          <p:cNvSpPr/>
          <p:nvPr>
            <p:custDataLst>
              <p:tags r:id="rId3"/>
            </p:custDataLst>
          </p:nvPr>
        </p:nvSpPr>
        <p:spPr>
          <a:xfrm>
            <a:off x="465963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2"/>
          <p:cNvSpPr/>
          <p:nvPr>
            <p:custDataLst>
              <p:tags r:id="rId4"/>
            </p:custDataLst>
          </p:nvPr>
        </p:nvSpPr>
        <p:spPr>
          <a:xfrm>
            <a:off x="69596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82320" y="5203956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随着AI技术的进步，企业开始利用机器学习算法进行质量预测和缺陷检测，提高效率。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0203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人工智能在质量管理中的应用</a:t>
            </a:r>
            <a:endParaRPr kumimoji="1"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745990" y="5203956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物联网设备的广泛应用使得实时监控和数据收集成为可能，为质量控制提供了新的视角。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496570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物联网技术的集成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709660" y="5203956"/>
            <a:ext cx="2700000" cy="127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通过分析海量的质量数据，企业能够更准确地识别问题根源，优化生产流程和产品设计。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29370" y="4062861"/>
            <a:ext cx="2260600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大数据分析的决策支持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23" descr="/data/temp/4c050da9-a22b-11ef-9910-4a54b8d69812.jpg@base@tag=imgScale&amp;m=1&amp;w=620&amp;h=620&amp;q=954c050da9-a22b-11ef-9910-4a54b8d6981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23482" r="23482"/>
          <a:stretch>
            <a:fillRect/>
          </a:stretch>
        </p:blipFill>
        <p:spPr>
          <a:xfrm>
            <a:off x="1016634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5" name="图片 24" descr="/data/temp/4c050d32-a22b-11ef-9910-4a54b8d69812.jpg@base@tag=imgScale&amp;m=1&amp;w=620&amp;h=620&amp;q=954c050d32-a22b-11ef-9910-4a54b8d698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32147" r="32147"/>
          <a:stretch>
            <a:fillRect/>
          </a:stretch>
        </p:blipFill>
        <p:spPr>
          <a:xfrm>
            <a:off x="4980305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6" name="图片 25" descr="/data/temp/4c050e48-a22b-11ef-9910-4a54b8d69812.jpg@base@tag=imgScale&amp;m=1&amp;w=620&amp;h=620&amp;q=954c050e48-a22b-11ef-9910-4a54b8d698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6667" r="16667"/>
          <a:stretch>
            <a:fillRect/>
          </a:stretch>
        </p:blipFill>
        <p:spPr>
          <a:xfrm>
            <a:off x="8943340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应对措施</a:t>
            </a:r>
            <a:endParaRPr lang="zh-CN" altLang="en-US"/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696595" y="2412309"/>
            <a:ext cx="2495360" cy="3110454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61842" y="3540723"/>
            <a:ext cx="1995397" cy="1762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企业应投资建立实时监控系统，利用AI分析生产数据，及时发现并解决质量问题。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961842" y="197468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1" name="矩形: 圆角 2"/>
          <p:cNvSpPr/>
          <p:nvPr>
            <p:custDataLst>
              <p:tags r:id="rId5"/>
            </p:custDataLst>
          </p:nvPr>
        </p:nvSpPr>
        <p:spPr>
          <a:xfrm>
            <a:off x="3464835" y="2412309"/>
            <a:ext cx="2495360" cy="3110454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3730083" y="3544539"/>
            <a:ext cx="1995397" cy="1762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组织专业培训，提升员工对智能化工具的使用能力，确保质量管理团队能够适应技术变革。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3730083" y="197468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8"/>
            </p:custDataLst>
          </p:nvPr>
        </p:nvSpPr>
        <p:spPr>
          <a:xfrm>
            <a:off x="6233076" y="2412309"/>
            <a:ext cx="2495360" cy="3110454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6498323" y="3540723"/>
            <a:ext cx="1995397" cy="1762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利用大数据分析，优化决策过程，确保质量控制措施基于准确的数据和趋势预测。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0"/>
            </p:custDataLst>
          </p:nvPr>
        </p:nvSpPr>
        <p:spPr>
          <a:xfrm>
            <a:off x="6498323" y="197468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69" name="矩形: 圆角 2"/>
          <p:cNvSpPr/>
          <p:nvPr>
            <p:custDataLst>
              <p:tags r:id="rId11"/>
            </p:custDataLst>
          </p:nvPr>
        </p:nvSpPr>
        <p:spPr>
          <a:xfrm>
            <a:off x="9001316" y="2412309"/>
            <a:ext cx="2495360" cy="3110454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9266563" y="3544539"/>
            <a:ext cx="1995397" cy="1762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通过数字化手段加强与供应商的沟通与协作，确保整个供应链的质量控制达到高标准。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1" name="圆角矩形 70"/>
          <p:cNvSpPr/>
          <p:nvPr>
            <p:custDataLst>
              <p:tags r:id="rId13"/>
            </p:custDataLst>
          </p:nvPr>
        </p:nvSpPr>
        <p:spPr>
          <a:xfrm>
            <a:off x="9266563" y="197468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+mn-ea"/>
                <a:cs typeface="+mn-ea"/>
                <a:sym typeface="+mn-ea"/>
              </a:rPr>
              <a:t>04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4"/>
            </p:custDataLst>
          </p:nvPr>
        </p:nvCxnSpPr>
        <p:spPr>
          <a:xfrm flipV="1">
            <a:off x="882332" y="3391879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5"/>
            </p:custDataLst>
          </p:nvPr>
        </p:nvCxnSpPr>
        <p:spPr>
          <a:xfrm flipV="1">
            <a:off x="3650572" y="3391879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6"/>
            </p:custDataLst>
          </p:nvPr>
        </p:nvCxnSpPr>
        <p:spPr>
          <a:xfrm flipV="1">
            <a:off x="6418812" y="3391879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>
            <p:custDataLst>
              <p:tags r:id="rId17"/>
            </p:custDataLst>
          </p:nvPr>
        </p:nvCxnSpPr>
        <p:spPr>
          <a:xfrm flipV="1">
            <a:off x="9187053" y="3391879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18"/>
            </p:custDataLst>
          </p:nvPr>
        </p:nvSpPr>
        <p:spPr>
          <a:xfrm>
            <a:off x="965023" y="2802229"/>
            <a:ext cx="1995711" cy="4433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建立智能质量监控系统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3735807" y="2803501"/>
            <a:ext cx="1995711" cy="4433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培养数字化质量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管理人才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20"/>
            </p:custDataLst>
          </p:nvPr>
        </p:nvSpPr>
        <p:spPr>
          <a:xfrm>
            <a:off x="6498323" y="2802229"/>
            <a:ext cx="1995711" cy="4433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实施数据驱动的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决策流程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21"/>
            </p:custDataLst>
          </p:nvPr>
        </p:nvSpPr>
        <p:spPr>
          <a:xfrm>
            <a:off x="9266563" y="2803501"/>
            <a:ext cx="1995711" cy="4433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加强供应链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质量管理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供应链协同</a:t>
            </a:r>
            <a:br>
              <a:rPr lang="zh-CN" altLang="en-US"/>
            </a:br>
            <a:r>
              <a:rPr lang="zh-CN" altLang="en-US"/>
              <a:t>质量管理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02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趋势洞察</a:t>
            </a:r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2"/>
            </p:custDataLst>
          </p:nvPr>
        </p:nvSpPr>
        <p:spPr>
          <a:xfrm>
            <a:off x="8075006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利用AI和大数据分析预测风险，优化供应链决策过程，提升质量管理的精准度和响应速度。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任意多边形: 形状 31"/>
          <p:cNvSpPr/>
          <p:nvPr>
            <p:custDataLst>
              <p:tags r:id="rId3"/>
            </p:custDataLst>
          </p:nvPr>
        </p:nvSpPr>
        <p:spPr>
          <a:xfrm>
            <a:off x="4386282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环境和社会责任成为焦点，企业需在供应链管理中融入可持续性原则，以应对市场和法规压力。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任意多边形: 形状 30"/>
          <p:cNvSpPr/>
          <p:nvPr>
            <p:custDataLst>
              <p:tags r:id="rId4"/>
            </p:custDataLst>
          </p:nvPr>
        </p:nvSpPr>
        <p:spPr>
          <a:xfrm>
            <a:off x="695653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随着技术进步，企业将通过数字化工具和平台加强供应链协同，提高质量管理效率。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“_#color-824&amp;2665"/>
          <p:cNvSpPr/>
          <p:nvPr>
            <p:custDataLst>
              <p:tags r:id="rId5"/>
            </p:custDataLst>
          </p:nvPr>
        </p:nvSpPr>
        <p:spPr>
          <a:xfrm>
            <a:off x="3466641" y="3524536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4" name="图片 3" descr="/data/temp/4c52e5ce-a22b-11ef-8523-ae97abf7c20a.jpg@base@tag=imgScale&amp;m=1&amp;w=271&amp;h=271&amp;q=954c52e5ce-a22b-11ef-8523-ae97abf7c20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0022" r="20022"/>
          <a:stretch>
            <a:fillRect/>
          </a:stretch>
        </p:blipFill>
        <p:spPr>
          <a:xfrm>
            <a:off x="897618" y="4548334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067492" y="4663925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数字化转型加速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“_#color-824&amp;2668"/>
          <p:cNvSpPr/>
          <p:nvPr>
            <p:custDataLst>
              <p:tags r:id="rId9"/>
            </p:custDataLst>
          </p:nvPr>
        </p:nvSpPr>
        <p:spPr>
          <a:xfrm>
            <a:off x="7157271" y="3533427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5737798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可持续性要求提升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/data/temp/4c52e755-a22b-11ef-8523-ae97abf7c20a.jpg@base@tag=imgScale&amp;m=1&amp;w=271&amp;h=271&amp;q=954c52e755-a22b-11ef-8523-ae97abf7c20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6294" r="16294"/>
          <a:stretch>
            <a:fillRect/>
          </a:stretch>
        </p:blipFill>
        <p:spPr>
          <a:xfrm>
            <a:off x="459142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“_#color-824&amp;2668"/>
          <p:cNvSpPr/>
          <p:nvPr>
            <p:custDataLst>
              <p:tags r:id="rId13"/>
            </p:custDataLst>
          </p:nvPr>
        </p:nvSpPr>
        <p:spPr>
          <a:xfrm>
            <a:off x="10847900" y="3542319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9428427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人工智能与大数据应用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3" name="图片 12" descr="/data/temp/4c52e860-a22b-11ef-8523-ae97abf7c20a.jpg@base@tag=imgScale&amp;m=1&amp;w=271&amp;h=271&amp;q=954c52e860-a22b-11ef-8523-ae97abf7c20a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43776"/>
          <a:stretch>
            <a:fillRect/>
          </a:stretch>
        </p:blipFill>
        <p:spPr>
          <a:xfrm>
            <a:off x="828459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应对措施</a:t>
            </a:r>
            <a:endParaRPr lang="zh-CN" altLang="en-US"/>
          </a:p>
        </p:txBody>
      </p:sp>
      <p:pic>
        <p:nvPicPr>
          <p:cNvPr id="8" name="图片 7" descr="/data/temp/4c0ceb08-a22b-11ef-8523-ae97abf7c20a.jpg@base@tag=imgScale&amp;m=1&amp;w=910&amp;h=1289&amp;q=954c0ceb08-a22b-11ef-8523-ae97abf7c20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2355" r="32355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1001711" y="301474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5"/>
            </p:custDataLst>
          </p:nvPr>
        </p:nvSpPr>
        <p:spPr>
          <a:xfrm>
            <a:off x="636586" y="3320176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采用先进的信息技术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1001711" y="135866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6586" y="1664731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建立跨部门沟通机制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2970212" y="1425336"/>
            <a:ext cx="4512039" cy="1198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为实现供应链协同，企业需建立高效的跨部门沟通机制，确保信息流畅和决策一致性。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2970212" y="3014106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利用大数据、云计算等信息技术，实时监控供应链质量，快速响应市场变化和客户需求。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1001711" y="4670187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1"/>
            </p:custDataLst>
          </p:nvPr>
        </p:nvSpPr>
        <p:spPr>
          <a:xfrm>
            <a:off x="636586" y="4976257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强化供应商质量管理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2970212" y="4669552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与供应商建立长期合作关系，共同提升质量管理标准，确保供应链各环节质量控制的有效性。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可持续发展与质量融合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PART 03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0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12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8"/>
</p:tagLst>
</file>

<file path=ppt/tags/tag12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858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8588"/>
</p:tagLst>
</file>

<file path=ppt/tags/tag13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588"/>
  <p:tag name="KSO_WM_TEMPLATE_CATEGORY" val="custom"/>
  <p:tag name="KSO_WM_TEMPLATE_MASTER_TYPE" val="0"/>
</p:tagLst>
</file>

<file path=ppt/tags/tag13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VALUE" val="8"/>
  <p:tag name="KSO_WM_UNIT_TEXT_TYPE" val="1"/>
  <p:tag name="KSO_WM_UNIT_PRESET_TEXT" val="市场营销总结汇报"/>
</p:tagLst>
</file>

<file path=ppt/tags/tag13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8588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VALUE" val="10"/>
</p:tagLst>
</file>

<file path=ppt/tags/tag137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588"/>
  <p:tag name="KSO_WM_TEMPLATE_CATEGORY" val="custom"/>
  <p:tag name="KSO_WM_SLIDE_INDEX" val="1"/>
  <p:tag name="KSO_WM_SLIDE_ID" val="custom20238588_1"/>
  <p:tag name="KSO_WM_TEMPLATE_MASTER_TYPE" val="0"/>
  <p:tag name="KSO_WM_SLIDE_LAYOUT" val="a_b_f"/>
  <p:tag name="KSO_WM_SLIDE_LAYOUT_CNT" val="1_1_1"/>
</p:tagLst>
</file>

<file path=ppt/tags/tag13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DIAGRAM_COLOR_TRICK" val="1"/>
  <p:tag name="KSO_WM_DIAGRAM_COLOR_TEXT_CAN_REMOVE" val="n"/>
  <p:tag name="KSO_WM_UNIT_ID" val="custom20238588_5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8588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TEXT_FILL_FORE_SCHEMECOLOR_INDEX" val="13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1.xml><?xml version="1.0" encoding="utf-8"?>
<p:tagLst xmlns:p="http://schemas.openxmlformats.org/presentationml/2006/main">
  <p:tag name="KSO_WM_UNIT_TYPE" val="l_h_i"/>
  <p:tag name="KSO_WM_UNIT_SUBTYPE" val="d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2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43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4.xml><?xml version="1.0" encoding="utf-8"?>
<p:tagLst xmlns:p="http://schemas.openxmlformats.org/presentationml/2006/main">
  <p:tag name="KSO_WM_UNIT_TYPE" val="l_h_i"/>
  <p:tag name="KSO_WM_UNIT_SUBTYPE" val="d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5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46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7.xml><?xml version="1.0" encoding="utf-8"?>
<p:tagLst xmlns:p="http://schemas.openxmlformats.org/presentationml/2006/main">
  <p:tag name="KSO_WM_UNIT_TYPE" val="l_h_i"/>
  <p:tag name="KSO_WM_UNIT_SUBTYPE" val="d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48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49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l_h_i"/>
  <p:tag name="KSO_WM_UNIT_SUBTYPE" val="d"/>
  <p:tag name="KSO_WM_UNIT_INDEX" val="1_4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1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52.xml><?xml version="1.0" encoding="utf-8"?>
<p:tagLst xmlns:p="http://schemas.openxmlformats.org/presentationml/2006/main">
  <p:tag name="KSO_WM_UNIT_TYPE" val="l_h_i"/>
  <p:tag name="KSO_WM_UNIT_SUBTYPE" val="d"/>
  <p:tag name="KSO_WM_UNIT_INDEX" val="1_5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5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3.xml><?xml version="1.0" encoding="utf-8"?>
<p:tagLst xmlns:p="http://schemas.openxmlformats.org/presentationml/2006/main">
  <p:tag name="KSO_WM_UNIT_TYPE" val="l_h_i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4.xml><?xml version="1.0" encoding="utf-8"?>
<p:tagLst xmlns:p="http://schemas.openxmlformats.org/presentationml/2006/main">
  <p:tag name="KSO_WM_UNIT_TYPE" val="l_h_i"/>
  <p:tag name="KSO_WM_UNIT_SUBTYPE" val="d"/>
  <p:tag name="KSO_WM_UNIT_INDEX" val="1_1_2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5.xml><?xml version="1.0" encoding="utf-8"?>
<p:tagLst xmlns:p="http://schemas.openxmlformats.org/presentationml/2006/main">
  <p:tag name="KSO_WM_UNIT_TYPE" val="l_h_f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56.xml><?xml version="1.0" encoding="utf-8"?>
<p:tagLst xmlns:p="http://schemas.openxmlformats.org/presentationml/2006/main">
  <p:tag name="KSO_WM_UNIT_TYPE" val="l_h_i"/>
  <p:tag name="KSO_WM_UNIT_INDEX" val="1_2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7.xml><?xml version="1.0" encoding="utf-8"?>
<p:tagLst xmlns:p="http://schemas.openxmlformats.org/presentationml/2006/main">
  <p:tag name="KSO_WM_UNIT_TYPE" val="l_h_i"/>
  <p:tag name="KSO_WM_UNIT_SUBTYPE" val="d"/>
  <p:tag name="KSO_WM_UNIT_INDEX" val="1_2_2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58.xml><?xml version="1.0" encoding="utf-8"?>
<p:tagLst xmlns:p="http://schemas.openxmlformats.org/presentationml/2006/main">
  <p:tag name="KSO_WM_UNIT_TYPE" val="l_h_f"/>
  <p:tag name="KSO_WM_UNIT_INDEX" val="1_2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59.xml><?xml version="1.0" encoding="utf-8"?>
<p:tagLst xmlns:p="http://schemas.openxmlformats.org/presentationml/2006/main">
  <p:tag name="KSO_WM_UNIT_TYPE" val="l_h_i"/>
  <p:tag name="KSO_WM_UNIT_INDEX" val="1_3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l_h_i"/>
  <p:tag name="KSO_WM_UNIT_SUBTYPE" val="d"/>
  <p:tag name="KSO_WM_UNIT_INDEX" val="1_3_2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61.xml><?xml version="1.0" encoding="utf-8"?>
<p:tagLst xmlns:p="http://schemas.openxmlformats.org/presentationml/2006/main">
  <p:tag name="KSO_WM_UNIT_TYPE" val="l_h_f"/>
  <p:tag name="KSO_WM_UNIT_INDEX" val="1_3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62.xml><?xml version="1.0" encoding="utf-8"?>
<p:tagLst xmlns:p="http://schemas.openxmlformats.org/presentationml/2006/main">
  <p:tag name="KSO_WM_UNIT_TYPE" val="l_h_i"/>
  <p:tag name="KSO_WM_UNIT_INDEX" val="1_4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63.xml><?xml version="1.0" encoding="utf-8"?>
<p:tagLst xmlns:p="http://schemas.openxmlformats.org/presentationml/2006/main">
  <p:tag name="KSO_WM_UNIT_TYPE" val="l_h_i"/>
  <p:tag name="KSO_WM_UNIT_SUBTYPE" val="d"/>
  <p:tag name="KSO_WM_UNIT_INDEX" val="1_4_2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TEXT_FILL_TYPE" val="1"/>
  <p:tag name="KSO_WM_UNIT_USESOURCEFORMAT_APPLY" val="0"/>
</p:tagLst>
</file>

<file path=ppt/tags/tag164.xml><?xml version="1.0" encoding="utf-8"?>
<p:tagLst xmlns:p="http://schemas.openxmlformats.org/presentationml/2006/main">
  <p:tag name="KSO_WM_UNIT_TYPE" val="l_h_f"/>
  <p:tag name="KSO_WM_UNIT_INDEX" val="1_4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8588_5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858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653.95,&quot;left&quot;:21.58893831508367,&quot;top&quot;:0.02448818897637466,&quot;width&quot;:975.26106168491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&#10;目录项标题"/>
  <p:tag name="KSO_WM_UNIT_USESOURCEFORMAT_APPLY" val="0"/>
</p:tagLst>
</file>

<file path=ppt/tags/tag165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5"/>
  <p:tag name="KSO_WM_DIAGRAM_GROUP_CODE" val="l1-1"/>
  <p:tag name="KSO_WM_BEAUTIFY_FLAG" val="#wm#"/>
  <p:tag name="KSO_WM_TEMPLATE_INDEX" val="20238588"/>
  <p:tag name="KSO_WM_TEMPLATE_CATEGORY" val="custom"/>
  <p:tag name="KSO_WM_SLIDE_INDEX" val="5"/>
  <p:tag name="KSO_WM_SLIDE_ID" val="custom20238588_5"/>
  <p:tag name="KSO_WM_TEMPLATE_MASTER_TYPE" val="0"/>
  <p:tag name="KSO_WM_SLIDE_LAYOUT" val="a_l"/>
  <p:tag name="KSO_WM_SLIDE_LAYOUT_CNT" val="1_1"/>
  <p:tag name="KSO_WM_SLIDE_DIAGTYPE" val="l"/>
</p:tagLst>
</file>

<file path=ppt/tags/tag16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16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16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35_2*a*1"/>
  <p:tag name="KSO_WM_TEMPLATE_CATEGORY" val="diagram"/>
  <p:tag name="KSO_WM_TEMPLATE_INDEX" val="20233335"/>
  <p:tag name="KSO_WM_UNIT_LAYERLEVEL" val="1"/>
  <p:tag name="KSO_WM_TAG_VERSION" val="3.0"/>
  <p:tag name="KSO_WM_BEAUTIFY_FLAG" val="#wm#"/>
  <p:tag name="KSO_WM_DIAGRAM_GROUP_CODE" val="l1-1"/>
  <p:tag name="KSO_WM_UNIT_VALUE" val="30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3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2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1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2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2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1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2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2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1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2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2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470442449*ai_v1.7.4.241014_ONLINE*1731549230361_0.113_14334b95c81d-slide-4"/>
  <p:tag name="KSO_WM_UNIT_LINE_FILL_TYPE" val="2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470995370*ai_v1.7.4.241014_ONLINE*1731549230361_0.113_14334b95c81d-slide-4"/>
  <p:tag name="KSO_WM_UNIT_LINE_FILL_TYPE" val="2"/>
  <p:tag name="KSO_WM_UNIT_USESOURCEFORMAT_APPLY" val="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328248508*ai_v1.7.4.241014_ONLINE*1731549230361_0.113_14334b95c81d-slide-4"/>
  <p:tag name="KSO_WM_UNIT_LINE_FILL_TYPE" val="2"/>
  <p:tag name="KSO_WM_UNIT_USESOURCEFORMAT_APPLY" val="0"/>
</p:tagLst>
</file>

<file path=ppt/tags/tag182.xml><?xml version="1.0" encoding="utf-8"?>
<p:tagLst xmlns:p="http://schemas.openxmlformats.org/presentationml/2006/main">
  <p:tag name="KSO_WM_SLIDE_ID" val="diagram20233335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8588"/>
  <p:tag name="KSO_WM_SLIDE_TYPE" val="text"/>
  <p:tag name="KSO_WM_SLIDE_SUBTYPE" val="diag"/>
  <p:tag name="KSO_WM_SLIDE_SIZE" val="850.4*372.585"/>
  <p:tag name="KSO_WM_SLIDE_POSITION" val="54.8*138.06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1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3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1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3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5"/>
  <p:tag name="KSO_WM_UNIT_TEXT_TYPE" val="1"/>
  <p:tag name="KSO_WM_UNIT_PRESET_TEXT" val="单击此处添加文本具体内容，简明扼要地阐述您的观点。根据需要可酌情增减文字内容"/>
  <p:tag name="KSO_WM_UNIT_TEXT_FILL_FORE_SCHEMECOLOR_INDEX" val="1"/>
  <p:tag name="KSO_WM_UNIT_TEXT_FILL_TYPE" val="1"/>
  <p:tag name="KSO_WM_UNIT_USESOURCEFORMAT_APPLY" val="0"/>
</p:tagLst>
</file>

<file path=ppt/tags/tag1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3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3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1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3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5"/>
  <p:tag name="KSO_WM_UNIT_TEXT_TYPE" val="1"/>
  <p:tag name="KSO_WM_UNIT_PRESET_TEXT" val="单击此处添加文本具体内容，简明扼要地阐述您的观点。根据需要可酌情增减文字内容"/>
  <p:tag name="KSO_WM_UNIT_TEXT_FILL_FORE_SCHEMECOLOR_INDEX" val="1"/>
  <p:tag name="KSO_WM_UNIT_TEXT_FILL_TYPE" val="1"/>
  <p:tag name="KSO_WM_UNIT_USESOURCEFORMAT_APPLY" val="0"/>
</p:tagLst>
</file>

<file path=ppt/tags/tag1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3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3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1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3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5"/>
  <p:tag name="KSO_WM_UNIT_TEXT_TYPE" val="1"/>
  <p:tag name="KSO_WM_UNIT_PRESET_TEXT" val="单击此处添加文本具体内容，简明扼要地阐述您的观点。根据需要可酌情增减文字内容"/>
  <p:tag name="KSO_WM_UNIT_TEXT_FILL_FORE_SCHEMECOLOR_INDEX" val="1"/>
  <p:tag name="KSO_WM_UNIT_TEXT_FILL_TYPE" val="1"/>
  <p:tag name="KSO_WM_UNIT_USESOURCEFORMAT_APPLY" val="0"/>
</p:tagLst>
</file>

<file path=ppt/tags/tag1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3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973_3*l_h_i*1_4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1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973_3*l_h_f*1_4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5"/>
  <p:tag name="KSO_WM_UNIT_TEXT_TYPE" val="1"/>
  <p:tag name="KSO_WM_UNIT_PRESET_TEXT" val="单击此处添加文本具体内容，简明扼要地阐述您的观点。根据需要可酌情增减文字内容"/>
  <p:tag name="KSO_WM_UNIT_TEXT_FILL_FORE_SCHEMECOLOR_INDEX" val="1"/>
  <p:tag name="KSO_WM_UNIT_TEXT_FILL_TYPE" val="1"/>
  <p:tag name="KSO_WM_UNIT_USESOURCEFORMAT_APPLY" val="0"/>
</p:tagLst>
</file>

<file path=ppt/tags/tag1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973_3*l_h_i*1_4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3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3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3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1973_3*l_h_i*1_4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3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3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3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973_3*l_h_a*1_4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5,&quot;top&quot;:131.9000454735944,&quot;width&quot;:850.40007874015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04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8588"/>
  <p:tag name="KSO_WM_SLIDE_LAYOUT" val="a_l"/>
  <p:tag name="KSO_WM_SLIDE_LAYOUT_CNT" val="1_1"/>
  <p:tag name="KSO_WM_SPECIAL_SOURCE" val="bdnull"/>
</p:tagLst>
</file>

<file path=ppt/tags/tag20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20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207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2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2474_1*a*1"/>
  <p:tag name="KSO_WM_TEMPLATE_CATEGORY" val="diagram"/>
  <p:tag name="KSO_WM_TEMPLATE_INDEX" val="20232474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2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"/>
  <p:tag name="KSO_WM_UNIT_TEXT_TYPE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"/>
  <p:tag name="KSO_WM_UNIT_TEXT_TYPE" val="1"/>
  <p:tag name="KSO_WM_UNIT_USESOURCEFORMAT_APPLY" val="0"/>
</p:tagLst>
</file>

<file path=ppt/tags/tag21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"/>
  <p:tag name="KSO_WM_UNIT_TEXT_TYPE" val="1"/>
  <p:tag name="KSO_WM_UNIT_USESOURCEFORMAT_APPLY" val="0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2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13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MH_PIC_SOURCE_TYPE" val="generate_slide_ai*VCG41N1416335095*ai_v1.7.4.241014_ONLINE*1731549230361_0.113_14334b95c81d-slide-7"/>
  <p:tag name="KSO_WM_UNIT_LINE_FILL_TYPE" val="2"/>
  <p:tag name="KSO_WM_UNIT_USESOURCEFORMAT_APPLY" val="0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2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217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MH_PIC_SOURCE_TYPE" val="generate_slide_ai*VCG41N494612708*ai_v1.7.4.241014_ONLINE*1731549230361_0.113_14334b95c81d-slide-7"/>
  <p:tag name="KSO_WM_UNIT_LINE_FILL_TYPE" val="2"/>
  <p:tag name="KSO_WM_UNIT_USESOURCEFORMAT_APPLY" val="0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2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MH_PIC_SOURCE_TYPE" val="generate_slide_ai*VCG41N1493655192*ai_v1.7.4.241014_ONLINE*1731549230361_0.113_14334b95c81d-slide-7"/>
  <p:tag name="KSO_WM_UNIT_LINE_FILL_TYPE" val="2"/>
  <p:tag name="KSO_WM_UNIT_USESOURCEFORMAT_APPLY" val="0"/>
</p:tagLst>
</file>

<file path=ppt/tags/tag221.xml><?xml version="1.0" encoding="utf-8"?>
<p:tagLst xmlns:p="http://schemas.openxmlformats.org/presentationml/2006/main">
  <p:tag name="KSO_WM_SLIDE_ID" val="diagram20232474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8588"/>
  <p:tag name="KSO_WM_SLIDE_LAYOUT" val="a_l"/>
  <p:tag name="KSO_WM_SLIDE_LAYOUT_CNT" val="1_1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MH_PIC_SOURCE_TYPE" val="generate_slide_ai*VCG41N1407086236*ai_v1.7.4.241014_ONLINE*1731549230361_0.113_14334b95c81d-slide-8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2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228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229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232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23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8588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2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23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23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28_1*a*1"/>
  <p:tag name="KSO_WM_TEMPLATE_CATEGORY" val="diagram"/>
  <p:tag name="KSO_WM_TEMPLATE_INDEX" val="20233128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510825151*ai_v1.7.4.241014_ONLINE*1731549230361_0.113_14334b95c81d-slide-10"/>
  <p:tag name="KSO_WM_UNIT_LINE_FILL_TYPE" val="2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656677390*ai_v1.7.4.241014_ONLINE*1731549230361_0.113_14334b95c81d-slide-10"/>
  <p:tag name="KSO_WM_UNIT_LINE_FILL_TYPE" val="2"/>
  <p:tag name="KSO_WM_UNIT_USESOURCEFORMAT_APPLY" val="0"/>
</p:tagLst>
</file>

<file path=ppt/tags/tag2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2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TEXT_TYPE" val="1"/>
  <p:tag name="KSO_WM_UNIT_USESOURCEFORMAT_APPLY" val="0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2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2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TEXT_TYPE" val="1"/>
  <p:tag name="KSO_WM_UNIT_USESOURCEFORMAT_APPLY" val="0"/>
</p:tagLst>
</file>

<file path=ppt/tags/tag2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2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366917776*ai_v1.7.4.241014_ONLINE*1731549230361_0.113_14334b95c81d-slide-10"/>
  <p:tag name="KSO_WM_UNIT_LINE_FILL_TYPE" val="2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28_2*l_h_f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TEXT_TYPE" val="1"/>
  <p:tag name="KSO_WM_UNIT_USESOURCEFORMAT_APPLY" val="0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28_2*l_h_a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53.xml><?xml version="1.0" encoding="utf-8"?>
<p:tagLst xmlns:p="http://schemas.openxmlformats.org/presentationml/2006/main">
  <p:tag name="KSO_WM_SLIDE_ID" val="diagram20233128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8588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54.xml><?xml version="1.0" encoding="utf-8"?>
<p:tagLst xmlns:p="http://schemas.openxmlformats.org/presentationml/2006/main">
  <p:tag name="KSO_WM_UNIT_VALUE" val="1904*157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MH_PIC_SOURCE_TYPE" val="generate_slide_ai*VCG41N1498367215*ai_v1.7.4.241014_ONLINE*1731549230361_0.113_14334b95c81d-slide-11"/>
  <p:tag name="KSO_WM_UNIT_USESOURCEFORMAT_APPLY" val="0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custom20231804_1*a*1"/>
  <p:tag name="KSO_WM_UNIT_TEXT_FILL_FORE_SCHEMECOLOR_INDEX" val="13"/>
  <p:tag name="KSO_WM_UNIT_TEXT_FILL_TYPE" val="1"/>
  <p:tag name="KSO_WM_UNIT_USESOURCEFORMAT_APPLY" val="0"/>
  <p:tag name="KSO_WM_UNIT_TEXT_TYPE" val="1"/>
  <p:tag name="KSO_WM_UNIT_PRESET_TEXT" val="单击此处添加标题"/>
</p:tagLst>
</file>

<file path=ppt/tags/tag2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59_2*l_h_f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2*l_h_a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diagram20231759_2*l_h_i*1_1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9_2*l_h_a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diagram20231759_2*l_h_i*1_2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59_2*l_h_f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59_2*l_h_a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diagram20231759_2*l_h_i*1_3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589763779528,&quot;left&quot;:54.38082280196545,&quot;top&quot;:134.89102362204724,&quot;width&quot;:463.369177198034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8588"/>
  <p:tag name="KSO_WM_TEMPLATE_SUBCATEGORY" val="0"/>
  <p:tag name="KSO_WM_SLIDE_INDEX" val="1"/>
  <p:tag name="KSO_WM_TAG_VERSION" val="3.0"/>
  <p:tag name="KSO_WM_SLIDE_ID" val="custom20231804_1"/>
  <p:tag name="KSO_WM_SLIDE_ITEM_CNT" val="3"/>
</p:tagLst>
</file>

<file path=ppt/tags/tag26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26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26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2*a*1"/>
  <p:tag name="KSO_WM_TEMPLATE_CATEGORY" val="diagram"/>
  <p:tag name="KSO_WM_TEMPLATE_INDEX" val="2023333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7_1*l_h_f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，以便观者准确地理解您传达的思想。"/>
  <p:tag name="KSO_WM_UNIT_TEXT_TYPE" val="1"/>
  <p:tag name="KSO_WM_UNIT_USESOURCEFORMAT_APPLY" val="0"/>
</p:tagLst>
</file>

<file path=ppt/tags/tag2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7_1*l_h_a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TYPE" val="1"/>
  <p:tag name="KSO_WM_UNIT_USESOURCEFORMAT_APPLY" val="0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337_1*l_h_i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1_1"/>
  <p:tag name="KSO_WM_UNIT_LINE_FORE_SCHEMECOLOR_INDEX" val="13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solid&quot;:{&quot;brightness&quot;:0,&quot;colorType&quot;:1,&quot;foreColorIndex&quot;:5,&quot;transparency&quot;:0.44999998807907104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VCG41N169958538*ai_v1.7.4.241014_ONLINE*1731549230361_0.113_14334b95c81d-slide-13"/>
  <p:tag name="KSO_WM_UNIT_FILL_FORE_SCHEMECOLOR_INDEX" val="5"/>
  <p:tag name="KSO_WM_UNIT_FILL_TYPE" val="1"/>
  <p:tag name="KSO_WM_UNIT_LINE_FILL_TYPE" val="2"/>
  <p:tag name="KSO_WM_UNIT_USESOURCEFORMAT_APPLY" val="0"/>
</p:tagLst>
</file>

<file path=ppt/tags/tag2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7_1*l_h_f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，以便观者准确地理解您传达的思想。"/>
  <p:tag name="KSO_WM_UNIT_TEXT_TYPE" val="1"/>
  <p:tag name="KSO_WM_UNIT_USESOURCEFORMAT_APPLY" val="0"/>
</p:tagLst>
</file>

<file path=ppt/tags/tag2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7_1*l_h_a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TYPE" val="1"/>
  <p:tag name="KSO_WM_UNIT_USESOURCEFORMAT_APPLY" val="0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337_1*l_h_i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2_1"/>
  <p:tag name="KSO_WM_UNIT_LINE_FORE_SCHEMECOLOR_INDEX" val="13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solid&quot;:{&quot;brightness&quot;:0,&quot;colorType&quot;:1,&quot;foreColorIndex&quot;:5,&quot;transparency&quot;:0.44999998807907104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VCG41N1473229461*ai_v1.7.4.241014_ONLINE*1731549230361_0.113_14334b95c81d-slide-13"/>
  <p:tag name="KSO_WM_UNIT_FILL_FORE_SCHEMECOLOR_INDEX" val="5"/>
  <p:tag name="KSO_WM_UNIT_FILL_TYPE" val="1"/>
  <p:tag name="KSO_WM_UNIT_LINE_FILL_TYPE" val="2"/>
  <p:tag name="KSO_WM_UNIT_USESOURCEFORMAT_APPLY" val="0"/>
</p:tagLst>
</file>

<file path=ppt/tags/tag2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7_1*l_h_f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，以便观者准确地理解您传达的思想。"/>
  <p:tag name="KSO_WM_UNIT_TEXT_TYPE" val="1"/>
  <p:tag name="KSO_WM_UNIT_USESOURCEFORMAT_APPLY" val="0"/>
</p:tagLst>
</file>

<file path=ppt/tags/tag2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7_1*l_h_a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337_1*l_h_i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3_1"/>
  <p:tag name="KSO_WM_UNIT_LINE_FORE_SCHEMECOLOR_INDEX" val="13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solid&quot;:{&quot;brightness&quot;:0,&quot;colorType&quot;:1,&quot;foreColorIndex&quot;:5,&quot;transparency&quot;:0.44999998807907104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PIC_SOURCE_TYPE" val="generate_slide_ai*VCG41N1311245018*ai_v1.7.4.241014_ONLINE*1731549230361_0.113_14334b95c81d-slide-13"/>
  <p:tag name="KSO_WM_UNIT_FILL_FORE_SCHEMECOLOR_INDEX" val="5"/>
  <p:tag name="KSO_WM_UNIT_FILL_TYPE" val="1"/>
  <p:tag name="KSO_WM_UNIT_LINE_FILL_TYPE" val="2"/>
  <p:tag name="KSO_WM_UNIT_USESOURCEFORMAT_APPLY" val="0"/>
</p:tagLst>
</file>

<file path=ppt/tags/tag2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337_1*l_h_i*1_1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2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337_1*l_h_i*1_2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2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337_1*l_h_i*1_3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54.80850617656563,&quot;left&quot;:54.8,&quot;top&quot;:141.157163114773,&quot;width&quot;:858.594758204662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285.xml><?xml version="1.0" encoding="utf-8"?>
<p:tagLst xmlns:p="http://schemas.openxmlformats.org/presentationml/2006/main">
  <p:tag name="KSO_WM_SLIDE_ID" val="diagram20233337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8588"/>
  <p:tag name="KSO_WM_SLIDE_TYPE" val="text"/>
  <p:tag name="KSO_WM_SLIDE_SUBTYPE" val="diag"/>
  <p:tag name="KSO_WM_SLIDE_SIZE" val="850.483*348.597"/>
  <p:tag name="KSO_WM_SLIDE_POSITION" val="54.8*141.874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m1-1"/>
  <p:tag name="KSO_WM_UNIT_TYPE" val="a"/>
  <p:tag name="KSO_WM_UNIT_INDEX" val="1"/>
  <p:tag name="KSO_WM_TEMPLATE_INDEX" val="20233265"/>
  <p:tag name="KSO_WM_UNIT_ID" val="diagram20233265_4*a*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287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1_1"/>
  <p:tag name="KSO_WM_UNIT_INDEX" val="1_1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88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2_1"/>
  <p:tag name="KSO_WM_UNIT_INDEX" val="1_2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89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3_1"/>
  <p:tag name="KSO_WM_UNIT_INDEX" val="1_3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4_1"/>
  <p:tag name="KSO_WM_UNIT_INDEX" val="1_4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91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1_2"/>
  <p:tag name="KSO_WM_UNIT_INDEX" val="1_1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92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2_2"/>
  <p:tag name="KSO_WM_UNIT_INDEX" val="1_2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93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3_2"/>
  <p:tag name="KSO_WM_UNIT_INDEX" val="1_3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94.xml><?xml version="1.0" encoding="utf-8"?>
<p:tagLst xmlns:p="http://schemas.openxmlformats.org/presentationml/2006/main">
  <p:tag name="KSO_WM_DIAGRAM_VIRTUALLY_FRAME" val="{&quot;height&quot;:395.72649571216016,&quot;left&quot;:86.35,&quot;top&quot;:103.35,&quot;width&quot;:813.6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i*1_4_2"/>
  <p:tag name="KSO_WM_UNIT_INDEX" val="1_4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f*1_1_1"/>
  <p:tag name="KSO_WM_UNIT_INDEX" val="1_1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a*1_1_1"/>
  <p:tag name="KSO_WM_UNIT_INDEX" val="1_1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f*1_3_1"/>
  <p:tag name="KSO_WM_UNIT_INDEX" val="1_3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a*1_3_1"/>
  <p:tag name="KSO_WM_UNIT_INDEX" val="1_3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f*1_2_1"/>
  <p:tag name="KSO_WM_UNIT_INDEX" val="1_2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a*1_2_1"/>
  <p:tag name="KSO_WM_UNIT_INDEX" val="1_2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0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f*1_4_1"/>
  <p:tag name="KSO_WM_UNIT_INDEX" val="1_4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0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3265_3*m_h_x*1_1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3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3265_3*m_h_x*1_2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3265_3*m_h_x*1_3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3*m_h_a*1_4_1"/>
  <p:tag name="KSO_WM_UNIT_INDEX" val="1_4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0*7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33265_3*m_h_x*1_4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95.72649571216016,&quot;left&quot;:86.35,&quot;top&quot;:103.35,&quot;width&quot;:813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0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786.557*388.002"/>
  <p:tag name="KSO_WM_SLIDE_POSITION" val="86.3701*111.05"/>
  <p:tag name="KSO_WM_SLIDE_LAYOUT" val="a_m"/>
  <p:tag name="KSO_WM_SLIDE_LAYOUT_CNT" val="1_1"/>
  <p:tag name="KSO_WM_SPECIAL_SOURCE" val="bdnull"/>
  <p:tag name="KSO_WM_DIAGRAM_GROUP_CODE" val="m1-1"/>
  <p:tag name="KSO_WM_SLIDE_DIAGTYPE" val="m"/>
  <p:tag name="KSO_WM_TEMPLATE_INDEX" val="20238588"/>
  <p:tag name="KSO_WM_TEMPLATE_SUBCATEGORY" val="0"/>
  <p:tag name="KSO_WM_SLIDE_INDEX" val="4"/>
  <p:tag name="KSO_WM_TAG_VERSION" val="3.0"/>
  <p:tag name="KSO_WM_SLIDE_ID" val="diagram20233265_4"/>
  <p:tag name="KSO_WM_SLIDE_ITEM_CNT" val="5"/>
</p:tagLst>
</file>

<file path=ppt/tags/tag30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30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3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144_3*a*1"/>
  <p:tag name="KSO_WM_TEMPLATE_CATEGORY" val="diagram"/>
  <p:tag name="KSO_WM_TEMPLATE_INDEX" val="20233144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3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3_1"/>
  <p:tag name="KSO_WM_UNIT_VALUE" val="404*360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5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1398287365*ai_v1.7.4.241014_ONLINE*1731549230361_0.113_14334b95c81d-slide-16"/>
  <p:tag name="KSO_WM_UNIT_LINE_FILL_TYPE" val="2"/>
  <p:tag name="KSO_WM_UNIT_SHADOW_SCHEMECOLOR_INDEX" val="5"/>
  <p:tag name="KSO_WM_UNIT_USESOURCEFORMAT_APPLY" val="0"/>
</p:tagLst>
</file>

<file path=ppt/tags/tag3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4_2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2*l_h_a*1_3_1"/>
  <p:tag name="KSO_WM_UNIT_INDEX" val="1_3_1"/>
  <p:tag name="KSO_WM_DIAGRAM_GROUP_CODE" val="l1-1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3_2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SHADOW_SCHEMECOLOR_INDEX" val="5"/>
  <p:tag name="KSO_WM_UNIT_USESOURCEFORMAT_APPLY" val="0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2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2_1"/>
  <p:tag name="KSO_WM_UNIT_VALUE" val="404*360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5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1452785448*ai_v1.7.4.241014_ONLINE*1731549230361_0.113_14334b95c81d-slide-16"/>
  <p:tag name="KSO_WM_UNIT_LINE_FILL_TYPE" val="2"/>
  <p:tag name="KSO_WM_UNIT_SHADOW_SCHEMECOLOR_INDEX" val="5"/>
  <p:tag name="KSO_WM_UNIT_USESOURCEFORMAT_APPLY" val="0"/>
</p:tagLst>
</file>

<file path=ppt/tags/tag3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4_2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2*l_h_a*1_2_1"/>
  <p:tag name="KSO_WM_UNIT_INDEX" val="1_2_1"/>
  <p:tag name="KSO_WM_DIAGRAM_GROUP_CODE" val="l1-1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2_2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SHADOW_SCHEMECOLOR_INDEX" val="5"/>
  <p:tag name="KSO_WM_UNIT_USESOURCEFORMAT_APPLY" val="0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1_1"/>
  <p:tag name="KSO_WM_TEMPLATE_CATEGORY" val="diagram"/>
  <p:tag name="KSO_WM_TEMPLATE_INDEX" val="20233144"/>
  <p:tag name="KSO_WM_UNIT_LAYERLEVEL" val="1_1_1"/>
  <p:tag name="KSO_WM_TAG_VERSION" val="3.0"/>
  <p:tag name="KSO_WM_UNIT_TYPE" val="l_h_d"/>
  <p:tag name="KSO_WM_UNIT_INDEX" val="1_1_1"/>
  <p:tag name="KSO_WM_UNIT_VALUE" val="404*360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50000011920929},&quot;type&quot;:1},&quot;shadow&quot;:{&quot;brightness&quot;:-0.25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1304696877*ai_v1.7.4.241014_ONLINE*1731549230361_0.113_14334b95c81d-slide-16"/>
  <p:tag name="KSO_WM_UNIT_LINE_FILL_TYPE" val="2"/>
  <p:tag name="KSO_WM_UNIT_SHADOW_SCHEMECOLOR_INDEX" val="5"/>
  <p:tag name="KSO_WM_UNIT_USESOURCEFORMAT_APPLY" val="0"/>
</p:tagLst>
</file>

<file path=ppt/tags/tag3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4_2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、&#10;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144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144_2*l_h_a*1_1_1"/>
  <p:tag name="KSO_WM_UNIT_INDEX" val="1_1_1"/>
  <p:tag name="KSO_WM_DIAGRAM_GROUP_CODE" val="l1-1"/>
  <p:tag name="KSO_WM_UNIT_TEXT_TYPE" val="1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i*1_1_2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2999877929687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7400000095367432}],&quot;type&quot;:2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SHADOW_SCHEMECOLOR_INDEX" val="5"/>
  <p:tag name="KSO_WM_UNIT_USESOURCEFORMAT_APPLY" val="0"/>
</p:tagLst>
</file>

<file path=ppt/tags/tag327.xml><?xml version="1.0" encoding="utf-8"?>
<p:tagLst xmlns:p="http://schemas.openxmlformats.org/presentationml/2006/main">
  <p:tag name="KSO_WM_SLIDE_ID" val="diagram20233144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8588"/>
  <p:tag name="KSO_WM_SLIDE_TYPE" val="text"/>
  <p:tag name="KSO_WM_SLIDE_SUBTYPE" val="diag"/>
  <p:tag name="KSO_WM_SLIDE_SIZE" val="850.1*366.5"/>
  <p:tag name="KSO_WM_SLIDE_POSITION" val="54.9*125.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1775"/>
  <p:tag name="KSO_WM_UNIT_ID" val="custom20231775_1*a*1"/>
  <p:tag name="KSO_WM_UNIT_PRESET_TEXT" val="单击此处添加标题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5_1*i*1"/>
  <p:tag name="KSO_WM_TEMPLATE_CATEGORY" val="custom"/>
  <p:tag name="KSO_WM_TEMPLATE_INDEX" val="20231775"/>
  <p:tag name="KSO_WM_UNIT_LAYERLEVEL" val="1"/>
  <p:tag name="KSO_WM_TAG_VERSION" val="3.0"/>
  <p:tag name="KSO_WM_BEAUTIFY_FLAG" val="#wm#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VALUE" val="855*9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5_1*d*1"/>
  <p:tag name="KSO_WM_TEMPLATE_CATEGORY" val="custom"/>
  <p:tag name="KSO_WM_TEMPLATE_INDEX" val="20231775"/>
  <p:tag name="KSO_WM_UNIT_LAYERLEVEL" val="1"/>
  <p:tag name="KSO_WM_TAG_VERSION" val="3.0"/>
  <p:tag name="KSO_WM_BEAUTIFY_FLAG" val="#wm#"/>
  <p:tag name="KSO_WM_UNIT_USESOURCEFORMAT_APPLY" val="0"/>
  <p:tag name="MH_PIC_SOURCE_TYPE" val="generate_slide_ai*VCG41N1403666139*ai_v1.7.4.241014_ONLINE*1731549230361_0.113_14334b95c81d-slide-17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66_2*l_h_i*1_1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FILL_FORE_SCHEMECOLOR_INDEX" val="1"/>
  <p:tag name="KSO_WM_UNIT_TEXT_FILL_TYPE" val="1"/>
  <p:tag name="KSO_WM_BEAUTIFY_FLAG" val="#wm#"/>
</p:tagLst>
</file>

<file path=ppt/tags/tag332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766_2*l_h_i*1_1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  <p:tag name="KSO_WM_UNIT_LINE_FORE_SCHEMECOLOR_INDEX" val="5"/>
  <p:tag name="KSO_WM_BEAUTIFY_FLAG" val="#wm#"/>
</p:tagLst>
</file>

<file path=ppt/tags/tag3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66_2*l_h_a*1_1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TYPE" val="1"/>
  <p:tag name="KSO_WM_UNIT_TEXT_FILL_FORE_SCHEMECOLOR_INDEX" val="1"/>
  <p:tag name="KSO_WM_UNIT_TEXT_FILL_TYPE" val="1"/>
  <p:tag name="KSO_WM_BEAUTIFY_FLAG" val="#wm#"/>
  <p:tag name="KSO_WM_UNIT_PRESET_TEXT" val="添加项标题"/>
</p:tagLst>
</file>

<file path=ppt/tags/tag3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66_2*l_h_f*1_1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TYPE" val="1"/>
  <p:tag name="KSO_WM_UNIT_TEXT_FILL_FORE_SCHEMECOLOR_INDEX" val="1"/>
  <p:tag name="KSO_WM_UNIT_TEXT_FILL_TYPE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内容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66_2*l_h_i*1_2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FILL_FORE_SCHEMECOLOR_INDEX" val="1"/>
  <p:tag name="KSO_WM_UNIT_TEXT_FILL_TYPE" val="1"/>
  <p:tag name="KSO_WM_BEAUTIFY_FLAG" val="#wm#"/>
</p:tagLst>
</file>

<file path=ppt/tags/tag336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766_2*l_h_i*1_2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  <p:tag name="KSO_WM_UNIT_LINE_FORE_SCHEMECOLOR_INDEX" val="5"/>
  <p:tag name="KSO_WM_BEAUTIFY_FLAG" val="#wm#"/>
</p:tagLst>
</file>

<file path=ppt/tags/tag3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66_2*l_h_a*1_2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TYPE" val="1"/>
  <p:tag name="KSO_WM_UNIT_TEXT_FILL_FORE_SCHEMECOLOR_INDEX" val="1"/>
  <p:tag name="KSO_WM_UNIT_TEXT_FILL_TYPE" val="1"/>
  <p:tag name="KSO_WM_BEAUTIFY_FLAG" val="#wm#"/>
  <p:tag name="KSO_WM_UNIT_PRESET_TEXT" val="添加项标题"/>
</p:tagLst>
</file>

<file path=ppt/tags/tag3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66_2*l_h_f*1_2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TYPE" val="1"/>
  <p:tag name="KSO_WM_UNIT_TEXT_FILL_FORE_SCHEMECOLOR_INDEX" val="1"/>
  <p:tag name="KSO_WM_UNIT_TEXT_FILL_TYPE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内容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66_2*l_h_i*1_3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FILL_FORE_SCHEMECOLOR_INDEX" val="1"/>
  <p:tag name="KSO_WM_UNIT_TEXT_FILL_TYPE" val="1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766_2*l_h_i*1_3_2"/>
  <p:tag name="KSO_WM_TEMPLATE_CATEGORY" val="diagram"/>
  <p:tag name="KSO_WM_TEMPLATE_INDEX" val="2023176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  <p:tag name="KSO_WM_UNIT_LINE_FORE_SCHEMECOLOR_INDEX" val="5"/>
  <p:tag name="KSO_WM_BEAUTIFY_FLAG" val="#wm#"/>
</p:tagLst>
</file>

<file path=ppt/tags/tag3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66_2*l_h_a*1_3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TYPE" val="1"/>
  <p:tag name="KSO_WM_UNIT_TEXT_FILL_FORE_SCHEMECOLOR_INDEX" val="1"/>
  <p:tag name="KSO_WM_UNIT_TEXT_FILL_TYPE" val="1"/>
  <p:tag name="KSO_WM_BEAUTIFY_FLAG" val="#wm#"/>
  <p:tag name="KSO_WM_UNIT_PRESET_TEXT" val="添加项标题"/>
</p:tagLst>
</file>

<file path=ppt/tags/tag3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66_2*l_h_f*1_3_1"/>
  <p:tag name="KSO_WM_TEMPLATE_CATEGORY" val="diagram"/>
  <p:tag name="KSO_WM_TEMPLATE_INDEX" val="20231766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9.88772583007807,&quot;left&quot;:367.6224702994279,&quot;top&quot;:117.99936543141762,&quot;width&quot;:559.7518310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  <p:tag name="KSO_WM_UNIT_TEXT_TYPE" val="1"/>
  <p:tag name="KSO_WM_UNIT_TEXT_FILL_FORE_SCHEMECOLOR_INDEX" val="1"/>
  <p:tag name="KSO_WM_UNIT_TEXT_FILL_TYPE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内容"/>
</p:tagLst>
</file>

<file path=ppt/tags/tag34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59.752*323.587"/>
  <p:tag name="KSO_WM_SLIDE_POSITION" val="367.625*141.12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8588"/>
  <p:tag name="KSO_WM_TEMPLATE_SUBCATEGORY" val="0"/>
  <p:tag name="KSO_WM_SLIDE_INDEX" val="1"/>
  <p:tag name="KSO_WM_TAG_VERSION" val="3.0"/>
  <p:tag name="KSO_WM_SLIDE_ID" val="custom20231775_1"/>
  <p:tag name="KSO_WM_SLIDE_ITEM_CNT" val="3"/>
</p:tagLst>
</file>

<file path=ppt/tags/tag3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34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34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3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2481"/>
  <p:tag name="KSO_WM_UNIT_ID" val="custom20232481_1*a*1"/>
  <p:tag name="KSO_WM_UNIT_PRESET_TEXT" val="单击此处&#10;添加标题"/>
  <p:tag name="KSO_WM_UNIT_TEXT_FILL_FORE_SCHEMECOLOR_INDEX" val="13"/>
  <p:tag name="KSO_WM_UNIT_TEXT_FILL_TYPE" val="1"/>
  <p:tag name="KSO_WM_UNIT_USESOURCEFORMAT_APPLY" val="0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21*692"/>
  <p:tag name="KSO_WM_UNIT_TYPE" val="l_h_d"/>
  <p:tag name="KSO_WM_UNIT_INDEX" val="1_2_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227179974*ai_v1.7.4.241014_ONLINE*1731549336034_0.113_02ea105a7d73-slide-4"/>
  <p:tag name="KSO_WM_UNIT_LINE_FILL_TYPE" val="2"/>
  <p:tag name="KSO_WM_UNIT_USESOURCEFORMAT_APPLY" val="0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21*692"/>
  <p:tag name="KSO_WM_UNIT_TYPE" val="l_h_d"/>
  <p:tag name="KSO_WM_UNIT_INDEX" val="1_1_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473229461*ai_v1.7.4.241014_ONLINE*1731549336034_0.113_02ea105a7d73-slide-4"/>
  <p:tag name="KSO_WM_UNIT_LINE_FILL_TYPE" val="2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19*692"/>
  <p:tag name="KSO_WM_UNIT_TYPE" val="l_h_d"/>
  <p:tag name="KSO_WM_UNIT_INDEX" val="1_3_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858867764*ai_v1.7.4.241014_ONLINE*1731549336034_0.113_02ea105a7d73-slide-4"/>
  <p:tag name="KSO_WM_UNIT_LINE_FILL_TYPE" val="2"/>
  <p:tag name="KSO_WM_UNIT_USESOURCEFORMAT_APPLY" val="0"/>
</p:tagLst>
</file>

<file path=ppt/tags/tag3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65_2*l_h_i*1_1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965_2*l_h_i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3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65_2*l_h_f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项正文，文字是您思想的提炼，请尽量言简意赅的阐述您的观点，单击此处输入正文"/>
  <p:tag name="KSO_WM_UNIT_TEXT_FILL_FORE_SCHEMECOLOR_INDEX" val="1"/>
  <p:tag name="KSO_WM_UNIT_TEXT_FILL_TYPE" val="1"/>
  <p:tag name="KSO_WM_UNIT_USESOURCEFORMAT_APPLY" val="0"/>
</p:tagLst>
</file>

<file path=ppt/tags/tag3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65_2*l_h_a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3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5_2*l_h_i*1_2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965_2*l_h_i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3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65_2*l_h_f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项正文，文字是您思想的提炼，请尽量言简意赅的阐述您的观点，单击此处输入正文"/>
  <p:tag name="KSO_WM_UNIT_TEXT_FILL_FORE_SCHEMECOLOR_INDEX" val="1"/>
  <p:tag name="KSO_WM_UNIT_TEXT_FILL_TYPE" val="1"/>
  <p:tag name="KSO_WM_UNIT_USESOURCEFORMAT_APPLY" val="0"/>
</p:tagLst>
</file>

<file path=ppt/tags/tag3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65_2*l_h_a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3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65_2*l_h_i*1_3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965_2*l_h_i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3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65_2*l_h_f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项正文，文字是您思想的提炼，请尽量言简意赅的阐述您的观点，单击此处输入正文"/>
  <p:tag name="KSO_WM_UNIT_TEXT_FILL_FORE_SCHEMECOLOR_INDEX" val="1"/>
  <p:tag name="KSO_WM_UNIT_TEXT_FILL_TYPE" val="1"/>
  <p:tag name="KSO_WM_UNIT_USESOURCEFORMAT_APPLY" val="0"/>
</p:tagLst>
</file>

<file path=ppt/tags/tag3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65_2*l_h_a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36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674.81*387.403"/>
  <p:tag name="KSO_WM_SLIDE_POSITION" val="256*85.0084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8588"/>
  <p:tag name="KSO_WM_TEMPLATE_SUBCATEGORY" val="0"/>
  <p:tag name="KSO_WM_SLIDE_INDEX" val="1"/>
  <p:tag name="KSO_WM_TAG_VERSION" val="3.0"/>
  <p:tag name="KSO_WM_SLIDE_ID" val="custom20232481_1"/>
  <p:tag name="KSO_WM_SLIDE_ITEM_CNT" val="2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365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MH_PIC_SOURCE_TYPE" val="generate_slide_ai*VCG41N1448518729*ai_v1.7.4.241014_ONLINE*1731549336034_0.113_02ea105a7d73-slide-5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3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67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3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69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371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3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73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374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37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8588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37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37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37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3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35_2*a*1"/>
  <p:tag name="KSO_WM_TEMPLATE_CATEGORY" val="diagram"/>
  <p:tag name="KSO_WM_TEMPLATE_INDEX" val="20233335"/>
  <p:tag name="KSO_WM_UNIT_LAYERLEVEL" val="1"/>
  <p:tag name="KSO_WM_TAG_VERSION" val="3.0"/>
  <p:tag name="KSO_WM_BEAUTIFY_FLAG" val="#wm#"/>
  <p:tag name="KSO_WM_DIAGRAM_GROUP_CODE" val="l1-1"/>
  <p:tag name="KSO_WM_UNIT_VALUE" val="30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3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2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1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2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2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3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2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2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3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2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2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TEXT_TYPE" val="1"/>
  <p:tag name="KSO_WM_UNIT_USESOURCEFORMAT_APPLY" val="0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363844482*ai_v1.7.4.241014_ONLINE*1731549336034_0.113_02ea105a7d73-slide-7"/>
  <p:tag name="KSO_WM_UNIT_LINE_FILL_TYPE" val="2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502604436*ai_v1.7.4.241014_ONLINE*1731549336034_0.113_02ea105a7d73-slide-7"/>
  <p:tag name="KSO_WM_UNIT_LINE_FILL_TYPE" val="2"/>
  <p:tag name="KSO_WM_UNIT_USESOURCEFORMAT_APPLY" val="0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176478765*ai_v1.7.4.241014_ONLINE*1731549336034_0.113_02ea105a7d73-slide-7"/>
  <p:tag name="KSO_WM_UNIT_LINE_FILL_TYPE" val="2"/>
  <p:tag name="KSO_WM_UNIT_USESOURCEFORMAT_APPLY" val="0"/>
</p:tagLst>
</file>

<file path=ppt/tags/tag392.xml><?xml version="1.0" encoding="utf-8"?>
<p:tagLst xmlns:p="http://schemas.openxmlformats.org/presentationml/2006/main">
  <p:tag name="KSO_WM_SLIDE_ID" val="diagram20233335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8588"/>
  <p:tag name="KSO_WM_SLIDE_TYPE" val="text"/>
  <p:tag name="KSO_WM_SLIDE_SUBTYPE" val="diag"/>
  <p:tag name="KSO_WM_SLIDE_SIZE" val="850.4*372.585"/>
  <p:tag name="KSO_WM_SLIDE_POSITION" val="54.8*138.06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93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MH_PIC_SOURCE_TYPE" val="generate_slide_ai*VCG41N1436021111*ai_v1.7.4.241014_ONLINE*1731549336034_0.113_02ea105a7d73-slide-8"/>
</p:tagLst>
</file>

<file path=ppt/tags/tag3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USESOURCEFORMAT_APPLY" val="0"/>
</p:tagLst>
</file>

<file path=ppt/tags/tag3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999999995,&quot;left&quot;:120.25,&quot;top&quot;:340.5749606299213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USESOURCEFORMAT_APPLY" val="0"/>
</p:tagLst>
</file>

<file path=ppt/tags/tag3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999999995,&quot;left&quot;:120.25,&quot;top&quot;:340.5749606299213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999999995,&quot;left&quot;:120.25,&quot;top&quot;:340.5749606299213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USESOURCEFORMAT_APPLY" val="0"/>
</p:tagLst>
</file>

<file path=ppt/tags/tag3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999999995,&quot;left&quot;:120.25,&quot;top&quot;:340.5749606299213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999999995,&quot;left&quot;:120.25,&quot;top&quot;:340.5749606299213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USESOURCEFORMAT_APPLY" val="0"/>
</p:tagLst>
</file>

<file path=ppt/tags/tag4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999999995,&quot;left&quot;:120.25,&quot;top&quot;:340.5749606299213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02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8588"/>
  <p:tag name="KSO_WM_SLIDE_TYPE" val="text"/>
  <p:tag name="KSO_WM_SLIDE_SUBTYPE" val="picTxt"/>
  <p:tag name="KSO_WM_SLIDE_SIZE" val="745.9*95.95"/>
  <p:tag name="KSO_WM_SLIDE_POSITION" val="120.25*376.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40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  <p:tag name="KSO_WM_UNIT_TEXT_TYPE" val="1"/>
  <p:tag name="KSO_WM_UNIT_PRESET_TEXT" val="添加章节标题"/>
</p:tagLst>
</file>

<file path=ppt/tags/tag404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8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</p:tagLst>
</file>

<file path=ppt/tags/tag405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7"/>
  <p:tag name="KSO_WM_SLIDE_ID" val="custom20238588_7"/>
  <p:tag name="KSO_WM_TEMPLATE_MASTER_TYPE" val="0"/>
  <p:tag name="KSO_WM_SLIDE_LAYOUT" val="a_e"/>
  <p:tag name="KSO_WM_SLIDE_LAYOUT_CNT" val="1_1"/>
</p:tagLst>
</file>

<file path=ppt/tags/tag4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2474_1*a*1"/>
  <p:tag name="KSO_WM_TEMPLATE_CATEGORY" val="diagram"/>
  <p:tag name="KSO_WM_TEMPLATE_INDEX" val="20232474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40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"/>
  <p:tag name="KSO_WM_UNIT_TEXT_TYPE" val="1"/>
  <p:tag name="KSO_WM_UNIT_USESOURCEFORMAT_APPLY" val="0"/>
</p:tagLst>
</file>

<file path=ppt/tags/tag40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"/>
  <p:tag name="KSO_WM_UNIT_TEXT_TYPE" val="1"/>
  <p:tag name="KSO_WM_UNIT_USESOURCEFORMAT_APPLY" val="0"/>
</p:tagLst>
</file>

<file path=ppt/tags/tag4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"/>
  <p:tag name="KSO_WM_UNIT_TEXT_TYP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2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11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MH_PIC_SOURCE_TYPE" val="generate_slide_ai*VCG41N848691286*ai_v1.7.4.241014_ONLINE*1731549336034_0.113_02ea105a7d73-slide-10"/>
  <p:tag name="KSO_WM_UNIT_LINE_FILL_TYPE" val="2"/>
  <p:tag name="KSO_WM_UNIT_USESOURCEFORMAT_APPLY" val="0"/>
</p:tagLst>
</file>

<file path=ppt/tags/tag4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2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415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MH_PIC_SOURCE_TYPE" val="generate_slide_ai*VCG41N1375807323*ai_v1.7.4.241014_ONLINE*1731549336034_0.113_02ea105a7d73-slide-10"/>
  <p:tag name="KSO_WM_UNIT_LINE_FILL_TYPE" val="2"/>
  <p:tag name="KSO_WM_UNIT_USESOURCEFORMAT_APPLY" val="0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2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文档标题"/>
  <p:tag name="KSO_WM_UNIT_TEXT_TYPE" val="1"/>
  <p:tag name="KSO_WM_UNIT_USESOURCEFORMAT_APPLY" val="0"/>
</p:tagLst>
</file>

<file path=ppt/tags/tag418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MH_PIC_SOURCE_TYPE" val="generate_slide_ai*VCG41N1410026364*ai_v1.7.4.241014_ONLINE*1731549336034_0.113_02ea105a7d73-slide-10"/>
  <p:tag name="KSO_WM_UNIT_LINE_FILL_TYPE" val="2"/>
  <p:tag name="KSO_WM_UNIT_USESOURCEFORMAT_APPLY" val="0"/>
</p:tagLst>
</file>

<file path=ppt/tags/tag419.xml><?xml version="1.0" encoding="utf-8"?>
<p:tagLst xmlns:p="http://schemas.openxmlformats.org/presentationml/2006/main">
  <p:tag name="KSO_WM_SLIDE_ID" val="diagram20232474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8588"/>
  <p:tag name="KSO_WM_SLIDE_LAYOUT" val="a_l"/>
  <p:tag name="KSO_WM_SLIDE_LAYOUT_CNT" val="1_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m1-1"/>
  <p:tag name="KSO_WM_UNIT_TYPE" val="a"/>
  <p:tag name="KSO_WM_UNIT_INDEX" val="1"/>
  <p:tag name="KSO_WM_TEMPLATE_INDEX" val="20233265"/>
  <p:tag name="KSO_WM_UNIT_ID" val="diagram20233265_4*a*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421.xml><?xml version="1.0" encoding="utf-8"?>
<p:tagLst xmlns:p="http://schemas.openxmlformats.org/presentationml/2006/main">
  <p:tag name="KSO_WM_DIAGRAM_VIRTUALLY_FRAME" val="{&quot;height&quot;:402.9015748031496,&quot;left&quot;:86.39507529912025,&quot;top&quot;:96.2,&quot;width&quot;:791.6049247008798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1_1"/>
  <p:tag name="KSO_WM_UNIT_INDEX" val="1_1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22.xml><?xml version="1.0" encoding="utf-8"?>
<p:tagLst xmlns:p="http://schemas.openxmlformats.org/presentationml/2006/main">
  <p:tag name="KSO_WM_DIAGRAM_VIRTUALLY_FRAME" val="{&quot;height&quot;:402.9015748031496,&quot;left&quot;:86.39507529912025,&quot;top&quot;:96.2,&quot;width&quot;:791.6049247008798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2_1"/>
  <p:tag name="KSO_WM_UNIT_INDEX" val="1_2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23.xml><?xml version="1.0" encoding="utf-8"?>
<p:tagLst xmlns:p="http://schemas.openxmlformats.org/presentationml/2006/main">
  <p:tag name="KSO_WM_DIAGRAM_VIRTUALLY_FRAME" val="{&quot;height&quot;:402.9015748031496,&quot;left&quot;:86.39507529912025,&quot;top&quot;:96.2,&quot;width&quot;:791.6049247008798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3_1"/>
  <p:tag name="KSO_WM_UNIT_INDEX" val="1_3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24.xml><?xml version="1.0" encoding="utf-8"?>
<p:tagLst xmlns:p="http://schemas.openxmlformats.org/presentationml/2006/main">
  <p:tag name="KSO_WM_DIAGRAM_VIRTUALLY_FRAME" val="{&quot;height&quot;:402.9015748031496,&quot;left&quot;:86.39507529912025,&quot;top&quot;:96.2,&quot;width&quot;:791.6049247008798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1_2"/>
  <p:tag name="KSO_WM_UNIT_INDEX" val="1_1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25.xml><?xml version="1.0" encoding="utf-8"?>
<p:tagLst xmlns:p="http://schemas.openxmlformats.org/presentationml/2006/main">
  <p:tag name="KSO_WM_DIAGRAM_VIRTUALLY_FRAME" val="{&quot;height&quot;:402.9015748031496,&quot;left&quot;:86.39507529912025,&quot;top&quot;:96.2,&quot;width&quot;:791.6049247008798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2_2"/>
  <p:tag name="KSO_WM_UNIT_INDEX" val="1_2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26.xml><?xml version="1.0" encoding="utf-8"?>
<p:tagLst xmlns:p="http://schemas.openxmlformats.org/presentationml/2006/main">
  <p:tag name="KSO_WM_DIAGRAM_VIRTUALLY_FRAME" val="{&quot;height&quot;:402.9015748031496,&quot;left&quot;:86.39507529912025,&quot;top&quot;:96.2,&quot;width&quot;:791.6049247008798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3_2"/>
  <p:tag name="KSO_WM_UNIT_INDEX" val="1_3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f*1_1_1"/>
  <p:tag name="KSO_WM_UNIT_INDEX" val="1_1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a*1_1_1"/>
  <p:tag name="KSO_WM_UNIT_INDEX" val="1_1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f*1_3_1"/>
  <p:tag name="KSO_WM_UNIT_INDEX" val="1_3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a*1_3_1"/>
  <p:tag name="KSO_WM_UNIT_INDEX" val="1_3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f*1_2_1"/>
  <p:tag name="KSO_WM_UNIT_INDEX" val="1_2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a*1_2_1"/>
  <p:tag name="KSO_WM_UNIT_INDEX" val="1_2_1"/>
  <p:tag name="KSO_WM_DIAGRAM_GROUP_CODE" val="m1-1"/>
  <p:tag name="KSO_WM_UNIT_PRESET_TEXT" val="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4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3265_2*m_h_x*1_3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43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3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3265_2*m_h_x*1_2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43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0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3265_2*m_h_x*1_1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402.9015748031496,&quot;left&quot;:86.39507529912025,&quot;top&quot;:96.2,&quot;width&quot;:791.60492470087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436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786.557*388.002"/>
  <p:tag name="KSO_WM_SLIDE_POSITION" val="86.3701*111.05"/>
  <p:tag name="KSO_WM_SLIDE_LAYOUT" val="a_m"/>
  <p:tag name="KSO_WM_SLIDE_LAYOUT_CNT" val="1_1"/>
  <p:tag name="KSO_WM_SPECIAL_SOURCE" val="bdnull"/>
  <p:tag name="KSO_WM_DIAGRAM_GROUP_CODE" val="m1-1"/>
  <p:tag name="KSO_WM_SLIDE_DIAGTYPE" val="m"/>
  <p:tag name="KSO_WM_TEMPLATE_INDEX" val="20238588"/>
  <p:tag name="KSO_WM_TEMPLATE_SUBCATEGORY" val="0"/>
  <p:tag name="KSO_WM_SLIDE_INDEX" val="4"/>
  <p:tag name="KSO_WM_TAG_VERSION" val="3.0"/>
  <p:tag name="KSO_WM_SLIDE_ID" val="diagram20233265_4"/>
  <p:tag name="KSO_WM_SLIDE_ITEM_CNT" val="5"/>
</p:tagLst>
</file>

<file path=ppt/tags/tag4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</p:tagLst>
</file>

<file path=ppt/tags/tag43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8588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VALUE" val="8"/>
</p:tagLst>
</file>

<file path=ppt/tags/tag4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88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88"/>
  <p:tag name="KSO_WM_TEMPLATE_CATEGORY" val="custom"/>
  <p:tag name="KSO_WM_UNIT_ISCONTENTSTITLE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8588"/>
  <p:tag name="KSO_WM_TEMPLATE_CATEGORY" val="custom"/>
  <p:tag name="KSO_WM_SLIDE_INDEX" val="9"/>
  <p:tag name="KSO_WM_SLIDE_ID" val="custom20238588_9"/>
  <p:tag name="KSO_WM_TEMPLATE_MASTER_TYPE" val="0"/>
  <p:tag name="KSO_WM_SLIDE_LAYOUT" val="a_f"/>
  <p:tag name="KSO_WM_SLIDE_LAYOUT_CNT" val="1_1"/>
</p:tagLst>
</file>

<file path=ppt/tags/tag441.xml><?xml version="1.0" encoding="utf-8"?>
<p:tagLst xmlns:p="http://schemas.openxmlformats.org/presentationml/2006/main">
  <p:tag name="KSO_WM_PRESENTATION_SOURCE" val="WPPAIGeneratePPT"/>
  <p:tag name="commondata" val="eyJoZGlkIjoiOGFkNWMxMGVhZmUxOTEyYjRiOWEzMzI3OTkxMmQyODgifQ=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6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</p:tagLst>
</file>

<file path=ppt/tags/tag7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8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7"/>
</p:tagLst>
</file>

<file path=ppt/tags/tag8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7"/>
</p:tagLst>
</file>

<file path=ppt/tags/tag8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98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99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商务风商务人士职场办公">
  <a:themeElements>
    <a:clrScheme name="自定义 25">
      <a:dk1>
        <a:srgbClr val="000000"/>
      </a:dk1>
      <a:lt1>
        <a:srgbClr val="FFFFFF"/>
      </a:lt1>
      <a:dk2>
        <a:srgbClr val="062A37"/>
      </a:dk2>
      <a:lt2>
        <a:srgbClr val="F9FFFC"/>
      </a:lt2>
      <a:accent1>
        <a:srgbClr val="009AE2"/>
      </a:accent1>
      <a:accent2>
        <a:srgbClr val="2480F2"/>
      </a:accent2>
      <a:accent3>
        <a:srgbClr val="495AFF"/>
      </a:accent3>
      <a:accent4>
        <a:srgbClr val="44D7DC"/>
      </a:accent4>
      <a:accent5>
        <a:srgbClr val="6ACDCD"/>
      </a:accent5>
      <a:accent6>
        <a:srgbClr val="40BCB4"/>
      </a:accent6>
      <a:hlink>
        <a:srgbClr val="0026E5"/>
      </a:hlink>
      <a:folHlink>
        <a:srgbClr val="7E1FAD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2811</Words>
  <Application>WPS 演示</Application>
  <PresentationFormat>宽屏</PresentationFormat>
  <Paragraphs>348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+中文正文</vt:lpstr>
      <vt:lpstr>Segoe Print</vt:lpstr>
      <vt:lpstr>WPS</vt:lpstr>
      <vt:lpstr>商务风商务人士职场办公</vt:lpstr>
      <vt:lpstr>2025年质量管理趋势及应对措施</vt:lpstr>
      <vt:lpstr>目录</vt:lpstr>
      <vt:lpstr>智能化与数字化质量管理</vt:lpstr>
      <vt:lpstr>趋势洞察</vt:lpstr>
      <vt:lpstr>应对措施</vt:lpstr>
      <vt:lpstr>供应链协同质量管理</vt:lpstr>
      <vt:lpstr>趋势洞察</vt:lpstr>
      <vt:lpstr>应对措施</vt:lpstr>
      <vt:lpstr>可持续发展与质量融合</vt:lpstr>
      <vt:lpstr>趋势洞察</vt:lpstr>
      <vt:lpstr>应对措施</vt:lpstr>
      <vt:lpstr>个性化定制与质量保障</vt:lpstr>
      <vt:lpstr>趋势洞察</vt:lpstr>
      <vt:lpstr>应对措施</vt:lpstr>
      <vt:lpstr>质量风险管理强化</vt:lpstr>
      <vt:lpstr>趋势洞察</vt:lpstr>
      <vt:lpstr>应对措施</vt:lpstr>
      <vt:lpstr>质量人才专业化与多元化</vt:lpstr>
      <vt:lpstr>趋势洞察</vt:lpstr>
      <vt:lpstr>应对措施</vt:lpstr>
      <vt:lpstr>标准国际化与本地化结合</vt:lpstr>
      <vt:lpstr>趋势洞察</vt:lpstr>
      <vt:lpstr>应对措施</vt:lpstr>
      <vt:lpstr>客户体验驱动的质量管理</vt:lpstr>
      <vt:lpstr>趋势洞察</vt:lpstr>
      <vt:lpstr>应对措施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清和月七</cp:lastModifiedBy>
  <cp:revision>155</cp:revision>
  <dcterms:created xsi:type="dcterms:W3CDTF">2019-06-19T02:08:00Z</dcterms:created>
  <dcterms:modified xsi:type="dcterms:W3CDTF">2024-11-14T02:08:18Z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26E7752743F04797910D31A5E5587809_11</vt:lpwstr>
  </property>
</Properties>
</file>