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12"/>
  </p:notesMasterIdLst>
  <p:sldIdLst>
    <p:sldId id="269" r:id="rId5"/>
    <p:sldId id="270" r:id="rId6"/>
    <p:sldId id="279" r:id="rId7"/>
    <p:sldId id="304" r:id="rId8"/>
    <p:sldId id="295" r:id="rId9"/>
    <p:sldId id="294" r:id="rId10"/>
    <p:sldId id="308" r:id="rId11"/>
    <p:sldId id="309" r:id="rId13"/>
    <p:sldId id="30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马春喜" initials="马" lastIdx="21" clrIdx="0"/>
  <p:cmAuthor id="2" name="MC SYSTEM" initials="M" lastIdx="1" clrIdx="1"/>
  <p:cmAuthor id="3" name="rain" initials="r" lastIdx="6" clrIdx="0"/>
  <p:cmAuthor id="4" name="AutoBV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F1F1F1"/>
    <a:srgbClr val="F0F0F0"/>
    <a:srgbClr val="EEEEEE"/>
    <a:srgbClr val="EAEAEA"/>
    <a:srgbClr val="E6E6E6"/>
    <a:srgbClr val="ECECEC"/>
    <a:srgbClr val="E4E4E4"/>
    <a:srgbClr val="6C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E2A9-64AA-422D-917C-9EE0E118F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79BA6-749E-438E-B425-C95EFA7716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13B64-5138-4AE8-AD10-6FAF621C24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A69-4372-47BE-BA92-906EC1F98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6339B-FAA5-43EF-B671-AC444B2010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B1664C-4C8D-4F66-9EBB-F3A1DE6D09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4524A-5D4D-43F2-810B-7C36169C87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BEFFF-7E3F-4E52-8809-F657FA77D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6"/>
          <p:cNvSpPr>
            <a:spLocks noChangeArrowheads="1"/>
          </p:cNvSpPr>
          <p:nvPr userDrawn="1"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3"/>
          <p:cNvGrpSpPr>
            <a:grpSpLocks noChangeAspect="1"/>
          </p:cNvGrpSpPr>
          <p:nvPr userDrawn="1"/>
        </p:nvGrpSpPr>
        <p:grpSpPr bwMode="auto">
          <a:xfrm>
            <a:off x="5583769" y="2810669"/>
            <a:ext cx="6775996" cy="4159037"/>
            <a:chOff x="819" y="11054"/>
            <a:chExt cx="5323655" cy="3267931"/>
          </a:xfrm>
        </p:grpSpPr>
        <p:pic>
          <p:nvPicPr>
            <p:cNvPr id="13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5" y="11054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819" y="1588437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45" y="198755"/>
            <a:ext cx="1841500" cy="870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 userDrawn="1"/>
        </p:nvSpPr>
        <p:spPr bwMode="auto">
          <a:xfrm flipH="1">
            <a:off x="0" y="0"/>
            <a:ext cx="4942659" cy="6858000"/>
          </a:xfrm>
          <a:custGeom>
            <a:avLst/>
            <a:gdLst>
              <a:gd name="T0" fmla="*/ 2097118 w 5769204"/>
              <a:gd name="T1" fmla="*/ 9427 h 6858000"/>
              <a:gd name="T2" fmla="*/ 6423025 w 5769204"/>
              <a:gd name="T3" fmla="*/ 0 h 6858000"/>
              <a:gd name="T4" fmla="*/ 6423025 w 5769204"/>
              <a:gd name="T5" fmla="*/ 6858000 h 6858000"/>
              <a:gd name="T6" fmla="*/ 0 w 5769204"/>
              <a:gd name="T7" fmla="*/ 6858000 h 6858000"/>
              <a:gd name="T8" fmla="*/ 2097118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8" name="图片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984" r="7621" b="-984"/>
          <a:stretch>
            <a:fillRect/>
          </a:stretch>
        </p:blipFill>
        <p:spPr bwMode="auto">
          <a:xfrm>
            <a:off x="0" y="4316457"/>
            <a:ext cx="4686984" cy="25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95" y="135890"/>
            <a:ext cx="1101725" cy="52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24"/>
          <p:cNvGrpSpPr/>
          <p:nvPr userDrawn="1"/>
        </p:nvGrpSpPr>
        <p:grpSpPr bwMode="auto">
          <a:xfrm>
            <a:off x="4818063" y="6590624"/>
            <a:ext cx="2541588" cy="260350"/>
            <a:chOff x="4733514" y="6503476"/>
            <a:chExt cx="2226582" cy="249198"/>
          </a:xfrm>
        </p:grpSpPr>
        <p:sp>
          <p:nvSpPr>
            <p:cNvPr id="15" name="文本框 13"/>
            <p:cNvSpPr txBox="1">
              <a:spLocks noChangeArrowheads="1"/>
            </p:cNvSpPr>
            <p:nvPr userDrawn="1"/>
          </p:nvSpPr>
          <p:spPr bwMode="auto">
            <a:xfrm>
              <a:off x="4743135" y="6503476"/>
              <a:ext cx="2178086" cy="24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rgbClr val="7671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中国质量俱乐部系列知识分享</a:t>
              </a:r>
              <a:endParaRPr lang="zh-CN" altLang="en-US" sz="11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4733514" y="6511776"/>
              <a:ext cx="2226582" cy="0"/>
            </a:xfrm>
            <a:prstGeom prst="line">
              <a:avLst/>
            </a:prstGeom>
            <a:ln w="12700">
              <a:solidFill>
                <a:srgbClr val="6C9D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4733514" y="6742742"/>
              <a:ext cx="2226582" cy="0"/>
            </a:xfrm>
            <a:prstGeom prst="line">
              <a:avLst/>
            </a:prstGeom>
            <a:ln w="12700">
              <a:solidFill>
                <a:srgbClr val="6C9D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/>
        </p:nvGrpSpPr>
        <p:grpSpPr>
          <a:xfrm>
            <a:off x="0" y="6575425"/>
            <a:ext cx="4646613" cy="282575"/>
            <a:chOff x="0" y="6575425"/>
            <a:chExt cx="4646613" cy="282575"/>
          </a:xfrm>
        </p:grpSpPr>
        <p:sp>
          <p:nvSpPr>
            <p:cNvPr id="19" name="矩形 18"/>
            <p:cNvSpPr/>
            <p:nvPr userDrawn="1"/>
          </p:nvSpPr>
          <p:spPr bwMode="auto">
            <a:xfrm>
              <a:off x="0" y="6575425"/>
              <a:ext cx="4170363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 bwMode="auto">
            <a:xfrm>
              <a:off x="4244976" y="6575425"/>
              <a:ext cx="212725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 bwMode="auto">
            <a:xfrm>
              <a:off x="4533901" y="6575425"/>
              <a:ext cx="112712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" name="组合 45"/>
          <p:cNvGrpSpPr/>
          <p:nvPr userDrawn="1"/>
        </p:nvGrpSpPr>
        <p:grpSpPr bwMode="auto">
          <a:xfrm flipH="1">
            <a:off x="7545388" y="6575425"/>
            <a:ext cx="4659313" cy="282575"/>
            <a:chOff x="-15037" y="6501121"/>
            <a:chExt cx="4643533" cy="282638"/>
          </a:xfrm>
        </p:grpSpPr>
        <p:sp>
          <p:nvSpPr>
            <p:cNvPr id="23" name="矩形 22"/>
            <p:cNvSpPr/>
            <p:nvPr userDrawn="1"/>
          </p:nvSpPr>
          <p:spPr>
            <a:xfrm>
              <a:off x="-15037" y="6501121"/>
              <a:ext cx="4168896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4226637" y="6501121"/>
              <a:ext cx="213586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4514583" y="6501121"/>
              <a:ext cx="113913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6" name="组合 49"/>
          <p:cNvGrpSpPr/>
          <p:nvPr userDrawn="1"/>
        </p:nvGrpSpPr>
        <p:grpSpPr bwMode="auto">
          <a:xfrm>
            <a:off x="11945938" y="6567488"/>
            <a:ext cx="263525" cy="296862"/>
            <a:chOff x="7176120" y="2348880"/>
            <a:chExt cx="768150" cy="788046"/>
          </a:xfrm>
        </p:grpSpPr>
        <p:sp>
          <p:nvSpPr>
            <p:cNvPr id="27" name="斜纹 26"/>
            <p:cNvSpPr/>
            <p:nvPr userDrawn="1"/>
          </p:nvSpPr>
          <p:spPr>
            <a:xfrm rot="10800000">
              <a:off x="7597216" y="2745011"/>
              <a:ext cx="347054" cy="391915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E6E6E6"/>
                </a:solidFill>
              </a:endParaRPr>
            </a:p>
          </p:txBody>
        </p:sp>
        <p:sp>
          <p:nvSpPr>
            <p:cNvPr id="28" name="斜纹 27"/>
            <p:cNvSpPr/>
            <p:nvPr userDrawn="1"/>
          </p:nvSpPr>
          <p:spPr>
            <a:xfrm rot="10800000">
              <a:off x="7176120" y="2348880"/>
              <a:ext cx="768150" cy="788046"/>
            </a:xfrm>
            <a:prstGeom prst="diagStripe">
              <a:avLst>
                <a:gd name="adj" fmla="val 691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E6E6E6"/>
                </a:solidFill>
              </a:endParaRPr>
            </a:p>
          </p:txBody>
        </p:sp>
      </p:grpSp>
      <p:sp>
        <p:nvSpPr>
          <p:cNvPr id="29" name="文本框 59"/>
          <p:cNvSpPr txBox="1">
            <a:spLocks noChangeArrowheads="1"/>
          </p:cNvSpPr>
          <p:nvPr userDrawn="1"/>
        </p:nvSpPr>
        <p:spPr bwMode="auto">
          <a:xfrm>
            <a:off x="10533213" y="6601260"/>
            <a:ext cx="1671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</a:rPr>
              <a:t>www.qualityclub.cn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653059" y="735337"/>
            <a:ext cx="13456453" cy="5394732"/>
            <a:chOff x="-653059" y="735337"/>
            <a:chExt cx="13456453" cy="5394732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1590" y="735337"/>
              <a:ext cx="121904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 rot="19587790">
              <a:off x="-122784" y="1280031"/>
              <a:ext cx="1969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 userDrawn="1"/>
          </p:nvSpPr>
          <p:spPr>
            <a:xfrm rot="19587790">
              <a:off x="-378656" y="2095072"/>
              <a:ext cx="5044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 userDrawn="1"/>
          </p:nvSpPr>
          <p:spPr>
            <a:xfrm rot="19587790">
              <a:off x="-653059" y="3037924"/>
              <a:ext cx="8359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 userDrawn="1"/>
          </p:nvSpPr>
          <p:spPr>
            <a:xfrm rot="19587790">
              <a:off x="755581" y="3516191"/>
              <a:ext cx="10145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 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 userDrawn="1"/>
          </p:nvSpPr>
          <p:spPr>
            <a:xfrm rot="19587790">
              <a:off x="3825894" y="3843300"/>
              <a:ext cx="8977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  中国质量俱乐部   中国质量俱乐部   中国质量俱乐部  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文本框 36"/>
            <p:cNvSpPr txBox="1"/>
            <p:nvPr userDrawn="1"/>
          </p:nvSpPr>
          <p:spPr>
            <a:xfrm rot="19587790">
              <a:off x="7321284" y="4886955"/>
              <a:ext cx="5139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文本框 37"/>
            <p:cNvSpPr txBox="1"/>
            <p:nvPr userDrawn="1"/>
          </p:nvSpPr>
          <p:spPr>
            <a:xfrm rot="19587790">
              <a:off x="10280714" y="5791515"/>
              <a:ext cx="1969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9" name="文本框 59"/>
          <p:cNvSpPr txBox="1">
            <a:spLocks noChangeArrowheads="1"/>
          </p:cNvSpPr>
          <p:nvPr userDrawn="1"/>
        </p:nvSpPr>
        <p:spPr bwMode="auto">
          <a:xfrm>
            <a:off x="48495" y="6578935"/>
            <a:ext cx="263835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 2023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中国质量俱乐部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60" y="135890"/>
            <a:ext cx="1101725" cy="52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962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37180" y="1770380"/>
            <a:ext cx="70358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关联图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6777057" y="2680233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77453" y="2724683"/>
            <a:ext cx="4269544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关联图法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9"/>
          <p:cNvSpPr>
            <a:spLocks noChangeArrowheads="1"/>
          </p:cNvSpPr>
          <p:nvPr/>
        </p:nvSpPr>
        <p:spPr bwMode="auto">
          <a:xfrm>
            <a:off x="5264169" y="2680233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30"/>
          <p:cNvSpPr txBox="1">
            <a:spLocks noChangeArrowheads="1"/>
          </p:cNvSpPr>
          <p:nvPr/>
        </p:nvSpPr>
        <p:spPr bwMode="auto">
          <a:xfrm>
            <a:off x="5440382" y="271674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8"/>
          <p:cNvSpPr>
            <a:spLocks noChangeArrowheads="1"/>
          </p:cNvSpPr>
          <p:nvPr/>
        </p:nvSpPr>
        <p:spPr bwMode="auto">
          <a:xfrm>
            <a:off x="6777057" y="3406673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77453" y="3451123"/>
            <a:ext cx="4269544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绘制步骤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5264169" y="3406673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37"/>
          <p:cNvSpPr txBox="1">
            <a:spLocks noChangeArrowheads="1"/>
          </p:cNvSpPr>
          <p:nvPr/>
        </p:nvSpPr>
        <p:spPr bwMode="auto">
          <a:xfrm>
            <a:off x="5440382" y="344318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5"/>
          <p:cNvSpPr>
            <a:spLocks noChangeArrowheads="1"/>
          </p:cNvSpPr>
          <p:nvPr/>
        </p:nvSpPr>
        <p:spPr bwMode="auto">
          <a:xfrm>
            <a:off x="6775469" y="4124858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77504" y="4177563"/>
            <a:ext cx="426602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应用要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3"/>
          <p:cNvSpPr>
            <a:spLocks noChangeArrowheads="1"/>
          </p:cNvSpPr>
          <p:nvPr/>
        </p:nvSpPr>
        <p:spPr bwMode="auto">
          <a:xfrm>
            <a:off x="5260994" y="4124858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44"/>
          <p:cNvSpPr txBox="1">
            <a:spLocks noChangeArrowheads="1"/>
          </p:cNvSpPr>
          <p:nvPr/>
        </p:nvSpPr>
        <p:spPr bwMode="auto">
          <a:xfrm>
            <a:off x="5437207" y="4161371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52"/>
          <p:cNvSpPr>
            <a:spLocks noChangeArrowheads="1"/>
          </p:cNvSpPr>
          <p:nvPr/>
        </p:nvSpPr>
        <p:spPr bwMode="auto">
          <a:xfrm>
            <a:off x="6775469" y="4841773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777355" y="4869815"/>
            <a:ext cx="502221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应用案例</a:t>
            </a:r>
            <a:endParaRPr lang="zh-CN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50"/>
          <p:cNvSpPr>
            <a:spLocks noChangeArrowheads="1"/>
          </p:cNvSpPr>
          <p:nvPr/>
        </p:nvSpPr>
        <p:spPr bwMode="auto">
          <a:xfrm>
            <a:off x="5260994" y="4834788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5437207" y="4871301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54"/>
          <p:cNvGrpSpPr/>
          <p:nvPr/>
        </p:nvGrpSpPr>
        <p:grpSpPr bwMode="auto">
          <a:xfrm>
            <a:off x="5103186" y="1270102"/>
            <a:ext cx="2701925" cy="900113"/>
            <a:chOff x="0" y="0"/>
            <a:chExt cx="2702007" cy="899374"/>
          </a:xfrm>
        </p:grpSpPr>
        <p:grpSp>
          <p:nvGrpSpPr>
            <p:cNvPr id="23" name="组合 5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25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 dirty="0">
                    <a:solidFill>
                      <a:srgbClr val="6C9D2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 dirty="0">
                  <a:solidFill>
                    <a:srgbClr val="6C9D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6C9D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rgbClr val="6C9D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35947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法概述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350" y="492125"/>
            <a:ext cx="10910570" cy="2019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endParaRPr lang="en-US" altLang="zh-CN" sz="2400" dirty="0"/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2400" dirty="0"/>
              <a:t>关联图，又称关系图、管理指标间的关联分析，是一种用箭头连接来表示事物之间“原因与结果”、“目的与手段”等复杂逻辑关系，并从此逻辑关系中寻找出主要因素和解决问题方法的图示方法。</a:t>
            </a:r>
            <a:endParaRPr lang="en-US" altLang="zh-CN" sz="2400" dirty="0"/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Ø"/>
            </a:pPr>
            <a:endParaRPr lang="en-US" altLang="zh-CN" sz="2400" dirty="0"/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2400" dirty="0"/>
              <a:t>常见的关联图主要有四种:</a:t>
            </a: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3533775"/>
            <a:ext cx="2793365" cy="1339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8035" y="3533775"/>
            <a:ext cx="2966720" cy="1480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55" y="3392805"/>
            <a:ext cx="2627630" cy="1741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785" y="3533775"/>
            <a:ext cx="2591435" cy="1339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9775" y="5650865"/>
            <a:ext cx="2588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ym typeface="+mn-ea"/>
              </a:rPr>
              <a:t>中央集中型</a:t>
            </a:r>
            <a:endParaRPr lang="en-US" altLang="zh-CN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66235" y="5622290"/>
            <a:ext cx="3132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ym typeface="+mn-ea"/>
              </a:rPr>
              <a:t>单项汇集型</a:t>
            </a:r>
            <a:endParaRPr lang="en-US" altLang="zh-CN" sz="1800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92670" y="562229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ym typeface="+mn-ea"/>
              </a:rPr>
              <a:t>应用关联</a:t>
            </a:r>
            <a:r>
              <a:rPr lang="zh-CN" altLang="en-US" sz="1800" dirty="0">
                <a:sym typeface="+mn-ea"/>
              </a:rPr>
              <a:t>型</a:t>
            </a:r>
            <a:endParaRPr lang="zh-CN" altLang="en-US" sz="1800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90480" y="565086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ym typeface="+mn-ea"/>
              </a:rPr>
              <a:t>关系表示型</a:t>
            </a:r>
            <a:endParaRPr lang="en-US" altLang="zh-CN" sz="1800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464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绘制步骤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300990" y="1473200"/>
          <a:ext cx="11501120" cy="451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80"/>
                <a:gridCol w="9667240"/>
              </a:tblGrid>
              <a:tr h="77597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步骤1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800" b="0">
                          <a:solidFill>
                            <a:schemeClr val="dk1"/>
                          </a:solidFill>
                          <a:sym typeface="+mn-ea"/>
                        </a:rPr>
                        <a:t>确定需分析的问题，并将质量问题相关的管理者和员工组成一个小组，小组针对所需分析的问题，广泛收集信息，充分发表意见</a:t>
                      </a:r>
                      <a:endParaRPr lang="zh-CN" altLang="en-US" sz="1800" b="0">
                        <a:solidFill>
                          <a:schemeClr val="dk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6581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/>
                        <a:t>步骤2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/>
                        <a:t>小组成员应运用“头脑风暴”等方法列出质量问题所有可能的原因，将分析出的原因列在纸上，并用圈线(或方框)圈起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51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步骤3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找出各因素和问题之间的逻辑关系，并用箭头连接，形成关联图草图,箭头应从原因指向结果、手段指向目的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6581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步骤4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小组成员需对草图提出修意见，并且根据意见修改和完善草图，修改时应尽量减少或消除交叉箭头，并且理清所有问题或原因之间的逻辑关系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45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步骤5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根据箭头的指向，确定出要因和问题，将图中的要因用粗线圈起，问题用双线圈起，制定问题的解决对策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步骤6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对对策实施结果进行分析总结并作必要修正调整，重复以上步骤，直到问题解决</a:t>
                      </a:r>
                      <a:endParaRPr lang="zh-CN" altLang="en-US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1625" y="894080"/>
            <a:ext cx="8897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为方便快捷地找到质量问题及原因，应按照下图所示的步骤应用关联图</a:t>
            </a:r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70027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应用要点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160" y="993775"/>
            <a:ext cx="11281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dirty="0">
                <a:sym typeface="+mn-ea"/>
              </a:rPr>
              <a:t>在应用关联图需遵循以下4点要求</a:t>
            </a:r>
            <a:endParaRPr lang="zh-CN" altLang="en-US" sz="24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160" y="1790065"/>
            <a:ext cx="10696575" cy="3869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400"/>
              <a:t>(1)关联图中应尽量使用简练的文字和语言，清楚地表达因素，使关联图准确、简洁、一目了然。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(2)关联图分析时应尽可能地找出根本原因，不考虑中间原因。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(3)绘制关联图草图之后，一定要重新修正图形，进行反复的分析、研究和修改努力寻找重点问题和根本原因。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(4)需重视关联图的评价和修改工作，使关联图更贴近实际情况，更好地指导工作。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70027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关联图法</a:t>
            </a:r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应用案例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681" t="33690" r="13057" b="28077"/>
          <a:stretch>
            <a:fillRect/>
          </a:stretch>
        </p:blipFill>
        <p:spPr>
          <a:xfrm>
            <a:off x="5252720" y="1077595"/>
            <a:ext cx="6736080" cy="5139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9395" y="1386205"/>
            <a:ext cx="4804410" cy="3090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2000"/>
              <a:t>某工厂生产的一种产品存在废品率高的问题，为了解决这一问题，质量管理部经理决定用关联图分析根本原因。</a:t>
            </a:r>
            <a:endParaRPr lang="zh-CN" altLang="en-US" sz="2000"/>
          </a:p>
          <a:p>
            <a:pPr>
              <a:lnSpc>
                <a:spcPct val="130000"/>
              </a:lnSpc>
            </a:pPr>
            <a:endParaRPr lang="zh-CN" altLang="en-US" sz="2000"/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2000"/>
              <a:t>经过质量管理部人员讨论，作出关联图。</a:t>
            </a:r>
            <a:endParaRPr lang="zh-CN" altLang="en-US" sz="2000"/>
          </a:p>
          <a:p>
            <a:pPr>
              <a:lnSpc>
                <a:spcPct val="130000"/>
              </a:lnSpc>
            </a:pPr>
            <a:endParaRPr lang="zh-CN" altLang="en-US" sz="2000"/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2000"/>
              <a:t>经过分析，管理不善、作业指导书不完善、培训不当和激励机制不健全，是造成废品率高的主要原因。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5740" y="842010"/>
          <a:ext cx="11633835" cy="16084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86535"/>
                <a:gridCol w="1069975"/>
              </a:tblGrid>
              <a:tr h="657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类别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</a:t>
                      </a: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</a:t>
                      </a: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课程费</a:t>
                      </a: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用（元）</a:t>
                      </a:r>
                      <a:endParaRPr lang="zh-CN" altLang="zh-CN" sz="1800" b="1" kern="1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课程周期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（天）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开课</a:t>
                      </a:r>
                      <a:br>
                        <a:rPr lang="en-US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地点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</a:tr>
              <a:tr h="35687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设计开发质量管理(DQM)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实战班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9月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06</a:t>
                      </a: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-0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3800</a:t>
                      </a:r>
                      <a:endParaRPr 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上海面授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在线直播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</a:tr>
              <a:tr h="35814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注册质量经理(CQM)职业认证研修班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20-24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9800</a:t>
                      </a:r>
                      <a:endParaRPr 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 vMerge="1">
                  <a:tcPr marL="68580" marR="68580" marT="0" marB="0" anchor="ctr" anchorCtr="0"/>
                </a:tc>
              </a:tr>
            </a:tbl>
          </a:graphicData>
        </a:graphic>
      </p:graphicFrame>
      <p:sp>
        <p:nvSpPr>
          <p:cNvPr id="4" name="稻壳儿春秋广告/盗版必究        原创来源：http://chn.docer.com/works?userid=199329941#!/work_time"/>
          <p:cNvSpPr txBox="1"/>
          <p:nvPr/>
        </p:nvSpPr>
        <p:spPr>
          <a:xfrm>
            <a:off x="5497535" y="5658021"/>
            <a:ext cx="528702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报名咨询电话：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021-52961817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18964084928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-1908175" y="182245"/>
            <a:ext cx="12192000" cy="784860"/>
          </a:xfrm>
          <a:prstGeom prst="rect">
            <a:avLst/>
          </a:prstGeom>
        </p:spPr>
        <p:txBody>
          <a:bodyPr wrap="square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中国质量俱乐部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2023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月份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开课计划</a:t>
            </a:r>
            <a:endParaRPr lang="zh-CN" altLang="zh-CN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7485" y="2450465"/>
          <a:ext cx="11642090" cy="213804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95425"/>
                <a:gridCol w="1069340"/>
              </a:tblGrid>
              <a:tr h="712470">
                <a:tc rowSpan="3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altLang="en-US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质量4.0理论与应用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10月13日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rowSpan="3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上海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面授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或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在线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注册质量工程师（CQP）职业认证研修班   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10月19-22日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7000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注册精益六西格玛黑带（LSSBB）职业认证研修班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10月19-22日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11月02-05日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12月07-10日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31600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96850" y="4588510"/>
          <a:ext cx="11642725" cy="1069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96060"/>
                <a:gridCol w="1069340"/>
              </a:tblGrid>
              <a:tr h="712470">
                <a:tc rowSpan="2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altLang="en-US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注册精益六西格玛绿带（LSSGB）职业认证研修班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11月10-12日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12月08-10日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rowSpan="2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上海面授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或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在线直播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注册质量总监（CQD）职业认证研修班  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11月22-26日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11800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14630" y="5657850"/>
            <a:ext cx="771906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●凡报名参加线上远程教学的同学，可在5年内免费参加同主题的线下课程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课程赠送老师授课工具包，方便大家复习转化。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会员企业参加学习，可联系班主任，参加优惠活动。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15980" y="5692140"/>
            <a:ext cx="823595" cy="810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2253615" y="161925"/>
            <a:ext cx="12192000" cy="784860"/>
          </a:xfrm>
          <a:prstGeom prst="rect">
            <a:avLst/>
          </a:prstGeom>
        </p:spPr>
        <p:txBody>
          <a:bodyPr wrap="square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中国质量俱乐部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2023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沙龙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计划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1615" y="854710"/>
          <a:ext cx="11452225" cy="485457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16000"/>
                <a:gridCol w="1629410"/>
                <a:gridCol w="1628775"/>
                <a:gridCol w="4733290"/>
                <a:gridCol w="2444750"/>
              </a:tblGrid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场次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25日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长三角地区质量人交流会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上海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珠三角地区质量人交流会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深圳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浙江地区质量人交流会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杭州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4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7月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08日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福建地区质量人交流会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厦门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29日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山东地区质量人交流会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青岛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6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8月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26日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京津冀地区质量人交流会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合肥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珠三角地区质量人交流会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广州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17日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第9届企业改进案例大赛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成都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第16届中国质量俱乐部年会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成都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23日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长三角地区质量人交流会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苏州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4630" y="5657850"/>
            <a:ext cx="771906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日珠三角地区质量人交流会将于广州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日第九届企业改进案例大赛将于成都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届中国质量俱乐部年会将于成都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50245" y="5754370"/>
            <a:ext cx="823595" cy="810895"/>
          </a:xfrm>
          <a:prstGeom prst="rect">
            <a:avLst/>
          </a:prstGeom>
        </p:spPr>
      </p:pic>
      <p:sp>
        <p:nvSpPr>
          <p:cNvPr id="13" name="稻壳儿春秋广告/盗版必究        原创来源：http://chn.docer.com/works?userid=199329941#!/work_time"/>
          <p:cNvSpPr txBox="1"/>
          <p:nvPr>
            <p:custDataLst>
              <p:tags r:id="rId6"/>
            </p:custDataLst>
          </p:nvPr>
        </p:nvSpPr>
        <p:spPr>
          <a:xfrm>
            <a:off x="4978105" y="5754541"/>
            <a:ext cx="528702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线下交流、持续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即可报名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96695" y="5153660"/>
            <a:ext cx="3342640" cy="6426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085" y="1303655"/>
            <a:ext cx="7383145" cy="140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en-US" altLang="zh-CN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4aa744facea56c97809b630d2800c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165" y="5153660"/>
            <a:ext cx="1162050" cy="1182370"/>
          </a:xfrm>
          <a:prstGeom prst="rect">
            <a:avLst/>
          </a:prstGeom>
        </p:spPr>
      </p:pic>
      <p:pic>
        <p:nvPicPr>
          <p:cNvPr id="6" name="图片 5" descr="e71a211fcd0de89a97a318d24ce7b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90" y="5153660"/>
            <a:ext cx="1172845" cy="1172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47565" y="6405245"/>
            <a:ext cx="1532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官方公众号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7190" y="6405245"/>
            <a:ext cx="133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官方直播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d5231de8-fce6-476c-ac65-3efde825c8e3}"/>
  <p:tag name="TABLE_ENDDRAG_ORIGIN_RECT" val="901*382"/>
  <p:tag name="TABLE_ENDDRAG_RECT" val="24*59*901*382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40d5c131-6e74-4d7d-a084-399d1a162f0b"/>
  <p:tag name="COMMONDATA" val="eyJoZGlkIjoiYTc2ZGZiNzZiNDVlOGViOWVmM2JhOTY0NGJkNjUy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518eb060-e610-4b0e-96a5-27439988c0f5}"/>
  <p:tag name="TABLE_ENDDRAG_ORIGIN_RECT" val="905*355"/>
  <p:tag name="TABLE_ENDDRAG_RECT" val="23*116*905*355"/>
</p:tagLst>
</file>

<file path=ppt/tags/tag4.xml><?xml version="1.0" encoding="utf-8"?>
<p:tagLst xmlns:p="http://schemas.openxmlformats.org/presentationml/2006/main">
  <p:tag name="KSO_WM_UNIT_TABLE_BEAUTIFY" val="smartTable{d1170674-6071-4400-85cb-e5e616975fe1}"/>
  <p:tag name="TABLE_ENDDRAG_ORIGIN_RECT" val="903*422"/>
  <p:tag name="TABLE_ENDDRAG_RECT" val="34*82*903*422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f29f1e62-bab6-497d-b9b9-515ae3148a05}"/>
</p:tagLst>
</file>

<file path=ppt/tags/tag7.xml><?xml version="1.0" encoding="utf-8"?>
<p:tagLst xmlns:p="http://schemas.openxmlformats.org/presentationml/2006/main">
  <p:tag name="KSO_WM_UNIT_TABLE_BEAUTIFY" val="smartTable{315a14db-0294-4537-a4e4-a981dd15435f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WPS 演示</Application>
  <PresentationFormat>宽屏</PresentationFormat>
  <Paragraphs>339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Wingdings</vt:lpstr>
      <vt:lpstr>Arial Unicode MS</vt:lpstr>
      <vt:lpstr>等线 Light</vt:lpstr>
      <vt:lpstr>等线</vt:lpstr>
      <vt:lpstr>Times New Roman</vt:lpstr>
      <vt:lpstr>楷体</vt:lpstr>
      <vt:lpstr>2_自定义设计方案</vt:lpstr>
      <vt:lpstr>1_自定义设计方案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俞晨飞</dc:creator>
  <cp:lastModifiedBy>WPS_1683337975</cp:lastModifiedBy>
  <cp:revision>35</cp:revision>
  <dcterms:created xsi:type="dcterms:W3CDTF">2019-06-18T06:37:00Z</dcterms:created>
  <dcterms:modified xsi:type="dcterms:W3CDTF">2023-09-08T02:39:46Z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15CDF0DBFE5847B082743FFDB7C8D12F_13</vt:lpwstr>
  </property>
</Properties>
</file>