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  <p:sldMasterId id="2147483652" r:id="rId4"/>
  </p:sldMasterIdLst>
  <p:notesMasterIdLst>
    <p:notesMasterId r:id="rId12"/>
  </p:notesMasterIdLst>
  <p:sldIdLst>
    <p:sldId id="269" r:id="rId5"/>
    <p:sldId id="270" r:id="rId6"/>
    <p:sldId id="279" r:id="rId7"/>
    <p:sldId id="304" r:id="rId8"/>
    <p:sldId id="298" r:id="rId9"/>
    <p:sldId id="293" r:id="rId10"/>
    <p:sldId id="310" r:id="rId11"/>
    <p:sldId id="311" r:id="rId13"/>
    <p:sldId id="295" r:id="rId14"/>
    <p:sldId id="312" r:id="rId15"/>
    <p:sldId id="316" r:id="rId16"/>
    <p:sldId id="313" r:id="rId17"/>
    <p:sldId id="314" r:id="rId18"/>
    <p:sldId id="315" r:id="rId19"/>
    <p:sldId id="317" r:id="rId20"/>
    <p:sldId id="318" r:id="rId21"/>
    <p:sldId id="319" r:id="rId22"/>
    <p:sldId id="323" r:id="rId23"/>
    <p:sldId id="320" r:id="rId24"/>
    <p:sldId id="324" r:id="rId25"/>
    <p:sldId id="327" r:id="rId26"/>
    <p:sldId id="328" r:id="rId27"/>
    <p:sldId id="303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马春喜" initials="马" lastIdx="21" clrIdx="0"/>
  <p:cmAuthor id="2" name="MC SYSTEM" initials="M" lastIdx="1" clrIdx="1"/>
  <p:cmAuthor id="3" name="rain" initials="r" lastIdx="6" clrIdx="0"/>
  <p:cmAuthor id="4" name="AutoBVT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F2F2"/>
    <a:srgbClr val="F1F1F1"/>
    <a:srgbClr val="F0F0F0"/>
    <a:srgbClr val="EEEEEE"/>
    <a:srgbClr val="EAEAEA"/>
    <a:srgbClr val="E6E6E6"/>
    <a:srgbClr val="ECECEC"/>
    <a:srgbClr val="E4E4E4"/>
    <a:srgbClr val="6C9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中度样式 1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tags" Target="tags/tag24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AE2A9-64AA-422D-917C-9EE0E118F74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479BA6-749E-438E-B425-C95EFA77169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813B64-5138-4AE8-AD10-6FAF621C243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F09A69-4372-47BE-BA92-906EC1F9824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C6339B-FAA5-43EF-B671-AC444B2010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B1664C-4C8D-4F66-9EBB-F3A1DE6D09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04524A-5D4D-43F2-810B-7C36169C87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BEFFF-7E3F-4E52-8809-F657FA77D7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6"/>
          <p:cNvSpPr>
            <a:spLocks noChangeArrowheads="1"/>
          </p:cNvSpPr>
          <p:nvPr userDrawn="1"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6C9D2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0" name="图片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504825"/>
            <a:ext cx="74803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3"/>
          <p:cNvGrpSpPr>
            <a:grpSpLocks noChangeAspect="1"/>
          </p:cNvGrpSpPr>
          <p:nvPr userDrawn="1"/>
        </p:nvGrpSpPr>
        <p:grpSpPr bwMode="auto">
          <a:xfrm>
            <a:off x="5583769" y="2810669"/>
            <a:ext cx="6775996" cy="4159037"/>
            <a:chOff x="819" y="11054"/>
            <a:chExt cx="5323655" cy="3267931"/>
          </a:xfrm>
        </p:grpSpPr>
        <p:pic>
          <p:nvPicPr>
            <p:cNvPr id="13" name="图片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0"/>
            <a:stretch>
              <a:fillRect/>
            </a:stretch>
          </p:blipFill>
          <p:spPr bwMode="auto">
            <a:xfrm>
              <a:off x="6345" y="11054"/>
              <a:ext cx="5318129" cy="164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33" r="2628"/>
            <a:stretch>
              <a:fillRect/>
            </a:stretch>
          </p:blipFill>
          <p:spPr bwMode="auto">
            <a:xfrm>
              <a:off x="819" y="1588437"/>
              <a:ext cx="5178427" cy="16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445" y="198755"/>
            <a:ext cx="1841500" cy="8705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 bwMode="auto">
          <a:xfrm flipH="1">
            <a:off x="0" y="0"/>
            <a:ext cx="4942659" cy="68580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rgbClr val="6C9D2F"/>
          </a:solidFill>
          <a:ln>
            <a:noFill/>
          </a:ln>
        </p:spPr>
        <p:txBody>
          <a:bodyPr anchor="ctr"/>
          <a:lstStyle/>
          <a:p>
            <a:endParaRPr lang="zh-CN" altLang="en-US"/>
          </a:p>
        </p:txBody>
      </p:sp>
      <p:pic>
        <p:nvPicPr>
          <p:cNvPr id="8" name="图片 5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4" t="984" r="7621" b="-984"/>
          <a:stretch>
            <a:fillRect/>
          </a:stretch>
        </p:blipFill>
        <p:spPr bwMode="auto">
          <a:xfrm>
            <a:off x="0" y="4316457"/>
            <a:ext cx="4686984" cy="256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195" y="135890"/>
            <a:ext cx="1101725" cy="520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>
            <a:spLocks noChangeArrowheads="1"/>
          </p:cNvSpPr>
          <p:nvPr userDrawn="1"/>
        </p:nvSpPr>
        <p:spPr bwMode="auto">
          <a:xfrm>
            <a:off x="0" y="221865"/>
            <a:ext cx="144463" cy="463550"/>
          </a:xfrm>
          <a:prstGeom prst="rect">
            <a:avLst/>
          </a:prstGeom>
          <a:solidFill>
            <a:srgbClr val="6C9D2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4" name="组合 24"/>
          <p:cNvGrpSpPr/>
          <p:nvPr userDrawn="1"/>
        </p:nvGrpSpPr>
        <p:grpSpPr bwMode="auto">
          <a:xfrm>
            <a:off x="4818063" y="6590624"/>
            <a:ext cx="2541588" cy="260350"/>
            <a:chOff x="4733514" y="6503476"/>
            <a:chExt cx="2226582" cy="249198"/>
          </a:xfrm>
        </p:grpSpPr>
        <p:sp>
          <p:nvSpPr>
            <p:cNvPr id="15" name="文本框 13"/>
            <p:cNvSpPr txBox="1">
              <a:spLocks noChangeArrowheads="1"/>
            </p:cNvSpPr>
            <p:nvPr userDrawn="1"/>
          </p:nvSpPr>
          <p:spPr bwMode="auto">
            <a:xfrm>
              <a:off x="4743135" y="6503476"/>
              <a:ext cx="2178086" cy="24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1100" dirty="0">
                  <a:solidFill>
                    <a:srgbClr val="76717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中国质量俱乐部系列知识分享</a:t>
              </a:r>
              <a:endParaRPr lang="zh-CN" altLang="en-US" sz="1100" dirty="0">
                <a:solidFill>
                  <a:srgbClr val="76717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6" name="直接连接符 15"/>
            <p:cNvCxnSpPr/>
            <p:nvPr userDrawn="1"/>
          </p:nvCxnSpPr>
          <p:spPr>
            <a:xfrm>
              <a:off x="4733514" y="6511776"/>
              <a:ext cx="2226582" cy="0"/>
            </a:xfrm>
            <a:prstGeom prst="line">
              <a:avLst/>
            </a:prstGeom>
            <a:ln w="12700">
              <a:solidFill>
                <a:srgbClr val="6C9D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>
              <a:off x="4733514" y="6742742"/>
              <a:ext cx="2226582" cy="0"/>
            </a:xfrm>
            <a:prstGeom prst="line">
              <a:avLst/>
            </a:prstGeom>
            <a:ln w="12700">
              <a:solidFill>
                <a:srgbClr val="6C9D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 userDrawn="1"/>
        </p:nvGrpSpPr>
        <p:grpSpPr>
          <a:xfrm>
            <a:off x="0" y="6575425"/>
            <a:ext cx="4646613" cy="282575"/>
            <a:chOff x="0" y="6575425"/>
            <a:chExt cx="4646613" cy="282575"/>
          </a:xfrm>
        </p:grpSpPr>
        <p:sp>
          <p:nvSpPr>
            <p:cNvPr id="19" name="矩形 18"/>
            <p:cNvSpPr/>
            <p:nvPr userDrawn="1"/>
          </p:nvSpPr>
          <p:spPr bwMode="auto">
            <a:xfrm>
              <a:off x="0" y="6575425"/>
              <a:ext cx="4170363" cy="282575"/>
            </a:xfrm>
            <a:prstGeom prst="rect">
              <a:avLst/>
            </a:prstGeom>
            <a:solidFill>
              <a:srgbClr val="6C9D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0" name="矩形 19"/>
            <p:cNvSpPr/>
            <p:nvPr userDrawn="1"/>
          </p:nvSpPr>
          <p:spPr bwMode="auto">
            <a:xfrm>
              <a:off x="4244976" y="6575425"/>
              <a:ext cx="212725" cy="282575"/>
            </a:xfrm>
            <a:prstGeom prst="rect">
              <a:avLst/>
            </a:prstGeom>
            <a:solidFill>
              <a:srgbClr val="6C9D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1" name="矩形 20"/>
            <p:cNvSpPr/>
            <p:nvPr userDrawn="1"/>
          </p:nvSpPr>
          <p:spPr bwMode="auto">
            <a:xfrm>
              <a:off x="4533901" y="6575425"/>
              <a:ext cx="112712" cy="282575"/>
            </a:xfrm>
            <a:prstGeom prst="rect">
              <a:avLst/>
            </a:prstGeom>
            <a:solidFill>
              <a:srgbClr val="6C9D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22" name="组合 45"/>
          <p:cNvGrpSpPr/>
          <p:nvPr userDrawn="1"/>
        </p:nvGrpSpPr>
        <p:grpSpPr bwMode="auto">
          <a:xfrm flipH="1">
            <a:off x="7545388" y="6575425"/>
            <a:ext cx="4659313" cy="282575"/>
            <a:chOff x="-15037" y="6501121"/>
            <a:chExt cx="4643533" cy="282638"/>
          </a:xfrm>
        </p:grpSpPr>
        <p:sp>
          <p:nvSpPr>
            <p:cNvPr id="23" name="矩形 22"/>
            <p:cNvSpPr/>
            <p:nvPr userDrawn="1"/>
          </p:nvSpPr>
          <p:spPr>
            <a:xfrm>
              <a:off x="-15037" y="6501121"/>
              <a:ext cx="4168896" cy="282638"/>
            </a:xfrm>
            <a:prstGeom prst="rect">
              <a:avLst/>
            </a:prstGeom>
            <a:solidFill>
              <a:srgbClr val="6C9D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4" name="矩形 23"/>
            <p:cNvSpPr/>
            <p:nvPr userDrawn="1"/>
          </p:nvSpPr>
          <p:spPr>
            <a:xfrm>
              <a:off x="4226637" y="6501121"/>
              <a:ext cx="213586" cy="282638"/>
            </a:xfrm>
            <a:prstGeom prst="rect">
              <a:avLst/>
            </a:prstGeom>
            <a:solidFill>
              <a:srgbClr val="6C9D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5" name="矩形 24"/>
            <p:cNvSpPr/>
            <p:nvPr userDrawn="1"/>
          </p:nvSpPr>
          <p:spPr>
            <a:xfrm>
              <a:off x="4514583" y="6501121"/>
              <a:ext cx="113913" cy="282638"/>
            </a:xfrm>
            <a:prstGeom prst="rect">
              <a:avLst/>
            </a:prstGeom>
            <a:solidFill>
              <a:srgbClr val="6C9D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26" name="组合 49"/>
          <p:cNvGrpSpPr/>
          <p:nvPr userDrawn="1"/>
        </p:nvGrpSpPr>
        <p:grpSpPr bwMode="auto">
          <a:xfrm>
            <a:off x="11945938" y="6567488"/>
            <a:ext cx="263525" cy="296862"/>
            <a:chOff x="7176120" y="2348880"/>
            <a:chExt cx="768150" cy="788046"/>
          </a:xfrm>
        </p:grpSpPr>
        <p:sp>
          <p:nvSpPr>
            <p:cNvPr id="27" name="斜纹 26"/>
            <p:cNvSpPr/>
            <p:nvPr userDrawn="1"/>
          </p:nvSpPr>
          <p:spPr>
            <a:xfrm rot="10800000">
              <a:off x="7597216" y="2745011"/>
              <a:ext cx="347054" cy="391915"/>
            </a:xfrm>
            <a:prstGeom prst="diagStrip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E6E6E6"/>
                </a:solidFill>
              </a:endParaRPr>
            </a:p>
          </p:txBody>
        </p:sp>
        <p:sp>
          <p:nvSpPr>
            <p:cNvPr id="28" name="斜纹 27"/>
            <p:cNvSpPr/>
            <p:nvPr userDrawn="1"/>
          </p:nvSpPr>
          <p:spPr>
            <a:xfrm rot="10800000">
              <a:off x="7176120" y="2348880"/>
              <a:ext cx="768150" cy="788046"/>
            </a:xfrm>
            <a:prstGeom prst="diagStripe">
              <a:avLst>
                <a:gd name="adj" fmla="val 6910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E6E6E6"/>
                </a:solidFill>
              </a:endParaRPr>
            </a:p>
          </p:txBody>
        </p:sp>
      </p:grpSp>
      <p:sp>
        <p:nvSpPr>
          <p:cNvPr id="29" name="文本框 59"/>
          <p:cNvSpPr txBox="1">
            <a:spLocks noChangeArrowheads="1"/>
          </p:cNvSpPr>
          <p:nvPr userDrawn="1"/>
        </p:nvSpPr>
        <p:spPr bwMode="auto">
          <a:xfrm>
            <a:off x="10533213" y="6601260"/>
            <a:ext cx="16714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1200" dirty="0">
                <a:solidFill>
                  <a:schemeClr val="bg1"/>
                </a:solidFill>
              </a:rPr>
              <a:t>www.qualityclub.cn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-653059" y="735337"/>
            <a:ext cx="13456453" cy="5394732"/>
            <a:chOff x="-653059" y="735337"/>
            <a:chExt cx="13456453" cy="5394732"/>
          </a:xfrm>
        </p:grpSpPr>
        <p:cxnSp>
          <p:nvCxnSpPr>
            <p:cNvPr id="11" name="直接连接符 10"/>
            <p:cNvCxnSpPr/>
            <p:nvPr userDrawn="1"/>
          </p:nvCxnSpPr>
          <p:spPr>
            <a:xfrm>
              <a:off x="1590" y="735337"/>
              <a:ext cx="1219041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 userDrawn="1"/>
          </p:nvSpPr>
          <p:spPr>
            <a:xfrm rot="19587790">
              <a:off x="-122784" y="1280031"/>
              <a:ext cx="19699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</a:rPr>
                <a:t>中国质量俱乐部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3" name="文本框 32"/>
            <p:cNvSpPr txBox="1"/>
            <p:nvPr userDrawn="1"/>
          </p:nvSpPr>
          <p:spPr>
            <a:xfrm rot="19587790">
              <a:off x="-378656" y="2095072"/>
              <a:ext cx="50440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</a:rPr>
                <a:t>中国质量俱乐部 中国质量俱乐部 中国质量俱乐部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4" name="文本框 33"/>
            <p:cNvSpPr txBox="1"/>
            <p:nvPr userDrawn="1"/>
          </p:nvSpPr>
          <p:spPr>
            <a:xfrm rot="19587790">
              <a:off x="-653059" y="3037924"/>
              <a:ext cx="83595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</a:rPr>
                <a:t>中国质量俱乐部 中国质量俱乐部 中国质量俱乐部 中国质量俱乐部 中国质量俱乐部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5" name="文本框 34"/>
            <p:cNvSpPr txBox="1"/>
            <p:nvPr userDrawn="1"/>
          </p:nvSpPr>
          <p:spPr>
            <a:xfrm rot="19587790">
              <a:off x="755581" y="3516191"/>
              <a:ext cx="101454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</a:rPr>
                <a:t>中国质量俱乐部 中国质量俱乐部 中国质量俱乐部 中国质量俱乐部 中国质量俱乐部 中国质量俱乐部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6" name="文本框 35"/>
            <p:cNvSpPr txBox="1"/>
            <p:nvPr userDrawn="1"/>
          </p:nvSpPr>
          <p:spPr>
            <a:xfrm rot="19587790">
              <a:off x="3825894" y="3843300"/>
              <a:ext cx="8977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</a:rPr>
                <a:t>中国质量俱乐部   中国质量俱乐部   中国质量俱乐部   中国质量俱乐部   中国质量俱乐部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7" name="文本框 36"/>
            <p:cNvSpPr txBox="1"/>
            <p:nvPr userDrawn="1"/>
          </p:nvSpPr>
          <p:spPr>
            <a:xfrm rot="19587790">
              <a:off x="7321284" y="4886955"/>
              <a:ext cx="51399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</a:rPr>
                <a:t>中国质量俱乐部 中国质量俱乐部 中国质量俱乐部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8" name="文本框 37"/>
            <p:cNvSpPr txBox="1"/>
            <p:nvPr userDrawn="1"/>
          </p:nvSpPr>
          <p:spPr>
            <a:xfrm rot="19587790">
              <a:off x="10280714" y="5791515"/>
              <a:ext cx="19699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</a:rPr>
                <a:t>中国质量俱乐部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39" name="文本框 59"/>
          <p:cNvSpPr txBox="1">
            <a:spLocks noChangeArrowheads="1"/>
          </p:cNvSpPr>
          <p:nvPr userDrawn="1"/>
        </p:nvSpPr>
        <p:spPr bwMode="auto">
          <a:xfrm>
            <a:off x="48495" y="6578935"/>
            <a:ext cx="263835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© 2023 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中国质量俱乐部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860" y="135890"/>
            <a:ext cx="1101725" cy="520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.xml"/><Relationship Id="rId1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23.xml"/><Relationship Id="rId5" Type="http://schemas.openxmlformats.org/officeDocument/2006/relationships/image" Target="../media/image16.png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39625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20154" y="1743275"/>
            <a:ext cx="618485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质量管理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七大手法</a:t>
            </a:r>
            <a:endParaRPr lang="zh-CN" altLang="en-US" sz="5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95580" y="20828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常用方法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柏拉图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应用案例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9570" y="866140"/>
            <a:ext cx="1154493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●</a:t>
            </a:r>
            <a:r>
              <a:rPr lang="zh-CN" altLang="en-US" sz="2000">
                <a:sym typeface="+mn-ea"/>
              </a:rPr>
              <a:t>质量检验专员统计得到某焊接车间的8月份的焊接缺陷数据。</a:t>
            </a:r>
            <a:endParaRPr lang="zh-CN" altLang="en-US" sz="20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●</a:t>
            </a:r>
            <a:r>
              <a:rPr lang="zh-CN" altLang="en-US" sz="2000">
                <a:sym typeface="+mn-ea"/>
              </a:rPr>
              <a:t>经排列后如下表所示。</a:t>
            </a:r>
            <a:endParaRPr lang="zh-CN" altLang="en-US" sz="20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0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000"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599440" y="1931670"/>
          <a:ext cx="5287645" cy="2862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255"/>
                <a:gridCol w="955675"/>
                <a:gridCol w="1094105"/>
                <a:gridCol w="1832610"/>
              </a:tblGrid>
              <a:tr h="4089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项目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 频数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百分比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0"/>
                        <a:t>累积百分比</a:t>
                      </a:r>
                      <a:endParaRPr lang="zh-CN" altLang="en-US" b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089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焊缝气孔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61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61%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61%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089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夹渣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 20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20%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 81%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0894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/>
                        <a:t>焊缝成型差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/>
                        <a:t>8</a:t>
                      </a:r>
                      <a:endParaRPr lang="en-US" altLang="zh-CN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/>
                        <a:t>8%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/>
                        <a:t> 89%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089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焊道凹陷 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6</a:t>
                      </a:r>
                      <a:endParaRPr lang="en-US" altLang="zh-CN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 6%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95%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089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其他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 5%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100%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089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合计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100</a:t>
                      </a:r>
                      <a:endParaRPr lang="en-US" altLang="zh-CN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100%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--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69570" y="4793615"/>
            <a:ext cx="10875010" cy="1783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●</a:t>
            </a:r>
            <a:r>
              <a:rPr lang="zh-CN" altLang="en-US" sz="2000">
                <a:sym typeface="+mn-ea"/>
              </a:rPr>
              <a:t>根据上述数据，绘制柏拉图，具体如</a:t>
            </a:r>
            <a:r>
              <a:rPr lang="zh-CN" altLang="en-US" sz="2000">
                <a:sym typeface="+mn-ea"/>
              </a:rPr>
              <a:t>右图所示。</a:t>
            </a:r>
            <a:endParaRPr lang="zh-CN" altLang="en-US" sz="20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●</a:t>
            </a:r>
            <a:r>
              <a:rPr lang="zh-CN" altLang="en-US" sz="2000">
                <a:sym typeface="+mn-ea"/>
              </a:rPr>
              <a:t>经过分析，“焊缝气孔”和“夹渣”两项占所有焊接缺陷的81%，是造成8月份焊接缺陷的主要原因，应主要针对这两项不良作出改进。</a:t>
            </a:r>
            <a:endParaRPr lang="zh-CN" altLang="en-US" sz="2000">
              <a:sym typeface="+mn-ea"/>
            </a:endParaRPr>
          </a:p>
          <a:p>
            <a:endParaRPr lang="zh-CN" altLang="en-US" sz="200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4433" t="37950" r="2854" b="17670"/>
          <a:stretch>
            <a:fillRect/>
          </a:stretch>
        </p:blipFill>
        <p:spPr>
          <a:xfrm>
            <a:off x="6057900" y="1816100"/>
            <a:ext cx="5855970" cy="30803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105" y="226695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/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常用方法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检查表具体方法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eaLnBrk="1" hangingPunct="1"/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5105" y="703580"/>
            <a:ext cx="11835765" cy="76746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400" b="1" dirty="0">
                <a:sym typeface="+mn-ea"/>
              </a:rPr>
              <a:t>方法概述</a:t>
            </a:r>
            <a:endParaRPr lang="en-US" altLang="zh-CN" sz="2400" b="1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400" dirty="0">
                <a:sym typeface="+mn-ea"/>
              </a:rPr>
              <a:t>     </a:t>
            </a:r>
            <a:r>
              <a:rPr lang="en-US" altLang="zh-CN" sz="2000" dirty="0">
                <a:sym typeface="+mn-ea"/>
              </a:rPr>
              <a:t>检查表又称查检表、调查表、核对表和统计分析表，是为了便于收集数据，使用简单记号填记并统计、整理，以便作进一步分析，或者作为核对、检查的用途而设计的一种表格，一般分为调查用检查表和点检用检查表。</a:t>
            </a:r>
            <a:endParaRPr lang="en-US" altLang="zh-CN" sz="2000" dirty="0"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400" b="1" dirty="0">
                <a:sym typeface="+mn-ea"/>
              </a:rPr>
              <a:t>应用要点</a:t>
            </a:r>
            <a:endParaRPr lang="zh-CN" altLang="en-US" sz="2400" b="1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sym typeface="+mn-ea"/>
              </a:rPr>
              <a:t>检查表是对数据进行汇总的工具，它是更进一步探讨质量问题的基础，在制作分析时需注意以下4个方面的问题。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</a:t>
            </a:r>
            <a:r>
              <a:rPr lang="zh-CN" altLang="en-US" sz="2000" dirty="0">
                <a:sym typeface="+mn-ea"/>
              </a:rPr>
              <a:t>合理设计检查表的标题，检查表的标题要与检查表表的内容相符。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</a:t>
            </a:r>
            <a:r>
              <a:rPr lang="zh-CN" altLang="en-US" sz="2000" dirty="0">
                <a:sym typeface="+mn-ea"/>
              </a:rPr>
              <a:t>检查表的内容需列举全面，一般包括检查者、检查时间、检查地点和检查方式等。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③</a:t>
            </a:r>
            <a:r>
              <a:rPr lang="zh-CN" altLang="en-US" sz="2000" dirty="0">
                <a:sym typeface="+mn-ea"/>
              </a:rPr>
              <a:t>检查项目做成易于检查的文书，制作时考虑进行数据整理时的情况，注意层别的方法，防止层别项目的概念混淆。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④</a:t>
            </a:r>
            <a:r>
              <a:rPr lang="zh-CN" altLang="en-US" sz="2000" dirty="0">
                <a:sym typeface="+mn-ea"/>
              </a:rPr>
              <a:t>在“检查项目”后，一般还会制作合计、平均、比率等计算栏，以方便分析</a:t>
            </a:r>
            <a:endParaRPr lang="zh-CN" altLang="en-US" sz="2000" dirty="0"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96215" y="20828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/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常用方法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检查表绘制步骤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438785" y="1381125"/>
          <a:ext cx="11313795" cy="455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8415"/>
                <a:gridCol w="10025380"/>
              </a:tblGrid>
              <a:tr h="74676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b="0">
                          <a:solidFill>
                            <a:schemeClr val="tx1"/>
                          </a:solidFill>
                        </a:rPr>
                        <a:t>步骤一</a:t>
                      </a:r>
                      <a:endParaRPr lang="zh-CN" alt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b="0">
                          <a:solidFill>
                            <a:schemeClr val="tx1"/>
                          </a:solidFill>
                        </a:rPr>
                        <a:t>明确收集数据的目的:收集数据的目的一般为调查不良项目、不良主因或缺陷位置等</a:t>
                      </a:r>
                      <a:endParaRPr lang="zh-CN" alt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步骤</a:t>
                      </a:r>
                      <a:r>
                        <a:rPr lang="zh-CN" altLang="en-US" sz="1800">
                          <a:sym typeface="+mn-ea"/>
                        </a:rPr>
                        <a:t>二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/>
                        <a:t>整理调查项目:将需调查的项目制作成清单，并确定其顺序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84860"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800">
                        <a:sym typeface="+mn-ea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步骤三</a:t>
                      </a:r>
                      <a:endParaRPr lang="zh-CN" altLang="en-US" sz="1800"/>
                    </a:p>
                    <a:p>
                      <a:pPr algn="ctr" fontAlgn="ctr">
                        <a:buNone/>
                      </a:pP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/>
                        <a:t>确定检查方法:检查的方式(全检、抽检)、检查的周期、检查数量、检查标记等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800">
                        <a:sym typeface="+mn-ea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步骤四</a:t>
                      </a:r>
                      <a:endParaRPr lang="zh-CN" altLang="en-US" sz="1800"/>
                    </a:p>
                    <a:p>
                      <a:pPr algn="ctr" fontAlgn="ctr">
                        <a:buNone/>
                      </a:pP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/>
                        <a:t>设计检查表:检查表的格式要依据所检查的项目特点设计，如记录的标记。</a:t>
                      </a:r>
                      <a:endParaRPr lang="zh-CN" altLang="en-US"/>
                    </a:p>
                    <a:p>
                      <a:pPr algn="l" fontAlgn="ctr">
                        <a:buNone/>
                      </a:pPr>
                      <a:r>
                        <a:rPr lang="zh-CN" altLang="en-US"/>
                        <a:t>(记录数量的多少用“正”、确认记号用“√”表示等，也可采用其他标记)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48030"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800">
                        <a:sym typeface="+mn-ea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步骤五</a:t>
                      </a:r>
                      <a:endParaRPr lang="zh-CN" altLang="en-US" sz="1800"/>
                    </a:p>
                    <a:p>
                      <a:pPr algn="ctr" fontAlgn="ctr">
                        <a:buNone/>
                      </a:pP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/>
                        <a:t>填制检查表:根据检查项目的相关情况填写检查表，记录原始数据，为进一步的分析提供数据资料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800">
                        <a:sym typeface="+mn-ea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步骤六</a:t>
                      </a:r>
                      <a:endParaRPr lang="zh-CN" altLang="en-US" sz="1800"/>
                    </a:p>
                    <a:p>
                      <a:pPr algn="ctr" fontAlgn="ctr">
                        <a:buNone/>
                      </a:pP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/>
                        <a:t>分析检查表:对检查表进行分析，了解问题的分布情况，并制定相应的措施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96215" y="828040"/>
            <a:ext cx="114744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dirty="0">
                <a:sym typeface="+mn-ea"/>
              </a:rPr>
              <a:t>运用检查表可以系统地收集资料、积累数据、确认事实并可对数据进行粗略的整理和分析</a:t>
            </a:r>
            <a:endParaRPr lang="en-US" altLang="zh-CN" sz="2000" dirty="0"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95580" y="198755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/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常用方法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层别法具体方法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eaLnBrk="1" hangingPunct="1"/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5580" y="779145"/>
            <a:ext cx="5865495" cy="27419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400" b="1" dirty="0">
                <a:sym typeface="+mn-ea"/>
              </a:rPr>
              <a:t>方法概述</a:t>
            </a:r>
            <a:endParaRPr lang="en-US" altLang="zh-CN" sz="2400" b="1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400" dirty="0">
                <a:sym typeface="+mn-ea"/>
              </a:rPr>
              <a:t>    </a:t>
            </a:r>
            <a:r>
              <a:rPr lang="en-US" altLang="zh-CN" sz="2000" dirty="0">
                <a:sym typeface="+mn-ea"/>
              </a:rPr>
              <a:t>层别法又称分类法、分组法，它是按照一定的层别标志，把搜集到的大量有关某一特定主题的统计数据加以归类、整理和汇总一种方法， 其主要作用如图所示。</a:t>
            </a:r>
            <a:endParaRPr lang="en-US" altLang="zh-CN" sz="2000" dirty="0"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2000" dirty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7026275" y="247015"/>
            <a:ext cx="3832860" cy="57638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5580" y="3134995"/>
            <a:ext cx="10051415" cy="3723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400" b="1" dirty="0">
                <a:sym typeface="+mn-ea"/>
              </a:rPr>
              <a:t>应用要点</a:t>
            </a:r>
            <a:endParaRPr lang="zh-CN" altLang="en-US" sz="2400" b="1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sym typeface="+mn-ea"/>
              </a:rPr>
              <a:t>通过层别法可以对获得的数据进行剖析，找到质量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sym typeface="+mn-ea"/>
              </a:rPr>
              <a:t>问题的原因，在应用层别法时要注意以下4个要点。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</a:t>
            </a:r>
            <a:r>
              <a:rPr lang="zh-CN" altLang="en-US" sz="2000" dirty="0">
                <a:sym typeface="+mn-ea"/>
              </a:rPr>
              <a:t>选择层别标志要依据分层目的，并结合专业知识。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</a:t>
            </a:r>
            <a:r>
              <a:rPr lang="zh-CN" altLang="en-US" sz="2000" dirty="0">
                <a:sym typeface="+mn-ea"/>
              </a:rPr>
              <a:t>分层时要符合“互斥”原则，互斥就是层与层之间不能相互重叠。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③</a:t>
            </a:r>
            <a:r>
              <a:rPr lang="zh-CN" altLang="en-US" sz="2000" dirty="0">
                <a:sym typeface="+mn-ea"/>
              </a:rPr>
              <a:t>分层时，不宜简单地按单一因素分层，必须考虑各个因素的综合影响效果。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④</a:t>
            </a:r>
            <a:r>
              <a:rPr lang="zh-CN" altLang="en-US" sz="2000" dirty="0">
                <a:sym typeface="+mn-ea"/>
              </a:rPr>
              <a:t>分层时，同一层次内的数据波动应尽可能缩小，层与层之间的数据差别应尽可能增大。</a:t>
            </a:r>
            <a:endParaRPr lang="zh-CN" altLang="en-US" sz="2000" dirty="0">
              <a:sym typeface="+mn-ea"/>
            </a:endParaRPr>
          </a:p>
          <a:p>
            <a:endParaRPr lang="zh-CN" altLang="en-US" sz="2000" dirty="0"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6690" y="21717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常用方法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层别法绘制步骤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8785" y="828040"/>
            <a:ext cx="1140333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dirty="0">
                <a:sym typeface="+mn-ea"/>
              </a:rPr>
              <a:t>层别的目的在于把杂乱无章的数据和意见加以归类汇总，使之更确切地反映客观事实</a:t>
            </a:r>
            <a:endParaRPr lang="en-US" altLang="zh-CN" sz="2000" dirty="0"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438785" y="1381125"/>
          <a:ext cx="11313795" cy="455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8415"/>
                <a:gridCol w="10025380"/>
              </a:tblGrid>
              <a:tr h="74676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b="0">
                          <a:solidFill>
                            <a:schemeClr val="tx1"/>
                          </a:solidFill>
                        </a:rPr>
                        <a:t>步骤一</a:t>
                      </a:r>
                      <a:endParaRPr lang="zh-CN" alt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b="0">
                          <a:solidFill>
                            <a:schemeClr val="tx1"/>
                          </a:solidFill>
                        </a:rPr>
                        <a:t> 确定要分析的问题:根据企业的实际情况，确定需要用层别法解决的问题 </a:t>
                      </a:r>
                      <a:endParaRPr lang="zh-CN" alt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4739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步骤</a:t>
                      </a:r>
                      <a:r>
                        <a:rPr lang="zh-CN" altLang="en-US" sz="1800">
                          <a:sym typeface="+mn-ea"/>
                        </a:rPr>
                        <a:t>二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/>
                        <a:t>选择层别标志:根据所出现的质量问题特点，并结合相关专业知识，确定</a:t>
                      </a:r>
                      <a:r>
                        <a:rPr lang="zh-CN" altLang="en-US" sz="1800">
                          <a:sym typeface="+mn-ea"/>
                        </a:rPr>
                        <a:t>选择层别标志，如按照操作人员、操作条件、设备等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84860"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800">
                        <a:sym typeface="+mn-ea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步骤三</a:t>
                      </a:r>
                      <a:endParaRPr lang="zh-CN" altLang="en-US" sz="1800"/>
                    </a:p>
                    <a:p>
                      <a:pPr algn="ctr" fontAlgn="ctr">
                        <a:buNone/>
                      </a:pP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收集数据:根据分析的需要</a:t>
                      </a:r>
                      <a:r>
                        <a:rPr lang="zh-CN" altLang="en-US"/>
                        <a:t>收集数据，如缺陷数目、不同时间段的不合格</a:t>
                      </a:r>
                      <a:r>
                        <a:rPr lang="zh-CN" altLang="en-US" sz="1800">
                          <a:sym typeface="+mn-ea"/>
                        </a:rPr>
                        <a:t>品数、不同班次产品的不同次品数等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800">
                        <a:sym typeface="+mn-ea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步骤四</a:t>
                      </a:r>
                      <a:endParaRPr lang="zh-CN" altLang="en-US" sz="1800"/>
                    </a:p>
                    <a:p>
                      <a:pPr algn="ctr" fontAlgn="ctr">
                        <a:buNone/>
                      </a:pP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/>
                        <a:t>将数据</a:t>
                      </a:r>
                      <a:r>
                        <a:rPr lang="zh-CN" altLang="en-US"/>
                        <a:t>分层：根据层别标志将数据分层，并将其写在分层调查表格，以方便下一步的分析 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48030"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800">
                        <a:sym typeface="+mn-ea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步骤五</a:t>
                      </a:r>
                      <a:endParaRPr lang="zh-CN" altLang="en-US" sz="1800"/>
                    </a:p>
                    <a:p>
                      <a:pPr algn="ctr" fontAlgn="ctr">
                        <a:buNone/>
                      </a:pP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/>
                        <a:t>找出问题的深层次原因:根据层别数据的汇总与计算，找出质量问题的深层次原因，如设备原因、原材料的质量、操作者的熟练程度等原因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800">
                        <a:sym typeface="+mn-ea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步骤六</a:t>
                      </a:r>
                      <a:endParaRPr lang="zh-CN" altLang="en-US" sz="1800"/>
                    </a:p>
                    <a:p>
                      <a:pPr algn="ctr" fontAlgn="ctr">
                        <a:buNone/>
                      </a:pP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/>
                        <a:t>制定对策:根据问题的原因采取相关的措施，如加强对操作人员的培训， 提高检验力度、提高设备精度等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6690" y="21717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常用方法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散布图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具体方法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075" y="647065"/>
            <a:ext cx="11804015" cy="4181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400" b="1" dirty="0">
                <a:sym typeface="+mn-ea"/>
              </a:rPr>
              <a:t>方法概述</a:t>
            </a:r>
            <a:endParaRPr lang="en-US" altLang="zh-CN" sz="2400" b="1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400" dirty="0">
                <a:sym typeface="+mn-ea"/>
              </a:rPr>
              <a:t>     </a:t>
            </a:r>
            <a:r>
              <a:rPr lang="en-US" altLang="zh-CN" sz="2000" dirty="0">
                <a:sym typeface="+mn-ea"/>
              </a:rPr>
              <a:t>散布图，又称散点图、相关图，将两种非确定关系的变量成对地标在直角坐标系中，以便直观地分析它们之间是否存在相关关系的图示方法。散布图主要用来分析两组数据之间是否存在相关关系。一般情况下，散布图存在6种类型，分别代表两组变量之间存在的6种关系。分析和判定散布图时，可对照图中的6种类型，确定变量之间的关系。</a:t>
            </a:r>
            <a:endParaRPr lang="en-US" altLang="zh-CN" sz="2000" dirty="0"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2000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6690" y="3134995"/>
            <a:ext cx="11795760" cy="3723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400" b="1" dirty="0">
                <a:sym typeface="+mn-ea"/>
              </a:rPr>
              <a:t>应用要点</a:t>
            </a:r>
            <a:endParaRPr lang="zh-CN" altLang="en-US" sz="2400" b="1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</a:t>
            </a:r>
            <a:r>
              <a:rPr lang="zh-CN" altLang="en-US" sz="2000" dirty="0">
                <a:sym typeface="+mn-ea"/>
              </a:rPr>
              <a:t>进行分析时，应将不同性质的数据进行正确分层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sym typeface="+mn-ea"/>
              </a:rPr>
              <a:t>后再作图，以免影响最终判定结果。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</a:t>
            </a:r>
            <a:r>
              <a:rPr lang="zh-CN" altLang="en-US" sz="2000" dirty="0">
                <a:sym typeface="+mn-ea"/>
              </a:rPr>
              <a:t>散布图中会出现个别偏离分布趋势的异常点，分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sym typeface="+mn-ea"/>
              </a:rPr>
              <a:t>析时应当查明原因并予以剔除。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③</a:t>
            </a:r>
            <a:r>
              <a:rPr lang="zh-CN" altLang="en-US" sz="2000" dirty="0">
                <a:sym typeface="+mn-ea"/>
              </a:rPr>
              <a:t>一般情况下至少应取25组以上数据进行分析，数据太少时判定结果容易出现误差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④</a:t>
            </a:r>
            <a:r>
              <a:rPr lang="zh-CN" altLang="en-US" sz="2000" dirty="0">
                <a:sym typeface="+mn-ea"/>
              </a:rPr>
              <a:t>在使用散布图分析两个因素之间的关系时，应当固定对这两个因素有影响的其他因素，以摒除干扰</a:t>
            </a:r>
            <a:endParaRPr lang="zh-CN" altLang="en-US" sz="2000" dirty="0">
              <a:sym typeface="+mn-ea"/>
            </a:endParaRPr>
          </a:p>
          <a:p>
            <a:endParaRPr lang="zh-CN" altLang="en-US" sz="2000" dirty="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7715250" y="1136650"/>
            <a:ext cx="2596515" cy="61036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6690" y="21717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常用方法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直方图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具体方法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687705"/>
            <a:ext cx="6179820" cy="88988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400" b="1" dirty="0">
                <a:sym typeface="+mn-ea"/>
              </a:rPr>
              <a:t>方法概述</a:t>
            </a:r>
            <a:endParaRPr lang="en-US" altLang="zh-CN" sz="2400" b="1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400" dirty="0">
                <a:sym typeface="+mn-ea"/>
              </a:rPr>
              <a:t>     </a:t>
            </a:r>
            <a:r>
              <a:rPr lang="en-US" altLang="zh-CN" sz="2000" dirty="0">
                <a:sym typeface="+mn-ea"/>
              </a:rPr>
              <a:t>直方图，又称质量分布图，是根据从生产过程中收集来的质量数据分布情况，画成以组距为底边、以频数为高度的直方型矩形图月，用来分析、判断和预测生产工序质量及其变化，并根据质量特性分布情况进行适当调整的图形方法。</a:t>
            </a:r>
            <a:endParaRPr lang="en-US" altLang="zh-CN" sz="2000" dirty="0"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endParaRPr lang="zh-CN" altLang="en-US" sz="2000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3596640"/>
            <a:ext cx="12137390" cy="3261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400" b="1" dirty="0">
                <a:sym typeface="+mn-ea"/>
              </a:rPr>
              <a:t>应用要点</a:t>
            </a:r>
            <a:endParaRPr lang="zh-CN" altLang="en-US" sz="2400" b="1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</a:t>
            </a:r>
            <a:r>
              <a:rPr lang="zh-CN" altLang="en-US" sz="2000" dirty="0">
                <a:sym typeface="+mn-ea"/>
              </a:rPr>
              <a:t>直方图适用于连续分布的数据样本。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</a:t>
            </a:r>
            <a:r>
              <a:rPr lang="zh-CN" altLang="en-US" sz="2000" dirty="0">
                <a:sym typeface="+mn-ea"/>
              </a:rPr>
              <a:t>直方图适用于统计样本较大的情况，当统计样本不足时不适宜使用直方图分析，取样数量应不少于50。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③</a:t>
            </a:r>
            <a:r>
              <a:rPr lang="zh-CN" altLang="en-US" sz="2000" dirty="0">
                <a:sym typeface="+mn-ea"/>
              </a:rPr>
              <a:t>绘制直方图时需将数据分成若干组并做好记号，分组数量在6~20之间较为适宜。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④</a:t>
            </a:r>
            <a:r>
              <a:rPr lang="zh-CN" altLang="en-US" sz="2000" dirty="0">
                <a:sym typeface="+mn-ea"/>
              </a:rPr>
              <a:t>直方图表示数据的分布情况，但不能够详细显示出每一数据样本，可能出现信息丢失，选取数据时应注意。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⑤</a:t>
            </a:r>
            <a:r>
              <a:rPr lang="zh-CN" altLang="en-US" sz="2000" dirty="0">
                <a:sym typeface="+mn-ea"/>
              </a:rPr>
              <a:t>需区分直方图与统计图的区别，直方图反映整个时期的品质分布状况，统计图则反映过去某个时期的状况。</a:t>
            </a:r>
            <a:endParaRPr lang="zh-CN" altLang="en-US" sz="2000" dirty="0">
              <a:sym typeface="+mn-ea"/>
            </a:endParaRPr>
          </a:p>
          <a:p>
            <a:endParaRPr lang="zh-CN" altLang="en-US" sz="2000" dirty="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7232015" y="-93980"/>
            <a:ext cx="3531870" cy="56362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6690" y="21717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常用方法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直方图绘制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步骤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-391160" y="1383030"/>
            <a:ext cx="5319395" cy="4648200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4664075" y="991870"/>
          <a:ext cx="7278370" cy="5299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2045"/>
                <a:gridCol w="3603625"/>
                <a:gridCol w="2552700"/>
              </a:tblGrid>
              <a:tr h="4533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计算内容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公式或者</a:t>
                      </a:r>
                      <a:r>
                        <a:rPr lang="zh-CN" altLang="en-US"/>
                        <a:t>定义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公式</a:t>
                      </a:r>
                      <a:r>
                        <a:rPr lang="zh-CN" altLang="en-US"/>
                        <a:t>使用说明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0439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组数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K=√N或者K=1+3.3221gN 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K表示组数，N表示数据个数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R表示全距，全距=数据最大值数据-最小值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60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组距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C=R</a:t>
                      </a:r>
                      <a:r>
                        <a:rPr lang="zh-CN" altLang="en-US" sz="1800">
                          <a:sym typeface="+mn-ea"/>
                        </a:rPr>
                        <a:t>÷</a:t>
                      </a:r>
                      <a:r>
                        <a:rPr lang="en-US" altLang="zh-CN" sz="1800">
                          <a:sym typeface="+mn-ea"/>
                        </a:rPr>
                        <a:t>K</a:t>
                      </a:r>
                      <a:endParaRPr lang="en-US" altLang="zh-CN" sz="1800"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C表示组距，K表示组数，R表示全距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607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组界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 </a:t>
                      </a:r>
                      <a:r>
                        <a:rPr lang="en-US" altLang="zh-CN"/>
                        <a:t>   </a:t>
                      </a:r>
                      <a:r>
                        <a:rPr lang="zh-CN" altLang="en-US"/>
                        <a:t>第一组下限=最小值-组界精度</a:t>
                      </a:r>
                      <a:endParaRPr lang="zh-CN" altLang="en-US"/>
                    </a:p>
                    <a:p>
                      <a:pPr algn="l">
                        <a:buNone/>
                      </a:pPr>
                      <a:r>
                        <a:rPr lang="en-US" altLang="zh-CN"/>
                        <a:t>    </a:t>
                      </a:r>
                      <a:r>
                        <a:rPr lang="zh-CN" altLang="en-US"/>
                        <a:t>第一组上限=第一组下限+组距</a:t>
                      </a:r>
                      <a:endParaRPr lang="zh-CN" altLang="en-US"/>
                    </a:p>
                    <a:p>
                      <a:pPr algn="l">
                        <a:buNone/>
                      </a:pPr>
                      <a:r>
                        <a:rPr lang="en-US" altLang="zh-CN"/>
                        <a:t>    </a:t>
                      </a:r>
                      <a:r>
                        <a:rPr lang="zh-CN" altLang="en-US"/>
                        <a:t>第二组下限=第一组上限</a:t>
                      </a:r>
                      <a:endParaRPr lang="zh-CN" altLang="en-US"/>
                    </a:p>
                    <a:p>
                      <a:pPr algn="l">
                        <a:buNone/>
                      </a:pPr>
                      <a:r>
                        <a:rPr lang="en-US" altLang="zh-CN"/>
                        <a:t>    </a:t>
                      </a:r>
                      <a:r>
                        <a:rPr lang="zh-CN" altLang="en-US"/>
                        <a:t>第二组上限=第二组下限+组距</a:t>
                      </a:r>
                      <a:endParaRPr lang="zh-CN" altLang="en-US"/>
                    </a:p>
                    <a:p>
                      <a:pPr algn="l">
                        <a:buNone/>
                      </a:pPr>
                      <a:r>
                        <a:rPr lang="en-US" altLang="zh-CN"/>
                        <a:t>    </a:t>
                      </a:r>
                      <a:r>
                        <a:rPr lang="zh-CN" altLang="en-US"/>
                        <a:t>第三组下限=第二组上限</a:t>
                      </a:r>
                      <a:endParaRPr lang="zh-CN" altLang="en-US"/>
                    </a:p>
                    <a:p>
                      <a:pPr algn="l">
                        <a:buNone/>
                      </a:pPr>
                      <a:r>
                        <a:rPr lang="en-US" altLang="zh-CN"/>
                        <a:t>                                  </a:t>
                      </a:r>
                      <a:r>
                        <a:rPr lang="zh-CN" altLang="en-US"/>
                        <a:t>..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组界精度=数据的最小单位÷2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60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频数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各组频数=本组组界内的数据个数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主要用来绘制直方图图形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6690" y="21717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常用方法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直方图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结果判定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87325" y="1426210"/>
          <a:ext cx="11836400" cy="5043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210"/>
                <a:gridCol w="1390015"/>
                <a:gridCol w="9782175"/>
              </a:tblGrid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编号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直方图</a:t>
                      </a:r>
                      <a:r>
                        <a:rPr lang="zh-CN" altLang="en-US"/>
                        <a:t>类型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说明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4470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a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常态型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此种形状正常，表示制程能力正常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14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b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锯齿型</a:t>
                      </a:r>
                      <a:endParaRPr lang="en-US" altLang="zh-CN" sz="1800"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通常是测定方法或者读数有问题，可能由于测量仪器不够精密，也可能由于数据过少、分组过多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91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c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左偏态型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当杂质、缺陷数、不合格数等表示质量状况的数据接近于0，使得数据的下限受到控制时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08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d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右偏态型 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与左偏态的情况相反，当成品率、纯度、优秀品率等接近于极限值，使得数据的上限受到控制时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08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e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 双峰型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直方图的数据中混有两个以上不同总体，如将两批不同来源的产品放在一起进行检测的情况等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08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f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孤岛型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表示制程上有某种异常状况发生，导致工序质量发生异变，如原材料突然发生变化，或者短期内由不熟练的工人进行操作、测量等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08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g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平顶型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 生产过程中有某种因素发生缓慢变化，如设备、工具发生磨损，操作者出现疲劳或者操作环境发生缓慢变化时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085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h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峭壁型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/>
                        <a:t>用剔除不合格品后的产品质量数据绘制的直方图，表示有假数据，在工序能力不足的情况下，为了寻找出足够的合格品而进行全数检验时，会出现此种情况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187325" y="791845"/>
            <a:ext cx="117557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000" dirty="0">
                <a:sym typeface="+mn-ea"/>
              </a:rPr>
              <a:t>绘制直方图目的是研究产品质量的分布状况，判断生产过程是否处在正常状态。</a:t>
            </a:r>
            <a:endParaRPr lang="en-US" altLang="zh-CN" sz="2000" dirty="0"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6690" y="21717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常用方法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直方图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应用案例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6055" y="885190"/>
            <a:ext cx="12839065" cy="5193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●</a:t>
            </a:r>
            <a:r>
              <a:rPr lang="zh-CN" altLang="en-US" sz="2000">
                <a:sym typeface="+mn-ea"/>
              </a:rPr>
              <a:t>某工厂生产一种轴承，要求直径为</a:t>
            </a:r>
            <a:r>
              <a:rPr lang="en-US" altLang="zh-CN" sz="2000">
                <a:sym typeface="+mn-ea"/>
              </a:rPr>
              <a:t>1</a:t>
            </a:r>
            <a:r>
              <a:rPr lang="zh-CN" altLang="en-US" sz="2000">
                <a:sym typeface="+mn-ea"/>
              </a:rPr>
              <a:t>5.0±1.0mm，质量检验科连续检验了50个轴承直径，得到数据如下。</a:t>
            </a:r>
            <a:endParaRPr lang="zh-CN" altLang="en-US" sz="20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000"/>
          </a:p>
          <a:p>
            <a:pPr>
              <a:lnSpc>
                <a:spcPct val="150000"/>
              </a:lnSpc>
            </a:pPr>
            <a:endParaRPr lang="zh-CN" altLang="en-US" sz="2000"/>
          </a:p>
          <a:p>
            <a:pPr>
              <a:lnSpc>
                <a:spcPct val="150000"/>
              </a:lnSpc>
            </a:pPr>
            <a:endParaRPr lang="zh-CN" altLang="en-US" sz="2000"/>
          </a:p>
          <a:p>
            <a:pPr>
              <a:lnSpc>
                <a:spcPct val="150000"/>
              </a:lnSpc>
            </a:pPr>
            <a:endParaRPr lang="zh-CN" altLang="en-US" sz="2000"/>
          </a:p>
          <a:p>
            <a:pPr>
              <a:lnSpc>
                <a:spcPct val="150000"/>
              </a:lnSpc>
            </a:pP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●</a:t>
            </a:r>
            <a:r>
              <a:rPr lang="zh-CN" altLang="en-US" sz="2000">
                <a:sym typeface="+mn-ea"/>
              </a:rPr>
              <a:t>一：</a:t>
            </a:r>
            <a:r>
              <a:rPr lang="zh-CN" altLang="en-US" sz="2000">
                <a:sym typeface="+mn-ea"/>
              </a:rPr>
              <a:t>计算</a:t>
            </a:r>
            <a:endParaRPr lang="zh-CN" altLang="en-US" sz="20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sym typeface="+mn-ea"/>
              </a:rPr>
              <a:t>X</a:t>
            </a:r>
            <a:r>
              <a:rPr lang="zh-CN" altLang="en-US" sz="2000">
                <a:sym typeface="+mn-ea"/>
              </a:rPr>
              <a:t>max</a:t>
            </a:r>
            <a:r>
              <a:rPr lang="zh-CN" altLang="en-US" sz="2000">
                <a:sym typeface="+mn-ea"/>
              </a:rPr>
              <a:t>=15.9，X=14.2，R=Xmax-Xmin=1.7。组数:K=1+3.3221gN=6.644，取K=6。组距:C=1.7÷6≈0.3。</a:t>
            </a:r>
            <a:endParaRPr lang="zh-CN" altLang="en-US" sz="20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sym typeface="+mn-ea"/>
              </a:rPr>
              <a:t>注:K表示组数、R表示全距、C表示组距组界精度=数据的最小单位÷2。</a:t>
            </a:r>
            <a:endParaRPr lang="zh-CN" altLang="en-US" sz="20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sym typeface="+mn-ea"/>
              </a:rPr>
              <a:t>各组上下界:首先确定第一组下限值，应注意使最小值包含在第一组中，且使数据观测值不落在</a:t>
            </a:r>
            <a:endParaRPr lang="zh-CN" altLang="en-US" sz="20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>
                <a:sym typeface="+mn-ea"/>
              </a:rPr>
              <a:t>上、下限上。故第一组下限值取为:Xmin-组界精度</a:t>
            </a:r>
            <a:r>
              <a:rPr lang="zh-CN" altLang="en-US" sz="2000">
                <a:sym typeface="+mn-ea"/>
              </a:rPr>
              <a:t>÷2</a:t>
            </a:r>
            <a:r>
              <a:rPr lang="zh-CN" altLang="en-US" sz="2000">
                <a:sym typeface="+mn-ea"/>
              </a:rPr>
              <a:t>=14.2-05=14.15。</a:t>
            </a:r>
            <a:endParaRPr lang="zh-CN" altLang="en-US" sz="2000"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328295" y="1506220"/>
          <a:ext cx="11468100" cy="38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8100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轴承直径</a:t>
                      </a:r>
                      <a:r>
                        <a:rPr lang="en-US" altLang="zh-CN"/>
                        <a:t>X</a:t>
                      </a:r>
                      <a:r>
                        <a:rPr lang="zh-CN" altLang="en-US"/>
                        <a:t>（单位：</a:t>
                      </a:r>
                      <a:r>
                        <a:rPr lang="en-US" altLang="zh-CN"/>
                        <a:t>mm</a:t>
                      </a:r>
                      <a:r>
                        <a:rPr lang="zh-CN" altLang="en-US"/>
                        <a:t>）</a:t>
                      </a:r>
                      <a:endParaRPr lang="zh-CN" altLang="en-US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/>
          <p:nvPr>
            <p:custDataLst>
              <p:tags r:id="rId2"/>
            </p:custDataLst>
          </p:nvPr>
        </p:nvGraphicFramePr>
        <p:xfrm>
          <a:off x="321945" y="1887220"/>
          <a:ext cx="11474450" cy="2114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445"/>
                <a:gridCol w="1147445"/>
                <a:gridCol w="1147445"/>
                <a:gridCol w="1147445"/>
                <a:gridCol w="1147445"/>
                <a:gridCol w="1147445"/>
                <a:gridCol w="1147445"/>
                <a:gridCol w="1147445"/>
                <a:gridCol w="1147445"/>
                <a:gridCol w="1147445"/>
              </a:tblGrid>
              <a:tr h="4229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</a:rPr>
                        <a:t>15.0</a:t>
                      </a:r>
                      <a:endParaRPr lang="en-US" altLang="zh-CN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</a:rPr>
                        <a:t>15.8</a:t>
                      </a:r>
                      <a:endParaRPr lang="en-US" altLang="zh-CN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</a:rPr>
                        <a:t>15.2</a:t>
                      </a:r>
                      <a:endParaRPr lang="en-US" altLang="zh-CN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</a:rPr>
                        <a:t>15.1</a:t>
                      </a:r>
                      <a:endParaRPr lang="en-US" altLang="zh-CN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</a:rPr>
                        <a:t>15.9</a:t>
                      </a:r>
                      <a:endParaRPr lang="en-US" altLang="zh-CN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</a:rPr>
                        <a:t>14.7</a:t>
                      </a:r>
                      <a:endParaRPr lang="en-US" altLang="zh-CN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</a:rPr>
                        <a:t>14.8</a:t>
                      </a:r>
                      <a:endParaRPr lang="en-US" altLang="zh-CN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</a:rPr>
                        <a:t>15.5</a:t>
                      </a:r>
                      <a:endParaRPr lang="en-US" altLang="zh-CN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</a:rPr>
                        <a:t>15.6</a:t>
                      </a:r>
                      <a:endParaRPr lang="en-US" altLang="zh-CN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b="0">
                          <a:solidFill>
                            <a:schemeClr val="tx1"/>
                          </a:solidFill>
                        </a:rPr>
                        <a:t>15.3</a:t>
                      </a:r>
                      <a:endParaRPr lang="en-US" altLang="zh-CN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29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15.1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15.3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15.0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15.6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15.7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14.8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14.5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14.2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14.9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14.9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29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15.2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15.0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15.3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15.6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15.1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14.9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14.2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14.6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15.8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15.2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29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15.9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15.2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15.0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14.9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14.8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14.5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15.1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15.5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15.5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15.5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29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15.1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15.0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15.3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14.7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14.5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15.5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15.0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14.7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14.6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14.2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1"/>
          <p:cNvSpPr>
            <a:spLocks noChangeArrowheads="1"/>
          </p:cNvSpPr>
          <p:nvPr/>
        </p:nvSpPr>
        <p:spPr bwMode="auto">
          <a:xfrm>
            <a:off x="6777057" y="2680233"/>
            <a:ext cx="4429448" cy="48895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CN" altLang="en-US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777453" y="2724683"/>
            <a:ext cx="4269544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质量管理七大手法</a:t>
            </a: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的概述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29"/>
          <p:cNvSpPr>
            <a:spLocks noChangeArrowheads="1"/>
          </p:cNvSpPr>
          <p:nvPr/>
        </p:nvSpPr>
        <p:spPr bwMode="auto">
          <a:xfrm>
            <a:off x="5264169" y="2680233"/>
            <a:ext cx="1328738" cy="488950"/>
          </a:xfrm>
          <a:prstGeom prst="rect">
            <a:avLst/>
          </a:prstGeom>
          <a:solidFill>
            <a:srgbClr val="6C9D2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文本框 30"/>
          <p:cNvSpPr txBox="1">
            <a:spLocks noChangeArrowheads="1"/>
          </p:cNvSpPr>
          <p:nvPr/>
        </p:nvSpPr>
        <p:spPr bwMode="auto">
          <a:xfrm>
            <a:off x="5440382" y="2716746"/>
            <a:ext cx="96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第一章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38"/>
          <p:cNvSpPr>
            <a:spLocks noChangeArrowheads="1"/>
          </p:cNvSpPr>
          <p:nvPr/>
        </p:nvSpPr>
        <p:spPr bwMode="auto">
          <a:xfrm>
            <a:off x="6777057" y="3406673"/>
            <a:ext cx="4429448" cy="48895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CN" altLang="en-US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777453" y="3451123"/>
            <a:ext cx="4269544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质量管理七大手法的</a:t>
            </a: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适用条件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矩形 36"/>
          <p:cNvSpPr>
            <a:spLocks noChangeArrowheads="1"/>
          </p:cNvSpPr>
          <p:nvPr/>
        </p:nvSpPr>
        <p:spPr bwMode="auto">
          <a:xfrm>
            <a:off x="5264169" y="3406673"/>
            <a:ext cx="1328738" cy="488950"/>
          </a:xfrm>
          <a:prstGeom prst="rect">
            <a:avLst/>
          </a:prstGeom>
          <a:solidFill>
            <a:srgbClr val="6C9D2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3" name="文本框 37"/>
          <p:cNvSpPr txBox="1">
            <a:spLocks noChangeArrowheads="1"/>
          </p:cNvSpPr>
          <p:nvPr/>
        </p:nvSpPr>
        <p:spPr bwMode="auto">
          <a:xfrm>
            <a:off x="5440382" y="3443186"/>
            <a:ext cx="96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第二章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45"/>
          <p:cNvSpPr>
            <a:spLocks noChangeArrowheads="1"/>
          </p:cNvSpPr>
          <p:nvPr/>
        </p:nvSpPr>
        <p:spPr bwMode="auto">
          <a:xfrm>
            <a:off x="6775469" y="4124858"/>
            <a:ext cx="4429448" cy="48895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CN" altLang="en-US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6777504" y="4177563"/>
            <a:ext cx="4266028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质量管理七大手法的</a:t>
            </a: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具体</a:t>
            </a: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43"/>
          <p:cNvSpPr>
            <a:spLocks noChangeArrowheads="1"/>
          </p:cNvSpPr>
          <p:nvPr/>
        </p:nvSpPr>
        <p:spPr bwMode="auto">
          <a:xfrm>
            <a:off x="5260994" y="4124858"/>
            <a:ext cx="1328738" cy="488950"/>
          </a:xfrm>
          <a:prstGeom prst="rect">
            <a:avLst/>
          </a:prstGeom>
          <a:solidFill>
            <a:srgbClr val="6C9D2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文本框 44"/>
          <p:cNvSpPr txBox="1">
            <a:spLocks noChangeArrowheads="1"/>
          </p:cNvSpPr>
          <p:nvPr/>
        </p:nvSpPr>
        <p:spPr bwMode="auto">
          <a:xfrm>
            <a:off x="5437207" y="4161371"/>
            <a:ext cx="96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第三章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52"/>
          <p:cNvSpPr>
            <a:spLocks noChangeArrowheads="1"/>
          </p:cNvSpPr>
          <p:nvPr/>
        </p:nvSpPr>
        <p:spPr bwMode="auto">
          <a:xfrm>
            <a:off x="6775469" y="4841773"/>
            <a:ext cx="4429448" cy="488950"/>
          </a:xfrm>
          <a:prstGeom prst="rect">
            <a:avLst/>
          </a:prstGeom>
          <a:noFill/>
          <a:ln w="9525">
            <a:solidFill>
              <a:srgbClr val="40404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zh-CN" altLang="en-US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6777355" y="4869815"/>
            <a:ext cx="5022215" cy="39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质量管理七大手法</a:t>
            </a:r>
            <a:r>
              <a:rPr lang="zh-CN" sz="20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</a:t>
            </a:r>
            <a:r>
              <a:rPr lang="zh-CN" altLang="en-US" sz="20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质量管理</a:t>
            </a:r>
            <a:r>
              <a:rPr lang="zh-CN" sz="20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中的应用</a:t>
            </a:r>
            <a:endParaRPr lang="zh-CN" altLang="en-US" sz="20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50"/>
          <p:cNvSpPr>
            <a:spLocks noChangeArrowheads="1"/>
          </p:cNvSpPr>
          <p:nvPr/>
        </p:nvSpPr>
        <p:spPr bwMode="auto">
          <a:xfrm>
            <a:off x="5260994" y="4834788"/>
            <a:ext cx="1328738" cy="488950"/>
          </a:xfrm>
          <a:prstGeom prst="rect">
            <a:avLst/>
          </a:prstGeom>
          <a:solidFill>
            <a:srgbClr val="6C9D2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51"/>
          <p:cNvSpPr txBox="1">
            <a:spLocks noChangeArrowheads="1"/>
          </p:cNvSpPr>
          <p:nvPr/>
        </p:nvSpPr>
        <p:spPr bwMode="auto">
          <a:xfrm>
            <a:off x="5437207" y="4871301"/>
            <a:ext cx="96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第四章</a:t>
            </a:r>
            <a:endParaRPr lang="zh-CN" altLang="en-US" sz="2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54"/>
          <p:cNvGrpSpPr/>
          <p:nvPr/>
        </p:nvGrpSpPr>
        <p:grpSpPr bwMode="auto">
          <a:xfrm>
            <a:off x="5103186" y="1270102"/>
            <a:ext cx="2701925" cy="900113"/>
            <a:chOff x="0" y="0"/>
            <a:chExt cx="2702007" cy="899374"/>
          </a:xfrm>
        </p:grpSpPr>
        <p:grpSp>
          <p:nvGrpSpPr>
            <p:cNvPr id="23" name="组合 55"/>
            <p:cNvGrpSpPr/>
            <p:nvPr/>
          </p:nvGrpSpPr>
          <p:grpSpPr bwMode="auto">
            <a:xfrm>
              <a:off x="0" y="0"/>
              <a:ext cx="2702007" cy="849531"/>
              <a:chOff x="0" y="0"/>
              <a:chExt cx="2702007" cy="849531"/>
            </a:xfrm>
          </p:grpSpPr>
          <p:sp>
            <p:nvSpPr>
              <p:cNvPr id="25" name="文本框 57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432560" cy="6446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3600" b="1" dirty="0">
                    <a:solidFill>
                      <a:srgbClr val="6C9D2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目录</a:t>
                </a:r>
                <a:endParaRPr lang="zh-CN" altLang="en-US" sz="3600" b="1" dirty="0">
                  <a:solidFill>
                    <a:srgbClr val="6C9D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6" name="直接连接符 58"/>
              <p:cNvCxnSpPr>
                <a:cxnSpLocks noChangeShapeType="1"/>
              </p:cNvCxnSpPr>
              <p:nvPr/>
            </p:nvCxnSpPr>
            <p:spPr bwMode="auto">
              <a:xfrm>
                <a:off x="151331" y="849531"/>
                <a:ext cx="2550676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4" name="文本框 56"/>
            <p:cNvSpPr txBox="1">
              <a:spLocks noChangeArrowheads="1"/>
            </p:cNvSpPr>
            <p:nvPr/>
          </p:nvSpPr>
          <p:spPr bwMode="auto">
            <a:xfrm>
              <a:off x="527947" y="499264"/>
              <a:ext cx="143256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000" b="1" dirty="0">
                  <a:solidFill>
                    <a:srgbClr val="6C9D2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2000" b="1" dirty="0">
                <a:solidFill>
                  <a:srgbClr val="6C9D2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6690" y="21717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常用方法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直方图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应用案例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5420" y="885190"/>
            <a:ext cx="5808980" cy="51930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●</a:t>
            </a:r>
            <a:r>
              <a:rPr lang="zh-CN" altLang="en-US" sz="2000" dirty="0">
                <a:sym typeface="+mn-ea"/>
              </a:rPr>
              <a:t>制作频数表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85420" y="1674495"/>
          <a:ext cx="5809615" cy="3923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940"/>
                <a:gridCol w="1714500"/>
                <a:gridCol w="981075"/>
                <a:gridCol w="1162050"/>
                <a:gridCol w="1162050"/>
              </a:tblGrid>
              <a:tr h="3892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0">
                          <a:solidFill>
                            <a:schemeClr val="bg1"/>
                          </a:solidFill>
                        </a:rPr>
                        <a:t>组序</a:t>
                      </a:r>
                      <a:endParaRPr lang="zh-CN" alt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0">
                          <a:solidFill>
                            <a:schemeClr val="bg1"/>
                          </a:solidFill>
                        </a:rPr>
                        <a:t>组界值</a:t>
                      </a:r>
                      <a:endParaRPr lang="zh-CN" alt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0">
                          <a:solidFill>
                            <a:schemeClr val="bg1"/>
                          </a:solidFill>
                        </a:rPr>
                        <a:t>组中值</a:t>
                      </a:r>
                      <a:endParaRPr lang="zh-CN" alt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0">
                          <a:solidFill>
                            <a:schemeClr val="bg1"/>
                          </a:solidFill>
                        </a:rPr>
                        <a:t>频数</a:t>
                      </a:r>
                      <a:endParaRPr lang="zh-CN" alt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0">
                          <a:solidFill>
                            <a:schemeClr val="bg1"/>
                          </a:solidFill>
                        </a:rPr>
                        <a:t>频率</a:t>
                      </a:r>
                      <a:endParaRPr lang="zh-CN" altLang="en-US" b="0">
                        <a:solidFill>
                          <a:schemeClr val="bg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892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14.15~14.45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14.3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6% 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886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14.45~14.75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14.6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8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16%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92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3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14.75~15.05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14.9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13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26%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886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4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15.05~15.35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15.2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13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26%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8991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15.35~15.65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15.5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8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16%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8864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6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15.65~15.95 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15.8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5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10%</a:t>
                      </a:r>
                      <a:endParaRPr lang="en-US" altLang="zh-CN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186805" y="1076325"/>
            <a:ext cx="601472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●</a:t>
            </a:r>
            <a:r>
              <a:rPr lang="zh-CN" altLang="en-US" sz="2000" dirty="0">
                <a:sym typeface="+mn-ea"/>
              </a:rPr>
              <a:t>制作直方图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19620" y="742315"/>
            <a:ext cx="3923030" cy="57886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6690" y="5800725"/>
            <a:ext cx="1053909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●</a:t>
            </a:r>
            <a:r>
              <a:rPr lang="zh-CN" altLang="en-US" sz="2000" dirty="0">
                <a:sym typeface="+mn-ea"/>
              </a:rPr>
              <a:t>根据轴承直径的直方图可以看出，轴承直径基本呈现正态分布，制程质量不存在异常现象。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05740" y="842010"/>
          <a:ext cx="11633835" cy="160845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782320"/>
                <a:gridCol w="5339080"/>
                <a:gridCol w="1564005"/>
                <a:gridCol w="1391920"/>
                <a:gridCol w="1486535"/>
                <a:gridCol w="1069975"/>
              </a:tblGrid>
              <a:tr h="65786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类别</a:t>
                      </a:r>
                      <a:endParaRPr lang="zh-CN" sz="1800" b="1" kern="1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421" marR="62421" marT="0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b="1" kern="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课程</a:t>
                      </a:r>
                      <a:r>
                        <a:rPr lang="zh-CN" sz="1800" b="1" kern="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名称</a:t>
                      </a:r>
                      <a:endParaRPr lang="zh-CN" sz="1800" b="1" kern="1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421" marR="62421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课程</a:t>
                      </a:r>
                      <a:r>
                        <a:rPr lang="zh-CN" altLang="en-US" sz="1800" b="1" kern="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时间</a:t>
                      </a:r>
                      <a:endParaRPr lang="zh-CN" sz="1800" b="1" kern="1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421" marR="62421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kern="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课程费</a:t>
                      </a:r>
                      <a:r>
                        <a:rPr lang="zh-CN" altLang="en-US" sz="1800" b="1" kern="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用（元）</a:t>
                      </a:r>
                      <a:endParaRPr lang="zh-CN" altLang="zh-CN" sz="1800" b="1" kern="100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421" marR="62421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课程周期</a:t>
                      </a:r>
                      <a:endParaRPr lang="zh-CN" sz="1800" b="1" kern="1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（天）</a:t>
                      </a:r>
                      <a:endParaRPr lang="zh-CN" sz="1800" b="1" kern="1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421" marR="62421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zh-CN" sz="1800" b="1" kern="1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开课</a:t>
                      </a:r>
                      <a:br>
                        <a:rPr lang="en-US" sz="1800" b="1" kern="1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</a:br>
                      <a:r>
                        <a:rPr lang="zh-CN" altLang="en-US" sz="1800" b="1" kern="1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地点</a:t>
                      </a:r>
                      <a:endParaRPr lang="zh-CN" sz="1800" b="1" kern="100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421" marR="62421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/>
                    </a:solidFill>
                  </a:tcPr>
                </a:tc>
              </a:tr>
              <a:tr h="356870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</a:t>
                      </a:r>
                      <a:r>
                        <a:rPr lang="zh-CN" altLang="en-US" sz="1800" b="1" kern="1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月</a:t>
                      </a:r>
                      <a:endParaRPr lang="zh-CN" sz="1800" b="1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421" marR="62421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设计开发质量管理(DQM)</a:t>
                      </a:r>
                      <a:r>
                        <a:rPr 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实战班</a:t>
                      </a:r>
                      <a:endParaRPr 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9月</a:t>
                      </a: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06</a:t>
                      </a:r>
                      <a:r>
                        <a:rPr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-0</a:t>
                      </a: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7</a:t>
                      </a:r>
                      <a:r>
                        <a:rPr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日</a:t>
                      </a:r>
                      <a:endParaRPr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3800</a:t>
                      </a:r>
                      <a:endParaRPr lang="en-US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</a:t>
                      </a: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天</a:t>
                      </a:r>
                      <a:endParaRPr 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0"/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上海面授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或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在线直播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0"/>
                </a:tc>
              </a:tr>
              <a:tr h="358140">
                <a:tc vMerge="1">
                  <a:tcPr marL="62421" marR="62421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注册质量经理(CQM)职业认证研修班</a:t>
                      </a:r>
                      <a:endParaRPr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</a:t>
                      </a:r>
                      <a:r>
                        <a:rPr 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月</a:t>
                      </a: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20-24</a:t>
                      </a:r>
                      <a:r>
                        <a:rPr 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日</a:t>
                      </a:r>
                      <a:endParaRPr 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9800</a:t>
                      </a:r>
                      <a:endParaRPr lang="en-US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天</a:t>
                      </a:r>
                      <a:endParaRPr 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80" marR="68580" marT="0" marB="0" anchor="ctr" anchorCtr="0"/>
                </a:tc>
                <a:tc vMerge="1">
                  <a:tcPr marL="68580" marR="68580" marT="0" marB="0" anchor="ctr" anchorCtr="0"/>
                </a:tc>
              </a:tr>
            </a:tbl>
          </a:graphicData>
        </a:graphic>
      </p:graphicFrame>
      <p:sp>
        <p:nvSpPr>
          <p:cNvPr id="4" name="稻壳儿春秋广告/盗版必究        原创来源：http://chn.docer.com/works?userid=199329941#!/work_time"/>
          <p:cNvSpPr txBox="1"/>
          <p:nvPr/>
        </p:nvSpPr>
        <p:spPr>
          <a:xfrm>
            <a:off x="5497535" y="5658021"/>
            <a:ext cx="5287025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报名咨询电话：</a:t>
            </a: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021-52961817</a:t>
            </a:r>
            <a:endParaRPr lang="en-US" altLang="zh-CN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en-US" altLang="zh-CN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18964084928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-1908175" y="182245"/>
            <a:ext cx="12192000" cy="784860"/>
          </a:xfrm>
          <a:prstGeom prst="rect">
            <a:avLst/>
          </a:prstGeom>
        </p:spPr>
        <p:txBody>
          <a:bodyPr wrap="square">
            <a:noAutofit/>
          </a:bodyPr>
          <a:p>
            <a:pPr algn="ctr">
              <a:lnSpc>
                <a:spcPct val="110000"/>
              </a:lnSpc>
            </a:pP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中国质量俱乐部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2023</a:t>
            </a:r>
            <a:r>
              <a:rPr lang="zh-CN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年度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-10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月份</a:t>
            </a:r>
            <a:r>
              <a:rPr lang="zh-CN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开课计划</a:t>
            </a:r>
            <a:endParaRPr lang="zh-CN" altLang="zh-CN" sz="24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197485" y="2450465"/>
          <a:ext cx="11642090" cy="213804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782320"/>
                <a:gridCol w="5339080"/>
                <a:gridCol w="1564005"/>
                <a:gridCol w="1391920"/>
                <a:gridCol w="1495425"/>
                <a:gridCol w="1069340"/>
              </a:tblGrid>
              <a:tr h="712470">
                <a:tc rowSpan="3">
                  <a:txBody>
                    <a:bodyPr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</a:t>
                      </a:r>
                      <a:r>
                        <a:rPr lang="zh-CN" altLang="en-US" sz="18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月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421" marR="62421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10795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质量4.0理论与应用</a:t>
                      </a:r>
                      <a:endParaRPr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10月13日</a:t>
                      </a:r>
                      <a:endParaRPr lang="zh-CN" altLang="en-US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2800</a:t>
                      </a:r>
                      <a:endParaRPr lang="en-US" alt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</a:t>
                      </a: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天</a:t>
                      </a:r>
                      <a:endParaRPr lang="en-US" alt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 rowSpan="3">
                  <a:txBody>
                    <a:bodyPr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上海</a:t>
                      </a:r>
                      <a:endParaRPr lang="zh-CN" sz="1800" b="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面授</a:t>
                      </a:r>
                      <a:endParaRPr lang="zh-CN" sz="1800" b="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或</a:t>
                      </a:r>
                      <a:endParaRPr lang="zh-CN" sz="1800" b="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在线</a:t>
                      </a:r>
                      <a:endParaRPr lang="zh-CN" sz="1800" b="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sz="1800" b="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直播</a:t>
                      </a:r>
                      <a:endParaRPr lang="zh-CN" sz="1800" b="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</a:tr>
              <a:tr h="356870">
                <a:tc vMerge="1">
                  <a:tcPr marL="62421" marR="62421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10795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注册质量工程师（CQP）职业认证研修班   </a:t>
                      </a:r>
                      <a:endParaRPr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10月19-22日</a:t>
                      </a:r>
                      <a:endParaRPr 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7000</a:t>
                      </a:r>
                      <a:endParaRPr 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4</a:t>
                      </a: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天</a:t>
                      </a:r>
                      <a:endParaRPr lang="en-US" alt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 vMerge="1">
                  <a:tcPr marL="46710" marR="46710" marT="0" marB="0" anchor="ctr" anchorCtr="0"/>
                </a:tc>
              </a:tr>
              <a:tr h="356870">
                <a:tc vMerge="1">
                  <a:tcPr marL="62421" marR="62421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10795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注册精益六西格玛黑带（LSSBB）职业认证研修班</a:t>
                      </a:r>
                      <a:endParaRPr lang="zh-CN" altLang="en-US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10月19-22日</a:t>
                      </a:r>
                      <a:endParaRPr lang="zh-CN" altLang="en-US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11月02-05日</a:t>
                      </a:r>
                      <a:endParaRPr lang="zh-CN" altLang="en-US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zh-CN" altLang="en-US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12月07-10日</a:t>
                      </a:r>
                      <a:endParaRPr lang="zh-CN" altLang="en-US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31600</a:t>
                      </a:r>
                      <a:endParaRPr lang="en-US" alt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12天</a:t>
                      </a:r>
                      <a:endParaRPr lang="en-US" alt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 vMerge="1">
                  <a:tcPr marL="46710" marR="46710" marT="0" marB="0" anchor="ctr" anchorCtr="0"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96850" y="4588510"/>
          <a:ext cx="11642725" cy="106934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782320"/>
                <a:gridCol w="5339080"/>
                <a:gridCol w="1564005"/>
                <a:gridCol w="1391920"/>
                <a:gridCol w="1496060"/>
                <a:gridCol w="1069340"/>
              </a:tblGrid>
              <a:tr h="712470">
                <a:tc rowSpan="2">
                  <a:txBody>
                    <a:bodyPr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11</a:t>
                      </a:r>
                      <a:r>
                        <a:rPr lang="zh-CN" altLang="en-US" sz="1800" b="1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月</a:t>
                      </a:r>
                      <a:endParaRPr lang="zh-CN" altLang="en-US" sz="1800" b="1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2421" marR="62421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10795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注册精益六西格玛绿带（LSSGB）职业认证研修班</a:t>
                      </a:r>
                      <a:endParaRPr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11月10-12日</a:t>
                      </a:r>
                      <a:endParaRPr 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12月08-10日</a:t>
                      </a:r>
                      <a:endParaRPr lang="zh-CN" altLang="en-US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9800</a:t>
                      </a:r>
                      <a:endParaRPr lang="en-US" alt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>
                  <a:txBody>
                    <a:bodyPr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6</a:t>
                      </a: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天</a:t>
                      </a:r>
                      <a:endParaRPr lang="en-US" alt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 rowSpan="2">
                  <a:txBody>
                    <a:bodyPr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上海面授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或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sz="1600" b="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在线直播</a:t>
                      </a:r>
                      <a:endParaRPr lang="zh-CN" sz="1600" b="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  <a:sym typeface="+mn-ea"/>
                      </a:endParaRPr>
                    </a:p>
                  </a:txBody>
                  <a:tcPr marL="46710" marR="46710" marT="0" marB="0" anchor="ctr" anchorCtr="0"/>
                </a:tc>
              </a:tr>
              <a:tr h="356870">
                <a:tc vMerge="1">
                  <a:tcPr marL="62421" marR="62421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marL="107950" algn="l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注册质量总监（CQD）职业认证研修班  </a:t>
                      </a:r>
                      <a:endParaRPr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11月22-26日</a:t>
                      </a:r>
                      <a:endParaRPr 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11800</a:t>
                      </a:r>
                      <a:endParaRPr 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>
                  <a:txBody>
                    <a:bodyPr/>
                    <a:p>
                      <a:pPr marL="0" algn="ctr" defTabSz="914400" rtl="0" eaLnBrk="1" latinLnBrk="0" hangingPunct="1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5</a:t>
                      </a:r>
                      <a:r>
                        <a:rPr lang="en-US" altLang="zh-CN" sz="1800" kern="1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天</a:t>
                      </a:r>
                      <a:endParaRPr lang="en-US" altLang="zh-CN" sz="1800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46710" marR="46710" marT="0" marB="0" anchor="ctr" anchorCtr="0"/>
                </a:tc>
                <a:tc vMerge="1">
                  <a:tcPr marL="46710" marR="46710" marT="0" marB="0" anchor="ctr" anchorCtr="0"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214630" y="5657850"/>
            <a:ext cx="7719060" cy="929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●凡报名参加线上远程教学的同学，可在5年内免费参加同主题的线下课程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●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课程赠送老师授课工具包，方便大家复习转化。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●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会员企业参加学习，可联系班主任，参加优惠活动。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015980" y="5692140"/>
            <a:ext cx="823595" cy="81089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-2253615" y="161925"/>
            <a:ext cx="12192000" cy="784860"/>
          </a:xfrm>
          <a:prstGeom prst="rect">
            <a:avLst/>
          </a:prstGeom>
        </p:spPr>
        <p:txBody>
          <a:bodyPr wrap="square">
            <a:noAutofit/>
          </a:bodyPr>
          <a:p>
            <a:pPr algn="ctr">
              <a:lnSpc>
                <a:spcPct val="110000"/>
              </a:lnSpc>
            </a:pP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中国质量俱乐部</a:t>
            </a:r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      2023</a:t>
            </a:r>
            <a:r>
              <a:rPr lang="zh-CN" altLang="zh-CN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年度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沙龙</a:t>
            </a:r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计划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21615" y="854710"/>
          <a:ext cx="11452225" cy="4854575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016000"/>
                <a:gridCol w="1629410"/>
                <a:gridCol w="1628775"/>
                <a:gridCol w="4733290"/>
                <a:gridCol w="2444750"/>
              </a:tblGrid>
              <a:tr h="441325"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场次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日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主题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地点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41325"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en-US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3月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25日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长三角地区质量人交流会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上海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41325"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</a:t>
                      </a:r>
                      <a:endParaRPr lang="en-US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4月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19日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珠三角地区质量人交流会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深圳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41325"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5月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20日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浙江地区质量人交流会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杭州</a:t>
                      </a:r>
                      <a:endParaRPr lang="zh-CN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41325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4</a:t>
                      </a:r>
                      <a:endParaRPr lang="zh-CN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7月</a:t>
                      </a:r>
                      <a:endParaRPr lang="zh-CN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08日</a:t>
                      </a:r>
                      <a:endParaRPr lang="zh-CN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  <a:sym typeface="+mn-ea"/>
                        </a:rPr>
                        <a:t>福建地区质量人交流会</a:t>
                      </a:r>
                      <a:endParaRPr lang="zh-CN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  <a:sym typeface="+mn-ea"/>
                        </a:rPr>
                        <a:t>厦门</a:t>
                      </a:r>
                      <a:endParaRPr lang="zh-CN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41325"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7月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29日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  <a:sym typeface="+mn-ea"/>
                        </a:rPr>
                        <a:t>山东地区质量人交流会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  <a:sym typeface="+mn-ea"/>
                        </a:rPr>
                        <a:t>青岛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41325">
                <a:tc>
                  <a:txBody>
                    <a:bodyPr/>
                    <a:p>
                      <a:pPr algn="ctr">
                        <a:lnSpc>
                          <a:spcPct val="100000"/>
                        </a:lnSpc>
                        <a:buClrTx/>
                        <a:buSzTx/>
                        <a:buFontTx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6</a:t>
                      </a: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8月</a:t>
                      </a: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26日</a:t>
                      </a: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京津冀地区质量人交流会</a:t>
                      </a: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合肥</a:t>
                      </a:r>
                      <a:endParaRPr 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41325"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</a:t>
                      </a:r>
                      <a:endParaRPr 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10月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15日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珠三角地区质量人交流会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广州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1325"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18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11月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17日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第9届企业改进案例大赛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成都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noFill/>
                  </a:tcPr>
                </a:tc>
              </a:tr>
              <a:tr h="441325"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en-US" alt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11月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18日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第16届中国质量俱乐部年会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成都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1325">
                <a:tc>
                  <a:txBody>
                    <a:bodyPr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zh-CN" sz="18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18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12月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23日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长三角地区质量人交流会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8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楷体" panose="02010609060101010101" charset="-122"/>
                        </a:rPr>
                        <a:t>苏州</a:t>
                      </a:r>
                      <a:endParaRPr lang="en-US" altLang="en-US" sz="18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noFill/>
                  </a:tcPr>
                </a:tc>
              </a:tr>
            </a:tbl>
          </a:graphicData>
        </a:graphic>
      </p:graphicFrame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4630" y="5657850"/>
            <a:ext cx="7719060" cy="929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3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●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15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日珠三角地区质量人交流会将于广州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举办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●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17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日第九届企业改进案例大赛将于成都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举办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●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18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日第</a:t>
            </a:r>
            <a:r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16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届中国质量俱乐部年会将于成都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举办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850245" y="5754370"/>
            <a:ext cx="823595" cy="810895"/>
          </a:xfrm>
          <a:prstGeom prst="rect">
            <a:avLst/>
          </a:prstGeom>
        </p:spPr>
      </p:pic>
      <p:sp>
        <p:nvSpPr>
          <p:cNvPr id="13" name="稻壳儿春秋广告/盗版必究        原创来源：http://chn.docer.com/works?userid=199329941#!/work_time"/>
          <p:cNvSpPr txBox="1"/>
          <p:nvPr>
            <p:custDataLst>
              <p:tags r:id="rId6"/>
            </p:custDataLst>
          </p:nvPr>
        </p:nvSpPr>
        <p:spPr>
          <a:xfrm>
            <a:off x="4978105" y="5754541"/>
            <a:ext cx="5287025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线下交流、持续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提升</a:t>
            </a:r>
            <a:endParaRPr lang="zh-CN" alt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扫描二维码</a:t>
            </a:r>
            <a:r>
              <a:rPr lang="zh-CN" alt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即可报名</a:t>
            </a:r>
            <a:endParaRPr lang="zh-CN" alt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96695" y="5153660"/>
            <a:ext cx="3342640" cy="6426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47085" y="1303655"/>
            <a:ext cx="7383145" cy="14027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6600" b="1">
                <a:latin typeface="微软雅黑" panose="020B0503020204020204" pitchFamily="34" charset="-122"/>
                <a:ea typeface="微软雅黑" panose="020B0503020204020204" pitchFamily="34" charset="-122"/>
              </a:rPr>
              <a:t>THANK YOU!</a:t>
            </a:r>
            <a:endParaRPr lang="en-US" altLang="zh-CN" sz="6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4aa744facea56c97809b630d2800c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9165" y="5153660"/>
            <a:ext cx="1162050" cy="1182370"/>
          </a:xfrm>
          <a:prstGeom prst="rect">
            <a:avLst/>
          </a:prstGeom>
        </p:spPr>
      </p:pic>
      <p:pic>
        <p:nvPicPr>
          <p:cNvPr id="6" name="图片 5" descr="e71a211fcd0de89a97a318d24ce7b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190" y="5153660"/>
            <a:ext cx="1172845" cy="11728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647565" y="6405245"/>
            <a:ext cx="1532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官方公众号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727190" y="6405245"/>
            <a:ext cx="13398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官方直播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533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10"/>
          <p:cNvSpPr txBox="1">
            <a:spLocks noChangeArrowheads="1"/>
          </p:cNvSpPr>
          <p:nvPr/>
        </p:nvSpPr>
        <p:spPr bwMode="auto">
          <a:xfrm>
            <a:off x="174625" y="253365"/>
            <a:ext cx="359473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质量管理七大手法概述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1"/>
          <p:cNvSpPr>
            <a:spLocks noChangeArrowheads="1"/>
          </p:cNvSpPr>
          <p:nvPr/>
        </p:nvSpPr>
        <p:spPr bwMode="auto">
          <a:xfrm>
            <a:off x="0" y="221865"/>
            <a:ext cx="144463" cy="463550"/>
          </a:xfrm>
          <a:prstGeom prst="rect">
            <a:avLst/>
          </a:prstGeom>
          <a:solidFill>
            <a:srgbClr val="6C9D2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0995" y="547370"/>
            <a:ext cx="10910570" cy="2019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lnSpc>
                <a:spcPct val="110000"/>
              </a:lnSpc>
              <a:buFont typeface="Wingdings" panose="05000000000000000000" charset="0"/>
              <a:buNone/>
            </a:pP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400" dirty="0"/>
              <a:t>20世纪60年代，日本开始推行全面质量管理，为鼓励全员参与质量管理工作，日本质量管理专家针对现场工作人员和初级管理人员，开发了易于掌握的7种质量管理方法。这7种质量管理方法为鱼刺图、柏拉图、检查表、分层法、散布图、直方图和控制图，统称为“质量管理(Quality Control，缩写为QC)七大手法”。</a:t>
            </a: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400" dirty="0"/>
              <a:t>“QC七大手法”集中体现了质量管理“以事实和数据为基础进行判断和管理”的特点。</a:t>
            </a:r>
            <a:endParaRPr lang="en-US" altLang="zh-CN" sz="2400" dirty="0"/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400" dirty="0"/>
              <a:t>为确保质量问题的解决与全面质量管理的顺利推行，企业相关部门人员需对“QC七大手法”做到熟悉掌握与灵活应用。</a:t>
            </a:r>
            <a:endParaRPr lang="en-US" altLang="zh-CN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10"/>
          <p:cNvSpPr txBox="1">
            <a:spLocks noChangeArrowheads="1"/>
          </p:cNvSpPr>
          <p:nvPr/>
        </p:nvSpPr>
        <p:spPr bwMode="auto">
          <a:xfrm>
            <a:off x="174625" y="253365"/>
            <a:ext cx="4648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质量管理七大手法的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适用条件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矩形 1"/>
          <p:cNvSpPr>
            <a:spLocks noChangeArrowheads="1"/>
          </p:cNvSpPr>
          <p:nvPr/>
        </p:nvSpPr>
        <p:spPr bwMode="auto">
          <a:xfrm>
            <a:off x="0" y="221865"/>
            <a:ext cx="144463" cy="463550"/>
          </a:xfrm>
          <a:prstGeom prst="rect">
            <a:avLst/>
          </a:prstGeom>
          <a:solidFill>
            <a:srgbClr val="6C9D2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aphicFrame>
        <p:nvGraphicFramePr>
          <p:cNvPr id="11" name="表格 10"/>
          <p:cNvGraphicFramePr/>
          <p:nvPr>
            <p:custDataLst>
              <p:tags r:id="rId1"/>
            </p:custDataLst>
          </p:nvPr>
        </p:nvGraphicFramePr>
        <p:xfrm>
          <a:off x="222885" y="2042160"/>
          <a:ext cx="11746865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075"/>
                <a:gridCol w="1696720"/>
                <a:gridCol w="8942070"/>
              </a:tblGrid>
              <a:tr h="3594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QC</a:t>
                      </a:r>
                      <a:r>
                        <a:rPr lang="zh-CN" altLang="en-US" sz="2000"/>
                        <a:t>手法</a:t>
                      </a:r>
                      <a:endParaRPr lang="zh-CN" altLang="en-US" sz="2000"/>
                    </a:p>
                  </a:txBody>
                  <a:tcPr anchor="ctr" anchorCtr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方法</a:t>
                      </a:r>
                      <a:r>
                        <a:rPr lang="zh-CN" altLang="en-US" sz="2000"/>
                        <a:t>归属</a:t>
                      </a:r>
                      <a:endParaRPr lang="zh-CN" altLang="en-US" sz="2000"/>
                    </a:p>
                  </a:txBody>
                  <a:tcPr anchor="ctr" anchorCtr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具体</a:t>
                      </a:r>
                      <a:r>
                        <a:rPr lang="zh-CN" altLang="en-US" sz="2000"/>
                        <a:t>适用条件</a:t>
                      </a:r>
                      <a:endParaRPr lang="zh-CN" altLang="en-US" sz="2000"/>
                    </a:p>
                  </a:txBody>
                  <a:tcPr anchor="ctr" anchorCtr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6642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/>
                        <a:t>鱼刺图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/>
                        <a:t> 图示法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1.寻找关键的质量问题</a:t>
                      </a:r>
                      <a:endParaRPr lang="zh-CN" altLang="en-US" sz="1800"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2.寻找质量问题的关键原因</a:t>
                      </a:r>
                      <a:endParaRPr lang="zh-CN" altLang="en-US" sz="1800"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3.根据找出的因果关系，制定改善的对策，以消除产生问题的原因</a:t>
                      </a:r>
                      <a:endParaRPr lang="zh-CN" altLang="en-US" sz="1800"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4.表示质量改善期望结果与对策间的关系，以确认改善目标是否达成</a:t>
                      </a:r>
                      <a:endParaRPr lang="zh-CN" altLang="en-US" sz="1800"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zh-CN" altLang="en-US" sz="1800">
                          <a:sym typeface="+mn-ea"/>
                        </a:rPr>
                        <a:t>5.理顺混乱的因果关系，分析日常管理工作中的问题，帮助企业进行决策，明晰企业战略目标的重点等</a:t>
                      </a:r>
                      <a:endParaRPr lang="zh-CN" altLang="en-US" sz="1800"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638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/>
                        <a:t>柏拉图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/>
                        <a:t>图示法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/>
                        <a:t>1.分析不良品的数量，掌握最关键的不良因素</a:t>
                      </a:r>
                      <a:endParaRPr lang="zh-CN" altLang="en-US"/>
                    </a:p>
                    <a:p>
                      <a:pPr algn="l" fontAlgn="ctr">
                        <a:buNone/>
                      </a:pPr>
                      <a:r>
                        <a:rPr lang="zh-CN" altLang="en-US"/>
                        <a:t>2.该方法只适用于计数值统计条件下，分析关键的少数及有用的多数</a:t>
                      </a:r>
                      <a:endParaRPr lang="zh-CN" altLang="en-US"/>
                    </a:p>
                    <a:p>
                      <a:pPr algn="l" fontAlgn="ctr">
                        <a:buNone/>
                      </a:pPr>
                      <a:r>
                        <a:rPr lang="zh-CN" altLang="en-US"/>
                        <a:t>3.发生质量问题后，用柏拉图进行分析，以确定改善的目标</a:t>
                      </a:r>
                      <a:endParaRPr lang="zh-CN" altLang="en-US"/>
                    </a:p>
                    <a:p>
                      <a:pPr algn="l" fontAlgn="ctr">
                        <a:buNone/>
                      </a:pPr>
                      <a:r>
                        <a:rPr lang="zh-CN" altLang="en-US"/>
                        <a:t>4.将改良前后的柏拉图进行对比，用以确认问题改善的效果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65150"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/>
                        <a:t>检查表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/>
                        <a:t>行列</a:t>
                      </a:r>
                      <a:r>
                        <a:rPr lang="zh-CN" altLang="en-US"/>
                        <a:t>法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/>
                        <a:t>1.正确把握</a:t>
                      </a:r>
                      <a:r>
                        <a:rPr lang="zh-CN" altLang="en-US"/>
                        <a:t>现状，了解质量问题出现的次数，掌握产品缺陷数的分布情况，找出产生质量问题的主要原因</a:t>
                      </a:r>
                      <a:endParaRPr lang="zh-CN" altLang="en-US"/>
                    </a:p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/>
                        <a:t>2.整理原始数据</a:t>
                      </a:r>
                      <a:endParaRPr lang="zh-CN" altLang="en-US"/>
                    </a:p>
                    <a:p>
                      <a:pPr algn="l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/>
                        <a:t>3.为了掌握产品的质量而进行核查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222885" y="685165"/>
            <a:ext cx="117748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/>
              <a:t>运用“QC七大手法”，企业可以从经常变化的生产过程中，系统地收集与产品质量有关的各种数据，并用统计方法对数据进行整理、加工和分析，进而画出各种图表，计算某些数据指标，从中找出质量变化的规律，实现对质量的控制。</a:t>
            </a:r>
            <a:endParaRPr lang="zh-CN" altLang="en-US"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10"/>
          <p:cNvSpPr txBox="1">
            <a:spLocks noChangeArrowheads="1"/>
          </p:cNvSpPr>
          <p:nvPr/>
        </p:nvSpPr>
        <p:spPr bwMode="auto">
          <a:xfrm>
            <a:off x="0" y="253365"/>
            <a:ext cx="497967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质量管理七大手法的适用条件</a:t>
            </a:r>
            <a:endParaRPr lang="zh-CN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矩形 1"/>
          <p:cNvSpPr>
            <a:spLocks noChangeArrowheads="1"/>
          </p:cNvSpPr>
          <p:nvPr/>
        </p:nvSpPr>
        <p:spPr bwMode="auto">
          <a:xfrm>
            <a:off x="0" y="221865"/>
            <a:ext cx="144463" cy="463550"/>
          </a:xfrm>
          <a:prstGeom prst="rect">
            <a:avLst/>
          </a:prstGeom>
          <a:solidFill>
            <a:srgbClr val="6C9D2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222885" y="2626995"/>
          <a:ext cx="11746865" cy="3721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075"/>
                <a:gridCol w="1696720"/>
                <a:gridCol w="8942070"/>
              </a:tblGrid>
              <a:tr h="96012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b="0">
                          <a:solidFill>
                            <a:schemeClr val="tx1"/>
                          </a:solidFill>
                        </a:rPr>
                        <a:t>散布图 </a:t>
                      </a:r>
                      <a:endParaRPr lang="zh-CN" alt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b="0">
                          <a:solidFill>
                            <a:schemeClr val="tx1"/>
                          </a:solidFill>
                        </a:rPr>
                        <a:t>坐标法</a:t>
                      </a:r>
                      <a:endParaRPr lang="zh-CN" alt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  <a:sym typeface="+mn-ea"/>
                        </a:rPr>
                        <a:t>1.分析两组数据之间是否存在相关关系</a:t>
                      </a:r>
                      <a:endParaRPr lang="zh-CN" altLang="en-US" sz="1800" b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  <a:sym typeface="+mn-ea"/>
                        </a:rPr>
                        <a:t>2.确认两组相关数据之间的预期关系</a:t>
                      </a:r>
                      <a:endParaRPr lang="zh-CN" altLang="en-US" sz="18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57289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/>
                        <a:t>直方图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/>
                        <a:t>图示法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1.直观地传达有关过程情况的信息，用来判断生产工序质量的稳定性</a:t>
                      </a:r>
                      <a:endParaRPr lang="zh-CN" altLang="en-US" sz="1800" b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2.推断工序质量符合规格标准的程度</a:t>
                      </a:r>
                      <a:endParaRPr lang="zh-CN" altLang="en-US" sz="1800" b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3.分析不同因素对质量的影响，并确定质量改进的重点</a:t>
                      </a:r>
                      <a:endParaRPr lang="zh-CN" altLang="en-US" sz="1800" b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4.为计算工序能力指数提供有关数据</a:t>
                      </a:r>
                      <a:endParaRPr lang="zh-CN" altLang="en-US" sz="1800" b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sym typeface="+mn-ea"/>
                        </a:rPr>
                        <a:t>5.验证测量方法和算法是否有偏差，并且判断数据真伪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/>
                        <a:t> 控制图 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/>
                        <a:t>图示法</a:t>
                      </a:r>
                      <a:endParaRPr lang="zh-CN" altLang="en-US"/>
                    </a:p>
                  </a:txBody>
                  <a:tcPr anchor="ctr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/>
                        <a:t>1.监控系统性因素造成的质量波动、预防不合格品发生</a:t>
                      </a:r>
                      <a:endParaRPr lang="zh-CN" altLang="en-US"/>
                    </a:p>
                    <a:p>
                      <a:pPr algn="l" fontAlgn="ctr">
                        <a:buNone/>
                      </a:pPr>
                      <a:r>
                        <a:rPr lang="zh-CN" altLang="en-US"/>
                        <a:t>2.判明工序质量的稳定性和工艺过程的稳定程度</a:t>
                      </a:r>
                      <a:endParaRPr lang="zh-CN" altLang="en-US"/>
                    </a:p>
                    <a:p>
                      <a:pPr algn="l" fontAlgn="ctr">
                        <a:buNone/>
                      </a:pPr>
                      <a:r>
                        <a:rPr lang="zh-CN" altLang="en-US"/>
                        <a:t>3.分析控制工艺过程的质量状态，及时发现和消除工艺的失控现象</a:t>
                      </a:r>
                      <a:endParaRPr lang="zh-CN" altLang="en-US"/>
                    </a:p>
                    <a:p>
                      <a:pPr algn="l" fontAlgn="ctr">
                        <a:buNone/>
                      </a:pPr>
                      <a:r>
                        <a:rPr lang="zh-CN" altLang="en-US"/>
                        <a:t>4.明确机器设备和工艺装备有无失调现象，为产品质量改进和质检提供依据</a:t>
                      </a:r>
                      <a:endParaRPr lang="zh-CN" altLang="en-US"/>
                    </a:p>
                  </a:txBody>
                  <a:tcPr anchor="b" anchorCtr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/>
          <p:nvPr/>
        </p:nvGraphicFramePr>
        <p:xfrm>
          <a:off x="222885" y="894715"/>
          <a:ext cx="11746865" cy="46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075"/>
                <a:gridCol w="1688465"/>
                <a:gridCol w="8950325"/>
              </a:tblGrid>
              <a:tr h="4610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QC</a:t>
                      </a:r>
                      <a:r>
                        <a:rPr lang="zh-CN" altLang="en-US" sz="2000"/>
                        <a:t>手法</a:t>
                      </a:r>
                      <a:endParaRPr lang="zh-CN" altLang="en-US" sz="2000"/>
                    </a:p>
                  </a:txBody>
                  <a:tcPr anchor="ctr" anchorCtr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方法</a:t>
                      </a:r>
                      <a:r>
                        <a:rPr lang="zh-CN" altLang="en-US" sz="2000"/>
                        <a:t>归属</a:t>
                      </a:r>
                      <a:endParaRPr lang="zh-CN" altLang="en-US" sz="2000"/>
                    </a:p>
                  </a:txBody>
                  <a:tcPr anchor="ctr" anchorCtr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/>
                        <a:t>具体</a:t>
                      </a:r>
                      <a:r>
                        <a:rPr lang="zh-CN" altLang="en-US" sz="2000"/>
                        <a:t>适用条件</a:t>
                      </a:r>
                      <a:endParaRPr lang="zh-CN" altLang="en-US" sz="2000"/>
                    </a:p>
                  </a:txBody>
                  <a:tcPr anchor="ctr" anchorCtr="0"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/>
          <p:nvPr/>
        </p:nvGraphicFramePr>
        <p:xfrm>
          <a:off x="222885" y="1355725"/>
          <a:ext cx="11746865" cy="127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075"/>
                <a:gridCol w="1696720"/>
                <a:gridCol w="8942070"/>
              </a:tblGrid>
              <a:tr h="127127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b="0">
                          <a:solidFill>
                            <a:schemeClr val="tx1"/>
                          </a:solidFill>
                        </a:rPr>
                        <a:t>层别法</a:t>
                      </a:r>
                      <a:endParaRPr lang="zh-CN" alt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b="0">
                          <a:solidFill>
                            <a:schemeClr val="tx1"/>
                          </a:solidFill>
                        </a:rPr>
                        <a:t>思考法</a:t>
                      </a:r>
                      <a:endParaRPr lang="zh-CN" alt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  <a:sym typeface="+mn-ea"/>
                        </a:rPr>
                        <a:t>1.从不同的角度发现质量问题，将杂乱无章的数据归为有意义的类别，达到一目了然的目的，弥补靠经验、靠直觉判定管理的不足</a:t>
                      </a:r>
                      <a:endParaRPr lang="zh-CN" altLang="en-US" sz="1800" b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  <a:sym typeface="+mn-ea"/>
                        </a:rPr>
                        <a:t>2.解决质量数据的分类问题，通过质量数据分类，为设计查检表</a:t>
                      </a:r>
                      <a:r>
                        <a:rPr lang="zh-CN" altLang="en-US" sz="1800" b="0">
                          <a:solidFill>
                            <a:schemeClr val="tx1"/>
                          </a:solidFill>
                          <a:sym typeface="+mn-ea"/>
                        </a:rPr>
                        <a:t>提供依据</a:t>
                      </a:r>
                      <a:endParaRPr lang="zh-CN" altLang="en-US" sz="1800" b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zh-CN" altLang="en-US" sz="1800" b="0">
                          <a:solidFill>
                            <a:schemeClr val="tx1"/>
                          </a:solidFill>
                          <a:sym typeface="+mn-ea"/>
                        </a:rPr>
                        <a:t>3.与其他方法结合使用，如排列图、控制图、直方图等，</a:t>
                      </a:r>
                      <a:r>
                        <a:rPr lang="zh-CN" altLang="en-US" sz="1800" b="0">
                          <a:solidFill>
                            <a:schemeClr val="tx1"/>
                          </a:solidFill>
                          <a:sym typeface="+mn-ea"/>
                        </a:rPr>
                        <a:t>以便更好地控制质量</a:t>
                      </a:r>
                      <a:endParaRPr lang="zh-CN" altLang="en-US" sz="1800" b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10"/>
          <p:cNvSpPr txBox="1">
            <a:spLocks noChangeArrowheads="1"/>
          </p:cNvSpPr>
          <p:nvPr/>
        </p:nvSpPr>
        <p:spPr bwMode="auto">
          <a:xfrm>
            <a:off x="174625" y="253365"/>
            <a:ext cx="70027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常用方法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鱼刺图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具体方法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2" name="矩形 1"/>
          <p:cNvSpPr>
            <a:spLocks noChangeArrowheads="1"/>
          </p:cNvSpPr>
          <p:nvPr/>
        </p:nvSpPr>
        <p:spPr bwMode="auto">
          <a:xfrm>
            <a:off x="0" y="221865"/>
            <a:ext cx="144463" cy="463550"/>
          </a:xfrm>
          <a:prstGeom prst="rect">
            <a:avLst/>
          </a:prstGeom>
          <a:solidFill>
            <a:srgbClr val="6C9D2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4780" y="782320"/>
            <a:ext cx="11824335" cy="4421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400" b="1" dirty="0">
                <a:sym typeface="+mn-ea"/>
              </a:rPr>
              <a:t>方法概述</a:t>
            </a:r>
            <a:endParaRPr lang="en-US" altLang="zh-CN" sz="2400" b="1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400" dirty="0">
                <a:sym typeface="+mn-ea"/>
              </a:rPr>
              <a:t>     </a:t>
            </a:r>
            <a:r>
              <a:rPr lang="en-US" altLang="zh-CN" sz="2000" dirty="0">
                <a:sym typeface="+mn-ea"/>
              </a:rPr>
              <a:t>鱼刺图又名因果图、石川图或特性要因图，是用于描述、整理和分析质量问题(特性)与影响质量的可能原因(要因)之间因果关系的一种图形，它通过全面系统地分析原因、寻找对策，最终促进质量问题的的解决。</a:t>
            </a:r>
            <a:endParaRPr lang="en-US" altLang="zh-CN" sz="2400" dirty="0"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400" b="1" dirty="0">
                <a:sym typeface="+mn-ea"/>
              </a:rPr>
              <a:t>应用要点</a:t>
            </a:r>
            <a:endParaRPr lang="en-US" altLang="zh-CN" sz="2400" b="1" dirty="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4780915" y="110490"/>
            <a:ext cx="3691890" cy="92475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6055" y="761365"/>
            <a:ext cx="12005945" cy="2553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</a:t>
            </a:r>
            <a:r>
              <a:rPr lang="en-US" altLang="zh-CN" sz="2000" dirty="0">
                <a:sym typeface="+mn-ea"/>
              </a:rPr>
              <a:t>确定质量问题(特性)，分析现场或管理存在的问题，并将此质量问题作为所要分析的特性。</a:t>
            </a:r>
            <a:endParaRPr lang="en-US" altLang="zh-CN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</a:t>
            </a:r>
            <a:r>
              <a:rPr lang="en-US" altLang="zh-CN" sz="2000" dirty="0">
                <a:sym typeface="+mn-ea"/>
              </a:rPr>
              <a:t>记录特性和主分支，将特性记在右侧，然后从左至右画一粗箭头，作为主分支。</a:t>
            </a:r>
            <a:endParaRPr lang="en-US" altLang="zh-CN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③</a:t>
            </a:r>
            <a:r>
              <a:rPr lang="en-US" altLang="zh-CN" sz="2000" dirty="0">
                <a:sym typeface="+mn-ea"/>
              </a:rPr>
              <a:t>分析造成质量问题要因的主要方面，并将这这些要因记入鱼刺图中，形成中分支。一般情况下，现场问题可从人、机、料、法、环、测6个方面进行分析;管理问题可从人、事、地、时、物五方面进行分析。</a:t>
            </a:r>
            <a:endParaRPr lang="en-US" altLang="zh-CN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④</a:t>
            </a:r>
            <a:r>
              <a:rPr lang="en-US" altLang="zh-CN" sz="2000" dirty="0">
                <a:sym typeface="+mn-ea"/>
              </a:rPr>
              <a:t>对鱼刺图中每个中分支的要因进行分析，</a:t>
            </a:r>
            <a:r>
              <a:rPr lang="zh-CN" altLang="en-US" sz="2000" dirty="0">
                <a:sym typeface="+mn-ea"/>
              </a:rPr>
              <a:t>追究</a:t>
            </a:r>
            <a:r>
              <a:rPr lang="en-US" altLang="zh-CN" sz="2000" dirty="0">
                <a:sym typeface="+mn-ea"/>
              </a:rPr>
              <a:t>其产生的原因，并记入鱼刺图中，形成小分支</a:t>
            </a:r>
            <a:r>
              <a:rPr lang="zh-CN" altLang="en-US" sz="2000" dirty="0">
                <a:sym typeface="+mn-ea"/>
              </a:rPr>
              <a:t>。</a:t>
            </a:r>
            <a:endParaRPr lang="zh-CN" altLang="en-US" sz="2000" dirty="0">
              <a:sym typeface="+mn-ea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2000" dirty="0">
              <a:sym typeface="+mn-ea"/>
            </a:endParaRPr>
          </a:p>
        </p:txBody>
      </p:sp>
      <p:pic>
        <p:nvPicPr>
          <p:cNvPr id="5" name="图片 4" descr="9da82aa67c3ef660fc1f0f21d620a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824"/>
          <a:stretch>
            <a:fillRect/>
          </a:stretch>
        </p:blipFill>
        <p:spPr>
          <a:xfrm rot="16200000">
            <a:off x="7844790" y="2009140"/>
            <a:ext cx="2825750" cy="58680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86055" y="2879725"/>
            <a:ext cx="635952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⑤</a:t>
            </a:r>
            <a:r>
              <a:rPr lang="zh-CN" altLang="en-US" sz="2000" dirty="0">
                <a:sym typeface="+mn-ea"/>
              </a:rPr>
              <a:t>所有要因记录完毕后，检查鱼刺图是否有遗漏的要因，重点检查以下3项内容</a:t>
            </a:r>
            <a:r>
              <a:rPr lang="en-US" altLang="zh-CN" sz="2000" dirty="0">
                <a:sym typeface="+mn-ea"/>
              </a:rPr>
              <a:t>:</a:t>
            </a:r>
            <a:r>
              <a:rPr lang="zh-CN" altLang="en-US" sz="2000" dirty="0">
                <a:sym typeface="+mn-ea"/>
              </a:rPr>
              <a:t>是否有遗漏的要因</a:t>
            </a:r>
            <a:r>
              <a:rPr lang="en-US" altLang="zh-CN" sz="2000" dirty="0">
                <a:sym typeface="+mn-ea"/>
              </a:rPr>
              <a:t>;</a:t>
            </a:r>
            <a:r>
              <a:rPr lang="zh-CN" altLang="en-US" sz="2000" dirty="0">
                <a:sym typeface="+mn-ea"/>
              </a:rPr>
              <a:t>分支的记述逻辑关系是否合理</a:t>
            </a:r>
            <a:r>
              <a:rPr lang="en-US" altLang="zh-CN" sz="2000" dirty="0">
                <a:sym typeface="+mn-ea"/>
              </a:rPr>
              <a:t>;</a:t>
            </a:r>
            <a:r>
              <a:rPr lang="zh-CN" altLang="en-US" sz="2000" dirty="0">
                <a:sym typeface="+mn-ea"/>
              </a:rPr>
              <a:t>中分支、小分支和子分支是否有重叠。</a:t>
            </a:r>
            <a:endParaRPr lang="zh-CN" altLang="en-US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⑥</a:t>
            </a:r>
            <a:r>
              <a:rPr lang="zh-CN" altLang="en-US" sz="2000" dirty="0">
                <a:sym typeface="+mn-ea"/>
              </a:rPr>
              <a:t>标出主要原因并记入其他事项</a:t>
            </a:r>
            <a:r>
              <a:rPr lang="en-US" altLang="zh-CN" sz="2000" dirty="0">
                <a:sym typeface="+mn-ea"/>
              </a:rPr>
              <a:t>:</a:t>
            </a:r>
            <a:r>
              <a:rPr lang="zh-CN" altLang="en-US" sz="2000" dirty="0">
                <a:sym typeface="+mn-ea"/>
              </a:rPr>
              <a:t>寻找对质量问题有重大影响的要因，即质量问题的主要原因，并对其进行标记</a:t>
            </a:r>
            <a:r>
              <a:rPr lang="en-US" altLang="zh-CN" sz="2000" dirty="0">
                <a:sym typeface="+mn-ea"/>
              </a:rPr>
              <a:t>;</a:t>
            </a:r>
            <a:r>
              <a:rPr lang="zh-CN" altLang="en-US" sz="2000" dirty="0">
                <a:sym typeface="+mn-ea"/>
              </a:rPr>
              <a:t>将鱼刺图名称、绘制人员、绘制日期、主要问题等记入图中，完成鱼刺图的制作。</a:t>
            </a:r>
            <a:endParaRPr lang="zh-CN" altLang="en-US" sz="2000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6055" y="19875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/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常用方法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鱼刺图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绘制步骤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7800" y="217170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hangingPunct="1"/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常用方法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鱼刺图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应用案例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4903" t="21144" r="4980" b="25828"/>
          <a:stretch>
            <a:fillRect/>
          </a:stretch>
        </p:blipFill>
        <p:spPr>
          <a:xfrm>
            <a:off x="3515360" y="2409825"/>
            <a:ext cx="8549640" cy="36417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8605" y="860425"/>
            <a:ext cx="11703050" cy="10966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●</a:t>
            </a:r>
            <a:r>
              <a:rPr lang="zh-CN" altLang="en-US" sz="2000"/>
              <a:t>某汽车配件厂最近生产的轴承总是出现刀痕，针对这一不良现象，该厂从生产轴承设备的人、机、料、法、环五个方面人手，利用鱼刺图进行了分析。</a:t>
            </a:r>
            <a:endParaRPr lang="zh-CN" altLang="en-US" sz="2000"/>
          </a:p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●</a:t>
            </a:r>
            <a:r>
              <a:rPr lang="zh-CN" altLang="en-US" sz="2000"/>
              <a:t>轴承出现刀痕的鱼刺图如</a:t>
            </a:r>
            <a:r>
              <a:rPr lang="zh-CN" altLang="en-US" sz="2000"/>
              <a:t>右图所示。</a:t>
            </a:r>
            <a:endParaRPr lang="zh-CN" altLang="en-US" sz="2000"/>
          </a:p>
        </p:txBody>
      </p:sp>
      <p:sp>
        <p:nvSpPr>
          <p:cNvPr id="5" name="文本框 4"/>
          <p:cNvSpPr txBox="1"/>
          <p:nvPr/>
        </p:nvSpPr>
        <p:spPr>
          <a:xfrm>
            <a:off x="268605" y="2326640"/>
            <a:ext cx="3246755" cy="4014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●</a:t>
            </a:r>
            <a:r>
              <a:rPr lang="zh-CN" altLang="en-US" sz="2000"/>
              <a:t>根据鱼刺图分析的结果，“工人加班过多”、“设备主轴和夹具磨损”、“作业时进给量过大”“上道工序不良”是造成轴承出现刀痕的主要原因。针对分析出的原因，质量管理部进行了改进，轴承刀痕的现象基本消失。</a:t>
            </a:r>
            <a:endParaRPr lang="zh-CN" altLang="en-US" sz="2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/>
          <p:cNvSpPr txBox="1">
            <a:spLocks noChangeArrowheads="1"/>
          </p:cNvSpPr>
          <p:nvPr/>
        </p:nvSpPr>
        <p:spPr bwMode="auto">
          <a:xfrm>
            <a:off x="174625" y="253365"/>
            <a:ext cx="700278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常用方法</a:t>
            </a:r>
            <a:r>
              <a:rPr lang="en-US" altLang="zh-CN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柏拉图具体方法</a:t>
            </a:r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eaLnBrk="1" hangingPunct="1"/>
            <a:endParaRPr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4625" y="706120"/>
            <a:ext cx="6854825" cy="43008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342900" indent="-3429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sz="2400" b="1" dirty="0">
                <a:sym typeface="+mn-ea"/>
              </a:rPr>
              <a:t>方法概述</a:t>
            </a:r>
            <a:endParaRPr lang="en-US" altLang="zh-CN" sz="2000" dirty="0"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2000" dirty="0">
                <a:sym typeface="+mn-ea"/>
              </a:rPr>
              <a:t>      柏拉图(又称排列图、主次因素分析图)，是将某一期间所收集的质量数据按照影响质量的原因类型进行分类，并按其对质量的影响程度进行降序排列，找到质量改进方向的一种简单的图示方法。</a:t>
            </a:r>
            <a:endParaRPr lang="zh-CN" altLang="en-US" sz="2000"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4945" y="3042920"/>
            <a:ext cx="11815445" cy="3723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400" b="1" dirty="0">
                <a:sym typeface="+mn-ea"/>
              </a:rPr>
              <a:t>应用要点</a:t>
            </a:r>
            <a:endParaRPr lang="zh-CN" altLang="en-US" sz="2400" b="1" dirty="0">
              <a:sym typeface="+mn-ea"/>
            </a:endParaRPr>
          </a:p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①</a:t>
            </a:r>
            <a:r>
              <a:rPr lang="zh-CN" altLang="en-US" sz="2000" dirty="0">
                <a:sym typeface="+mn-ea"/>
              </a:rPr>
              <a:t>柏拉图的分类项目在5项~9项比较合适，当数据类别大于9项时，可将不重要项目归为其他类，其他类的项目不能大于前几类。</a:t>
            </a:r>
            <a:endParaRPr lang="zh-CN" altLang="en-US" sz="2000" dirty="0">
              <a:sym typeface="+mn-ea"/>
            </a:endParaRPr>
          </a:p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②</a:t>
            </a:r>
            <a:r>
              <a:rPr lang="zh-CN" altLang="en-US" sz="2000" dirty="0">
                <a:sym typeface="+mn-ea"/>
              </a:rPr>
              <a:t>使用柏拉图时，各项目的分配比例不能够相近或者相似。</a:t>
            </a:r>
            <a:endParaRPr lang="zh-CN" altLang="en-US" sz="2000" dirty="0">
              <a:sym typeface="+mn-ea"/>
            </a:endParaRPr>
          </a:p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③</a:t>
            </a:r>
            <a:r>
              <a:rPr lang="zh-CN" altLang="en-US" sz="2000" dirty="0">
                <a:sym typeface="+mn-ea"/>
              </a:rPr>
              <a:t>如果数据类别已经很清楚，无须再使用柏拉图。</a:t>
            </a:r>
            <a:endParaRPr lang="zh-CN" altLang="en-US" sz="2000" dirty="0">
              <a:sym typeface="+mn-ea"/>
            </a:endParaRPr>
          </a:p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④</a:t>
            </a:r>
            <a:r>
              <a:rPr lang="zh-CN" altLang="en-US" sz="2000" dirty="0">
                <a:sym typeface="+mn-ea"/>
              </a:rPr>
              <a:t>针对确定的主要质量问题采取措施后，还可重新绘制柏拉图，对比实施后的效果。</a:t>
            </a:r>
            <a:endParaRPr lang="zh-CN" altLang="en-US" sz="2000" dirty="0">
              <a:sym typeface="+mn-ea"/>
            </a:endParaRPr>
          </a:p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⑤</a:t>
            </a:r>
            <a:r>
              <a:rPr lang="zh-CN" altLang="en-US" sz="2000" dirty="0">
                <a:sym typeface="+mn-ea"/>
              </a:rPr>
              <a:t>柏拉图可以与其他工具结合使用，比如与鱼刺图结合使用，用以确认要因。</a:t>
            </a:r>
            <a:endParaRPr lang="zh-CN" altLang="en-US" sz="2000" dirty="0">
              <a:sym typeface="+mn-ea"/>
            </a:endParaRPr>
          </a:p>
          <a:p>
            <a:endParaRPr lang="zh-CN" altLang="en-US" sz="2000"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7972425" y="-89535"/>
            <a:ext cx="2874010" cy="47605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TABLE_BEAUTIFY" val="smartTable{cb2b1867-d7e3-42ff-9a39-872af7634afd}"/>
  <p:tag name="TABLE_ENDDRAG_ORIGIN_RECT" val="925*245"/>
  <p:tag name="TABLE_ENDDRAG_RECT" val="14*249*925*245"/>
</p:tagLst>
</file>

<file path=ppt/tags/tag11.xml><?xml version="1.0" encoding="utf-8"?>
<p:tagLst xmlns:p="http://schemas.openxmlformats.org/presentationml/2006/main">
  <p:tag name="TABLE_ENDDRAG_ORIGIN_RECT" val="903*30"/>
  <p:tag name="TABLE_ENDDRAG_RECT" val="25*118*903*30"/>
</p:tagLst>
</file>

<file path=ppt/tags/tag12.xml><?xml version="1.0" encoding="utf-8"?>
<p:tagLst xmlns:p="http://schemas.openxmlformats.org/presentationml/2006/main">
  <p:tag name="KSO_WM_UNIT_TABLE_BEAUTIFY" val="smartTable{db3b0f87-0412-4def-b568-a278b66a8e83}"/>
  <p:tag name="TABLE_ENDDRAG_ORIGIN_RECT" val="903*166"/>
  <p:tag name="TABLE_ENDDRAG_RECT" val="25*148*903*166"/>
</p:tagLst>
</file>

<file path=ppt/tags/tag13.xml><?xml version="1.0" encoding="utf-8"?>
<p:tagLst xmlns:p="http://schemas.openxmlformats.org/presentationml/2006/main">
  <p:tag name="KSO_WM_UNIT_TABLE_BEAUTIFY" val="smartTable{db3b0f87-0412-4def-b568-a278b66a8e83}"/>
  <p:tag name="TABLE_ENDDRAG_ORIGIN_RECT" val="457*308"/>
  <p:tag name="TABLE_ENDDRAG_RECT" val="14*131*457*308"/>
</p:tagLst>
</file>

<file path=ppt/tags/tag14.xml><?xml version="1.0" encoding="utf-8"?>
<p:tagLst xmlns:p="http://schemas.openxmlformats.org/presentationml/2006/main">
  <p:tag name="KSO_WM_UNIT_TABLE_BEAUTIFY" val="smartTable{d1170674-6071-4400-85cb-e5e616975fe1}"/>
  <p:tag name="TABLE_ENDDRAG_ORIGIN_RECT" val="903*422"/>
  <p:tag name="TABLE_ENDDRAG_RECT" val="34*82*903*422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TABLE_BEAUTIFY" val="smartTable{f29f1e62-bab6-497d-b9b9-515ae3148a05}"/>
</p:tagLst>
</file>

<file path=ppt/tags/tag17.xml><?xml version="1.0" encoding="utf-8"?>
<p:tagLst xmlns:p="http://schemas.openxmlformats.org/presentationml/2006/main">
  <p:tag name="KSO_WM_UNIT_TABLE_BEAUTIFY" val="smartTable{315a14db-0294-4537-a4e4-a981dd15435f}"/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TABLE_BEAUTIFY" val="smartTable{518eb060-e610-4b0e-96a5-27439988c0f5}"/>
  <p:tag name="TABLE_ENDDRAG_ORIGIN_RECT" val="924*409"/>
  <p:tag name="TABLE_ENDDRAG_RECT" val="13*72*924*409"/>
</p:tagLst>
</file>

<file path=ppt/tags/tag20.xml><?xml version="1.0" encoding="utf-8"?>
<p:tagLst xmlns:p="http://schemas.openxmlformats.org/presentationml/2006/main">
  <p:tag name="KSO_WM_UNIT_TABLE_BEAUTIFY" val="smartTable{d5231de8-fce6-476c-ac65-3efde825c8e3}"/>
  <p:tag name="TABLE_ENDDRAG_ORIGIN_RECT" val="901*382"/>
  <p:tag name="TABLE_ENDDRAG_RECT" val="24*59*901*382"/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PP_MARK_KEY" val="40d5c131-6e74-4d7d-a084-399d1a162f0b"/>
  <p:tag name="COMMONDATA" val="eyJoZGlkIjoiYTc2ZGZiNzZiNDVlOGViOWVmM2JhOTY0NGJkNjUyYzgifQ=="/>
</p:tagLst>
</file>

<file path=ppt/tags/tag3.xml><?xml version="1.0" encoding="utf-8"?>
<p:tagLst xmlns:p="http://schemas.openxmlformats.org/presentationml/2006/main">
  <p:tag name="KSO_WM_UNIT_TABLE_BEAUTIFY" val="smartTable{6691d7d2-2a53-4524-99ca-f6c04b8bd68d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TABLE_BEAUTIFY" val="smartTable{252a0948-7e21-43c1-8ba9-9947e9359998}"/>
  <p:tag name="TABLE_ENDDRAG_ORIGIN_RECT" val="416*225"/>
  <p:tag name="TABLE_ENDDRAG_RECT" val="47*152*416*225"/>
</p:tagLst>
</file>

<file path=ppt/tags/tag6.xml><?xml version="1.0" encoding="utf-8"?>
<p:tagLst xmlns:p="http://schemas.openxmlformats.org/presentationml/2006/main">
  <p:tag name="KSO_WM_UNIT_TABLE_BEAUTIFY" val="smartTable{e9485056-9df5-4a16-a564-50b74210894e}"/>
  <p:tag name="TABLE_ENDDRAG_ORIGIN_RECT" val="890*357"/>
  <p:tag name="TABLE_ENDDRAG_RECT" val="36*121*890*357"/>
</p:tagLst>
</file>

<file path=ppt/tags/tag7.xml><?xml version="1.0" encoding="utf-8"?>
<p:tagLst xmlns:p="http://schemas.openxmlformats.org/presentationml/2006/main">
  <p:tag name="KSO_WM_UNIT_PLACING_PICTURE_USER_VIEWPORT" val="{&quot;height&quot;:24576,&quot;width&quot;:15288}"/>
</p:tagLst>
</file>

<file path=ppt/tags/tag8.xml><?xml version="1.0" encoding="utf-8"?>
<p:tagLst xmlns:p="http://schemas.openxmlformats.org/presentationml/2006/main">
  <p:tag name="KSO_WM_UNIT_TABLE_BEAUTIFY" val="smartTable{e9485056-9df5-4a16-a564-50b74210894e}"/>
  <p:tag name="TABLE_ENDDRAG_ORIGIN_RECT" val="890*357"/>
  <p:tag name="TABLE_ENDDRAG_RECT" val="36*121*890*357"/>
  <p:tag name="KSO_WM_BEAUTIFY_FLAG" val=""/>
</p:tagLst>
</file>

<file path=ppt/tags/tag9.xml><?xml version="1.0" encoding="utf-8"?>
<p:tagLst xmlns:p="http://schemas.openxmlformats.org/presentationml/2006/main">
  <p:tag name="KSO_WM_UNIT_TABLE_BEAUTIFY" val="smartTable{cb2b1867-d7e3-42ff-9a39-872af7634afd}"/>
  <p:tag name="TABLE_ENDDRAG_ORIGIN_RECT" val="535*391"/>
  <p:tag name="TABLE_ENDDRAG_RECT" val="400*211*535*391"/>
</p:tagLst>
</file>

<file path=ppt/theme/theme1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6650</Words>
  <Application>WPS 演示</Application>
  <PresentationFormat>宽屏</PresentationFormat>
  <Paragraphs>884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38" baseType="lpstr">
      <vt:lpstr>Arial</vt:lpstr>
      <vt:lpstr>宋体</vt:lpstr>
      <vt:lpstr>Wingdings</vt:lpstr>
      <vt:lpstr>Calibri</vt:lpstr>
      <vt:lpstr>微软雅黑</vt:lpstr>
      <vt:lpstr>Wingdings</vt:lpstr>
      <vt:lpstr>Arial Unicode MS</vt:lpstr>
      <vt:lpstr>等线 Light</vt:lpstr>
      <vt:lpstr>等线</vt:lpstr>
      <vt:lpstr>Times New Roman</vt:lpstr>
      <vt:lpstr>楷体</vt:lpstr>
      <vt:lpstr>华文新魏</vt:lpstr>
      <vt:lpstr>2_自定义设计方案</vt:lpstr>
      <vt:lpstr>1_自定义设计方案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俞晨飞</dc:creator>
  <cp:lastModifiedBy>WPS_1683337975</cp:lastModifiedBy>
  <cp:revision>40</cp:revision>
  <dcterms:created xsi:type="dcterms:W3CDTF">2019-06-18T06:37:00Z</dcterms:created>
  <dcterms:modified xsi:type="dcterms:W3CDTF">2023-09-08T05:08:26Z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A785013C8DDB4AA7B5A2F2347E4A95B3_13</vt:lpwstr>
  </property>
</Properties>
</file>